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tags/tag10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6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72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73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74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75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76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3" r:id="rId5"/>
    <p:sldMasterId id="2147483658" r:id="rId6"/>
    <p:sldMasterId id="2147483742" r:id="rId7"/>
    <p:sldMasterId id="2147483760" r:id="rId8"/>
    <p:sldMasterId id="2147483788" r:id="rId9"/>
    <p:sldMasterId id="2147483796" r:id="rId10"/>
    <p:sldMasterId id="2147483816" r:id="rId11"/>
    <p:sldMasterId id="2147483826" r:id="rId12"/>
    <p:sldMasterId id="2147483836" r:id="rId13"/>
  </p:sldMasterIdLst>
  <p:notesMasterIdLst>
    <p:notesMasterId r:id="rId31"/>
  </p:notesMasterIdLst>
  <p:handoutMasterIdLst>
    <p:handoutMasterId r:id="rId32"/>
  </p:handoutMasterIdLst>
  <p:sldIdLst>
    <p:sldId id="477" r:id="rId14"/>
    <p:sldId id="544" r:id="rId15"/>
    <p:sldId id="543" r:id="rId16"/>
    <p:sldId id="514" r:id="rId17"/>
    <p:sldId id="515" r:id="rId18"/>
    <p:sldId id="547" r:id="rId19"/>
    <p:sldId id="545" r:id="rId20"/>
    <p:sldId id="540" r:id="rId21"/>
    <p:sldId id="541" r:id="rId22"/>
    <p:sldId id="542" r:id="rId23"/>
    <p:sldId id="548" r:id="rId24"/>
    <p:sldId id="518" r:id="rId25"/>
    <p:sldId id="539" r:id="rId26"/>
    <p:sldId id="519" r:id="rId27"/>
    <p:sldId id="520" r:id="rId28"/>
    <p:sldId id="521" r:id="rId29"/>
    <p:sldId id="522" r:id="rId30"/>
  </p:sldIdLst>
  <p:sldSz cx="12192000" cy="6858000"/>
  <p:notesSz cx="6808788" cy="9940925"/>
  <p:custDataLst>
    <p:tags r:id="rId33"/>
  </p:custDataLst>
  <p:defaultTextStyle>
    <a:defPPr>
      <a:defRPr lang="ru-RU"/>
    </a:defPPr>
    <a:lvl1pPr marL="0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4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4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7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8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orient="horz" pos="3680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5" pos="490" userDrawn="1">
          <p15:clr>
            <a:srgbClr val="A4A3A4"/>
          </p15:clr>
        </p15:guide>
        <p15:guide id="6" pos="6827" userDrawn="1">
          <p15:clr>
            <a:srgbClr val="A4A3A4"/>
          </p15:clr>
        </p15:guide>
        <p15:guide id="7" pos="1077" userDrawn="1">
          <p15:clr>
            <a:srgbClr val="A4A3A4"/>
          </p15:clr>
        </p15:guide>
        <p15:guide id="8" pos="1634" userDrawn="1">
          <p15:clr>
            <a:srgbClr val="A4A3A4"/>
          </p15:clr>
        </p15:guide>
        <p15:guide id="9" pos="2807" userDrawn="1">
          <p15:clr>
            <a:srgbClr val="A4A3A4"/>
          </p15:clr>
        </p15:guide>
        <p15:guide id="10" pos="4510" userDrawn="1">
          <p15:clr>
            <a:srgbClr val="A4A3A4"/>
          </p15:clr>
        </p15:guide>
        <p15:guide id="11" pos="3174" userDrawn="1">
          <p15:clr>
            <a:srgbClr val="A4A3A4"/>
          </p15:clr>
        </p15:guide>
        <p15:guide id="12" pos="4901" userDrawn="1">
          <p15:clr>
            <a:srgbClr val="A4A3A4"/>
          </p15:clr>
        </p15:guide>
        <p15:guide id="13" pos="1440" userDrawn="1">
          <p15:clr>
            <a:srgbClr val="A4A3A4"/>
          </p15:clr>
        </p15:guide>
        <p15:guide id="14" pos="2604" userDrawn="1">
          <p15:clr>
            <a:srgbClr val="A4A3A4"/>
          </p15:clr>
        </p15:guide>
        <p15:guide id="15" pos="3759" userDrawn="1">
          <p15:clr>
            <a:srgbClr val="A4A3A4"/>
          </p15:clr>
        </p15:guide>
        <p15:guide id="16" pos="3929" userDrawn="1">
          <p15:clr>
            <a:srgbClr val="A4A3A4"/>
          </p15:clr>
        </p15:guide>
        <p15:guide id="17" pos="5084" userDrawn="1">
          <p15:clr>
            <a:srgbClr val="A4A3A4"/>
          </p15:clr>
        </p15:guide>
        <p15:guide id="18" pos="910" userDrawn="1">
          <p15:clr>
            <a:srgbClr val="A4A3A4"/>
          </p15:clr>
        </p15:guide>
        <p15:guide id="19" pos="5654" userDrawn="1">
          <p15:clr>
            <a:srgbClr val="A4A3A4"/>
          </p15:clr>
        </p15:guide>
        <p15:guide id="20" pos="5487" userDrawn="1">
          <p15:clr>
            <a:srgbClr val="A4A3A4"/>
          </p15:clr>
        </p15:guide>
        <p15:guide id="21" pos="4326" userDrawn="1">
          <p15:clr>
            <a:srgbClr val="A4A3A4"/>
          </p15:clr>
        </p15:guide>
        <p15:guide id="22" pos="6628" userDrawn="1">
          <p15:clr>
            <a:srgbClr val="A4A3A4"/>
          </p15:clr>
        </p15:guide>
        <p15:guide id="23" pos="6240" userDrawn="1">
          <p15:clr>
            <a:srgbClr val="A4A3A4"/>
          </p15:clr>
        </p15:guide>
        <p15:guide id="24" pos="2025" userDrawn="1">
          <p15:clr>
            <a:srgbClr val="A4A3A4"/>
          </p15:clr>
        </p15:guide>
        <p15:guide id="25" pos="2193" userDrawn="1">
          <p15:clr>
            <a:srgbClr val="A4A3A4"/>
          </p15:clr>
        </p15:guide>
        <p15:guide id="26" pos="3360" userDrawn="1">
          <p15:clr>
            <a:srgbClr val="A4A3A4"/>
          </p15:clr>
        </p15:guide>
        <p15:guide id="27" pos="7204" userDrawn="1">
          <p15:clr>
            <a:srgbClr val="A4A3A4"/>
          </p15:clr>
        </p15:guide>
        <p15:guide id="28" pos="60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FF6699"/>
    <a:srgbClr val="FF0000"/>
    <a:srgbClr val="FB4347"/>
    <a:srgbClr val="FBFBFB"/>
    <a:srgbClr val="E6001E"/>
    <a:srgbClr val="5A000F"/>
    <a:srgbClr val="55050D"/>
    <a:srgbClr val="F03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512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>
        <p:guide orient="horz"/>
        <p:guide orient="horz" pos="3680"/>
        <p:guide orient="horz" pos="799"/>
        <p:guide orient="horz" pos="346"/>
        <p:guide pos="490"/>
        <p:guide pos="6827"/>
        <p:guide pos="1077"/>
        <p:guide pos="1634"/>
        <p:guide pos="2807"/>
        <p:guide pos="4510"/>
        <p:guide pos="3174"/>
        <p:guide pos="4901"/>
        <p:guide pos="1440"/>
        <p:guide pos="2604"/>
        <p:guide pos="3759"/>
        <p:guide pos="3929"/>
        <p:guide pos="5084"/>
        <p:guide pos="910"/>
        <p:guide pos="5654"/>
        <p:guide pos="5487"/>
        <p:guide pos="4326"/>
        <p:guide pos="6628"/>
        <p:guide pos="6240"/>
        <p:guide pos="2025"/>
        <p:guide pos="2193"/>
        <p:guide pos="3360"/>
        <p:guide pos="7204"/>
        <p:guide pos="60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-3798" y="-120"/>
      </p:cViewPr>
      <p:guideLst>
        <p:guide orient="horz" pos="3131"/>
        <p:guide pos="2145"/>
      </p:guideLst>
    </p:cSldViewPr>
  </p:notesViewPr>
  <p:gridSpacing cx="230429" cy="23042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r.kuzhdin\Desktop\&#1053;&#1086;&#1074;&#1072;&#1103;%20&#1080;&#1090;&#1077;&#1088;&#1072;&#1094;&#1080;&#1103;%20&#1048;&#1057;&#1055;%20(&#1087;&#1091;&#1083;%20&#1086;&#1087;&#1094;&#1080;&#1081;)\&#1044;&#1080;&#1072;&#1075;&#1088;&#1072;&#1084;&#1084;&#1099;%20&#1087;&#1086;&#1087;&#1091;&#1083;&#1103;&#1088;&#1085;&#1086;&#1089;&#1090;&#1080;%20&#1086;&#1087;&#1094;&#1080;&#1081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Количественные параметры проекта ИСП</a:t>
            </a:r>
            <a:r>
              <a:rPr lang="ru-RU" baseline="0"/>
              <a:t> "Мой выбор"</a:t>
            </a:r>
            <a:endParaRPr lang="ru-RU"/>
          </a:p>
        </c:rich>
      </c:tx>
      <c:layout>
        <c:manualLayout>
          <c:xMode val="edge"/>
          <c:yMode val="edge"/>
          <c:x val="0.23519525008835909"/>
          <c:y val="3.1625999726074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Диаграммы!$B$1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Диаграммы!$A$2:$A$5</c:f>
              <c:strCache>
                <c:ptCount val="4"/>
                <c:pt idx="0">
                  <c:v>Число активов, охваченных проектом, ед.</c:v>
                </c:pt>
                <c:pt idx="1">
                  <c:v>Пул опций в целом по Группе, ед.</c:v>
                </c:pt>
                <c:pt idx="2">
                  <c:v>Доступный сотруднику ассортимент, опций</c:v>
                </c:pt>
                <c:pt idx="3">
                  <c:v>Охвачено сотрудников, тыс. чел.</c:v>
                </c:pt>
              </c:strCache>
            </c:strRef>
          </c:cat>
          <c:val>
            <c:numRef>
              <c:f>Диаграммы!$B$2:$B$5</c:f>
              <c:numCache>
                <c:formatCode>General</c:formatCode>
                <c:ptCount val="4"/>
                <c:pt idx="0">
                  <c:v>4</c:v>
                </c:pt>
                <c:pt idx="1">
                  <c:v>38</c:v>
                </c:pt>
                <c:pt idx="2">
                  <c:v>26</c:v>
                </c:pt>
                <c:pt idx="3" formatCode="#\ ##0.000">
                  <c:v>18.434999999999999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E-4DDD-95E3-91AF36B33D74}"/>
            </c:ext>
          </c:extLst>
        </c:ser>
        <c:ser>
          <c:idx val="1"/>
          <c:order val="1"/>
          <c:tx>
            <c:strRef>
              <c:f>Диаграммы!$C$1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Диаграммы!$A$2:$A$5</c:f>
              <c:strCache>
                <c:ptCount val="4"/>
                <c:pt idx="0">
                  <c:v>Число активов, охваченных проектом, ед.</c:v>
                </c:pt>
                <c:pt idx="1">
                  <c:v>Пул опций в целом по Группе, ед.</c:v>
                </c:pt>
                <c:pt idx="2">
                  <c:v>Доступный сотруднику ассортимент, опций</c:v>
                </c:pt>
                <c:pt idx="3">
                  <c:v>Охвачено сотрудников, тыс. чел.</c:v>
                </c:pt>
              </c:strCache>
            </c:strRef>
          </c:cat>
          <c:val>
            <c:numRef>
              <c:f>Диаграммы!$C$2:$C$5</c:f>
              <c:numCache>
                <c:formatCode>General</c:formatCode>
                <c:ptCount val="4"/>
                <c:pt idx="0">
                  <c:v>7</c:v>
                </c:pt>
                <c:pt idx="1">
                  <c:v>54</c:v>
                </c:pt>
                <c:pt idx="2">
                  <c:v>32</c:v>
                </c:pt>
                <c:pt idx="3" formatCode="#\ ##0.000">
                  <c:v>47.856999999999999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9E-4DDD-95E3-91AF36B33D74}"/>
            </c:ext>
          </c:extLst>
        </c:ser>
        <c:ser>
          <c:idx val="2"/>
          <c:order val="2"/>
          <c:tx>
            <c:strRef>
              <c:f>Диаграммы!$D$1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Диаграммы!$A$2:$A$5</c:f>
              <c:strCache>
                <c:ptCount val="4"/>
                <c:pt idx="0">
                  <c:v>Число активов, охваченных проектом, ед.</c:v>
                </c:pt>
                <c:pt idx="1">
                  <c:v>Пул опций в целом по Группе, ед.</c:v>
                </c:pt>
                <c:pt idx="2">
                  <c:v>Доступный сотруднику ассортимент, опций</c:v>
                </c:pt>
                <c:pt idx="3">
                  <c:v>Охвачено сотрудников, тыс. чел.</c:v>
                </c:pt>
              </c:strCache>
            </c:strRef>
          </c:cat>
          <c:val>
            <c:numRef>
              <c:f>Диаграммы!$D$2:$D$5</c:f>
              <c:numCache>
                <c:formatCode>General</c:formatCode>
                <c:ptCount val="4"/>
                <c:pt idx="0">
                  <c:v>13</c:v>
                </c:pt>
                <c:pt idx="1">
                  <c:v>80</c:v>
                </c:pt>
                <c:pt idx="2">
                  <c:v>32</c:v>
                </c:pt>
                <c:pt idx="3" formatCode="#\ ##0.000">
                  <c:v>71.552999999999997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9E-4DDD-95E3-91AF36B33D74}"/>
            </c:ext>
          </c:extLst>
        </c:ser>
        <c:ser>
          <c:idx val="3"/>
          <c:order val="3"/>
          <c:tx>
            <c:strRef>
              <c:f>Диаграммы!$E$1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Диаграммы!$A$2:$A$5</c:f>
              <c:strCache>
                <c:ptCount val="4"/>
                <c:pt idx="0">
                  <c:v>Число активов, охваченных проектом, ед.</c:v>
                </c:pt>
                <c:pt idx="1">
                  <c:v>Пул опций в целом по Группе, ед.</c:v>
                </c:pt>
                <c:pt idx="2">
                  <c:v>Доступный сотруднику ассортимент, опций</c:v>
                </c:pt>
                <c:pt idx="3">
                  <c:v>Охвачено сотрудников, тыс. чел.</c:v>
                </c:pt>
              </c:strCache>
            </c:strRef>
          </c:cat>
          <c:val>
            <c:numRef>
              <c:f>Диаграммы!$E$2:$E$5</c:f>
              <c:numCache>
                <c:formatCode>General</c:formatCode>
                <c:ptCount val="4"/>
                <c:pt idx="0">
                  <c:v>14</c:v>
                </c:pt>
                <c:pt idx="1">
                  <c:v>71</c:v>
                </c:pt>
                <c:pt idx="2">
                  <c:v>40</c:v>
                </c:pt>
                <c:pt idx="3" formatCode="#\ ##0.000">
                  <c:v>73.823999999999998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E-4DDD-95E3-91AF36B33D74}"/>
            </c:ext>
          </c:extLst>
        </c:ser>
        <c:ser>
          <c:idx val="4"/>
          <c:order val="4"/>
          <c:tx>
            <c:strRef>
              <c:f>Диаграммы!$F$1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Диаграммы!$A$2:$A$5</c:f>
              <c:strCache>
                <c:ptCount val="4"/>
                <c:pt idx="0">
                  <c:v>Число активов, охваченных проектом, ед.</c:v>
                </c:pt>
                <c:pt idx="1">
                  <c:v>Пул опций в целом по Группе, ед.</c:v>
                </c:pt>
                <c:pt idx="2">
                  <c:v>Доступный сотруднику ассортимент, опций</c:v>
                </c:pt>
                <c:pt idx="3">
                  <c:v>Охвачено сотрудников, тыс. чел.</c:v>
                </c:pt>
              </c:strCache>
            </c:strRef>
          </c:cat>
          <c:val>
            <c:numRef>
              <c:f>Диаграммы!$F$2:$F$5</c:f>
              <c:numCache>
                <c:formatCode>General</c:formatCode>
                <c:ptCount val="4"/>
                <c:pt idx="0">
                  <c:v>16</c:v>
                </c:pt>
                <c:pt idx="1">
                  <c:v>75</c:v>
                </c:pt>
                <c:pt idx="2">
                  <c:v>42</c:v>
                </c:pt>
                <c:pt idx="3" formatCode="#\ ##0.000">
                  <c:v>74.03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9E-4DDD-95E3-91AF36B33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85"/>
        <c:axId val="851828048"/>
        <c:axId val="851828376"/>
      </c:barChart>
      <c:catAx>
        <c:axId val="8518280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828376"/>
        <c:crosses val="autoZero"/>
        <c:auto val="1"/>
        <c:lblAlgn val="ctr"/>
        <c:lblOffset val="100"/>
        <c:noMultiLvlLbl val="0"/>
      </c:catAx>
      <c:valAx>
        <c:axId val="851828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182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290403480843781E-2"/>
          <c:y val="0.92272243688980571"/>
          <c:w val="0.97900476411756021"/>
          <c:h val="7.7277631962671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популярности опций-чел.'!$A$3:$A$14</c:f>
              <c:strCache>
                <c:ptCount val="12"/>
                <c:pt idx="0">
                  <c:v>53. Транспорт для коллективной загородной поездки выходного дня на турнир по спортивной рыбалке 3 раза в год</c:v>
                </c:pt>
                <c:pt idx="1">
                  <c:v>39. Бесплатные автобусные перевозки для детей работников (по маршруту перевозки сотрудников)</c:v>
                </c:pt>
                <c:pt idx="2">
                  <c:v>67. Компенсация матерям и отцам-одиночкам расходов на посещение их детьми детских садов (20 грн./день)</c:v>
                </c:pt>
                <c:pt idx="3">
                  <c:v>68. Выплата в размере 1 000 грн. работникам, вернувшимся после службы в рядах ВСУ</c:v>
                </c:pt>
                <c:pt idx="4">
                  <c:v>20. Дополнительный оплачиваемый отпуск (2 к. д.) работнику, чей родственник (сын, дочь, муж, жена) призван на службу в ВСУ</c:v>
                </c:pt>
                <c:pt idx="5">
                  <c:v>24. Дополнительный оплачиваемый отпуск работнику (отцу) в связи с рождением ребенка (3 к. д.)</c:v>
                </c:pt>
                <c:pt idx="6">
                  <c:v>51. Бесплатный 3-дневный турпоход (в свободное от работы время), по утверждённому графику – сплав по реке на рафтах</c:v>
                </c:pt>
                <c:pt idx="7">
                  <c:v>25. Оплачиваемая практика для детей работников по рабочим профессиям, заявленным предприятием</c:v>
                </c:pt>
                <c:pt idx="8">
                  <c:v>30. Тренинги личностного развития для детей сотрудников "Этому не научат в школе"</c:v>
                </c:pt>
                <c:pt idx="9">
                  <c:v>26. Бесплатное обучение на курсах подготовки к ВНО</c:v>
                </c:pt>
                <c:pt idx="10">
                  <c:v>69. Приём на работу детей работников, которые успешно закончили ВУЗ, техникум или колледж, по заявленным профессиям</c:v>
                </c:pt>
                <c:pt idx="11">
                  <c:v>47. Бесплатные билеты на баскетбольные матчи</c:v>
                </c:pt>
              </c:strCache>
            </c:strRef>
          </c:cat>
          <c:val>
            <c:numRef>
              <c:f>'Графики популярности опций-чел.'!$B$3:$B$14</c:f>
              <c:numCache>
                <c:formatCode>#,##0</c:formatCode>
                <c:ptCount val="12"/>
                <c:pt idx="0">
                  <c:v>30</c:v>
                </c:pt>
                <c:pt idx="1">
                  <c:v>42</c:v>
                </c:pt>
                <c:pt idx="2">
                  <c:v>46</c:v>
                </c:pt>
                <c:pt idx="3">
                  <c:v>57</c:v>
                </c:pt>
                <c:pt idx="4">
                  <c:v>94</c:v>
                </c:pt>
                <c:pt idx="5">
                  <c:v>108</c:v>
                </c:pt>
                <c:pt idx="6">
                  <c:v>280</c:v>
                </c:pt>
                <c:pt idx="7">
                  <c:v>299</c:v>
                </c:pt>
                <c:pt idx="8">
                  <c:v>327</c:v>
                </c:pt>
                <c:pt idx="9">
                  <c:v>389</c:v>
                </c:pt>
                <c:pt idx="10">
                  <c:v>422</c:v>
                </c:pt>
                <c:pt idx="11">
                  <c:v>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7-48B4-8BD8-129FA4898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8727536"/>
        <c:axId val="688728520"/>
      </c:barChart>
      <c:catAx>
        <c:axId val="68872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8728520"/>
        <c:crosses val="autoZero"/>
        <c:auto val="1"/>
        <c:lblAlgn val="ctr"/>
        <c:lblOffset val="100"/>
        <c:noMultiLvlLbl val="0"/>
      </c:catAx>
      <c:valAx>
        <c:axId val="688728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872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'[Затраты по ИСП ''Мой выбор'' для БП-2022_v.6.xlsx]Диаграммы'!$A$200</c:f>
              <c:strCache>
                <c:ptCount val="1"/>
                <c:pt idx="0">
                  <c:v>Блок опций "Для семьи и дома"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БП-2022_v.6.xlsx]Диаграммы'!$C$199,'[Затраты по ИСП ''Мой выбор'' для БП-2022_v.6.xlsx]Диаграммы'!$E$199</c:f>
              <c:strCache>
                <c:ptCount val="2"/>
                <c:pt idx="0">
                  <c:v>Выбрали опции, %</c:v>
                </c:pt>
                <c:pt idx="1">
                  <c:v>Затраты Компании, %</c:v>
                </c:pt>
              </c:strCache>
            </c:strRef>
          </c:cat>
          <c:val>
            <c:numRef>
              <c:f>'[Затраты по ИСП ''Мой выбор'' для БП-2022_v.6.xlsx]Диаграммы'!$C$200,'[Затраты по ИСП ''Мой выбор'' для БП-2022_v.6.xlsx]Диаграммы'!$E$200</c:f>
              <c:numCache>
                <c:formatCode>0%</c:formatCode>
                <c:ptCount val="2"/>
                <c:pt idx="0">
                  <c:v>0.36455312762471259</c:v>
                </c:pt>
                <c:pt idx="1">
                  <c:v>0.22178312045592385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1-463C-BD60-80DC41229586}"/>
            </c:ext>
          </c:extLst>
        </c:ser>
        <c:ser>
          <c:idx val="1"/>
          <c:order val="1"/>
          <c:tx>
            <c:strRef>
              <c:f>'[Затраты по ИСП ''Мой выбор'' для БП-2022_v.6.xlsx]Диаграммы'!$A$201</c:f>
              <c:strCache>
                <c:ptCount val="1"/>
                <c:pt idx="0">
                  <c:v>Блок опций "Здоровье"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БП-2022_v.6.xlsx]Диаграммы'!$C$199,'[Затраты по ИСП ''Мой выбор'' для БП-2022_v.6.xlsx]Диаграммы'!$E$199</c:f>
              <c:strCache>
                <c:ptCount val="2"/>
                <c:pt idx="0">
                  <c:v>Выбрали опции, %</c:v>
                </c:pt>
                <c:pt idx="1">
                  <c:v>Затраты Компании, %</c:v>
                </c:pt>
              </c:strCache>
            </c:strRef>
          </c:cat>
          <c:val>
            <c:numRef>
              <c:f>'[Затраты по ИСП ''Мой выбор'' для БП-2022_v.6.xlsx]Диаграммы'!$C$201,'[Затраты по ИСП ''Мой выбор'' для БП-2022_v.6.xlsx]Диаграммы'!$E$201</c:f>
              <c:numCache>
                <c:formatCode>0%</c:formatCode>
                <c:ptCount val="2"/>
                <c:pt idx="0">
                  <c:v>0.35948063392402274</c:v>
                </c:pt>
                <c:pt idx="1">
                  <c:v>0.23994360726207578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1-463C-BD60-80DC41229586}"/>
            </c:ext>
          </c:extLst>
        </c:ser>
        <c:ser>
          <c:idx val="2"/>
          <c:order val="2"/>
          <c:tx>
            <c:strRef>
              <c:f>'[Затраты по ИСП ''Мой выбор'' для БП-2022_v.6.xlsx]Диаграммы'!$A$202</c:f>
              <c:strCache>
                <c:ptCount val="1"/>
                <c:pt idx="0">
                  <c:v>Блок опций "Обучение и развитие"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БП-2022_v.6.xlsx]Диаграммы'!$C$199,'[Затраты по ИСП ''Мой выбор'' для БП-2022_v.6.xlsx]Диаграммы'!$E$199</c:f>
              <c:strCache>
                <c:ptCount val="2"/>
                <c:pt idx="0">
                  <c:v>Выбрали опции, %</c:v>
                </c:pt>
                <c:pt idx="1">
                  <c:v>Затраты Компании, %</c:v>
                </c:pt>
              </c:strCache>
            </c:strRef>
          </c:cat>
          <c:val>
            <c:numRef>
              <c:f>'[Затраты по ИСП ''Мой выбор'' для БП-2022_v.6.xlsx]Диаграммы'!$C$202,'[Затраты по ИСП ''Мой выбор'' для БП-2022_v.6.xlsx]Диаграммы'!$E$202</c:f>
              <c:numCache>
                <c:formatCode>0%</c:formatCode>
                <c:ptCount val="2"/>
                <c:pt idx="0">
                  <c:v>1.1097801093257328E-2</c:v>
                </c:pt>
                <c:pt idx="1">
                  <c:v>2.5737122235585743E-2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61-463C-BD60-80DC41229586}"/>
            </c:ext>
          </c:extLst>
        </c:ser>
        <c:ser>
          <c:idx val="3"/>
          <c:order val="3"/>
          <c:tx>
            <c:strRef>
              <c:f>'[Затраты по ИСП ''Мой выбор'' для БП-2022_v.6.xlsx]Диаграммы'!$A$203</c:f>
              <c:strCache>
                <c:ptCount val="1"/>
                <c:pt idx="0">
                  <c:v>Блок опций "Поездки и транспорт"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БП-2022_v.6.xlsx]Диаграммы'!$C$199,'[Затраты по ИСП ''Мой выбор'' для БП-2022_v.6.xlsx]Диаграммы'!$E$199</c:f>
              <c:strCache>
                <c:ptCount val="2"/>
                <c:pt idx="0">
                  <c:v>Выбрали опции, %</c:v>
                </c:pt>
                <c:pt idx="1">
                  <c:v>Затраты Компании, %</c:v>
                </c:pt>
              </c:strCache>
            </c:strRef>
          </c:cat>
          <c:val>
            <c:numRef>
              <c:f>'[Затраты по ИСП ''Мой выбор'' для БП-2022_v.6.xlsx]Диаграммы'!$C$203,'[Затраты по ИСП ''Мой выбор'' для БП-2022_v.6.xlsx]Диаграммы'!$E$203</c:f>
              <c:numCache>
                <c:formatCode>0%</c:formatCode>
                <c:ptCount val="2"/>
                <c:pt idx="0">
                  <c:v>6.4292893827364472E-2</c:v>
                </c:pt>
                <c:pt idx="1">
                  <c:v>0.21085135455948878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61-463C-BD60-80DC41229586}"/>
            </c:ext>
          </c:extLst>
        </c:ser>
        <c:ser>
          <c:idx val="4"/>
          <c:order val="4"/>
          <c:tx>
            <c:strRef>
              <c:f>'[Затраты по ИСП ''Мой выбор'' для БП-2022_v.6.xlsx]Диаграммы'!$A$204</c:f>
              <c:strCache>
                <c:ptCount val="1"/>
                <c:pt idx="0">
                  <c:v>Блок опций "Развлечения и отдых"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БП-2022_v.6.xlsx]Диаграммы'!$C$199,'[Затраты по ИСП ''Мой выбор'' для БП-2022_v.6.xlsx]Диаграммы'!$E$199</c:f>
              <c:strCache>
                <c:ptCount val="2"/>
                <c:pt idx="0">
                  <c:v>Выбрали опции, %</c:v>
                </c:pt>
                <c:pt idx="1">
                  <c:v>Затраты Компании, %</c:v>
                </c:pt>
              </c:strCache>
            </c:strRef>
          </c:cat>
          <c:val>
            <c:numRef>
              <c:f>'[Затраты по ИСП ''Мой выбор'' для БП-2022_v.6.xlsx]Диаграммы'!$C$204,'[Затраты по ИСП ''Мой выбор'' для БП-2022_v.6.xlsx]Диаграммы'!$E$204</c:f>
              <c:numCache>
                <c:formatCode>0%</c:formatCode>
                <c:ptCount val="2"/>
                <c:pt idx="0">
                  <c:v>0.16342682473460282</c:v>
                </c:pt>
                <c:pt idx="1">
                  <c:v>0.25123554781108925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61-463C-BD60-80DC41229586}"/>
            </c:ext>
          </c:extLst>
        </c:ser>
        <c:ser>
          <c:idx val="5"/>
          <c:order val="5"/>
          <c:tx>
            <c:strRef>
              <c:f>'[Затраты по ИСП ''Мой выбор'' для БП-2022_v.6.xlsx]Диаграммы'!$A$205</c:f>
              <c:strCache>
                <c:ptCount val="1"/>
                <c:pt idx="0">
                  <c:v>Блок опций "Отпуска и выходные"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БП-2022_v.6.xlsx]Диаграммы'!$C$199,'[Затраты по ИСП ''Мой выбор'' для БП-2022_v.6.xlsx]Диаграммы'!$E$199</c:f>
              <c:strCache>
                <c:ptCount val="2"/>
                <c:pt idx="0">
                  <c:v>Выбрали опции, %</c:v>
                </c:pt>
                <c:pt idx="1">
                  <c:v>Затраты Компании, %</c:v>
                </c:pt>
              </c:strCache>
            </c:strRef>
          </c:cat>
          <c:val>
            <c:numRef>
              <c:f>'[Затраты по ИСП ''Мой выбор'' для БП-2022_v.6.xlsx]Диаграммы'!$C$205,'[Затраты по ИСП ''Мой выбор'' для БП-2022_v.6.xlsx]Диаграммы'!$E$205</c:f>
              <c:numCache>
                <c:formatCode>0%</c:formatCode>
                <c:ptCount val="2"/>
                <c:pt idx="0">
                  <c:v>3.7148718796040044E-2</c:v>
                </c:pt>
                <c:pt idx="1">
                  <c:v>5.0449247675836535E-2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61-463C-BD60-80DC412295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8724096"/>
        <c:axId val="988721800"/>
      </c:barChart>
      <c:catAx>
        <c:axId val="9887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8721800"/>
        <c:crosses val="autoZero"/>
        <c:auto val="1"/>
        <c:lblAlgn val="ctr"/>
        <c:lblOffset val="100"/>
        <c:noMultiLvlLbl val="0"/>
      </c:catAx>
      <c:valAx>
        <c:axId val="9887218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872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>
                <a:effectLst/>
              </a:rPr>
              <a:t>Пул опций по </a:t>
            </a:r>
            <a:r>
              <a:rPr lang="ru-RU" sz="1400" b="0" i="0" baseline="0" dirty="0" smtClean="0">
                <a:effectLst/>
              </a:rPr>
              <a:t>16 активам </a:t>
            </a:r>
            <a:r>
              <a:rPr lang="ru-RU" sz="1400" b="0" i="0" baseline="0" dirty="0">
                <a:effectLst/>
              </a:rPr>
              <a:t>Группы в текущей и следующей итерации ИСП</a:t>
            </a:r>
            <a:endParaRPr lang="ru-RU" sz="1400" dirty="0">
              <a:effectLst/>
            </a:endParaRPr>
          </a:p>
        </c:rich>
      </c:tx>
      <c:layout>
        <c:manualLayout>
          <c:xMode val="edge"/>
          <c:yMode val="edge"/>
          <c:x val="0.1900990450567362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0866090514320085E-2"/>
          <c:y val="0.17039370078740157"/>
          <c:w val="0.94431128611410953"/>
          <c:h val="0.61806940799066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PowerPoint]Диаграммы'!$E$142</c:f>
              <c:strCache>
                <c:ptCount val="1"/>
                <c:pt idx="0">
                  <c:v>Опций в итерации-2021, шт.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PowerPoint]Диаграммы'!$F$141:$U$141</c:f>
              <c:strCache>
                <c:ptCount val="16"/>
                <c:pt idx="0">
                  <c:v>ИНГОК</c:v>
                </c:pt>
                <c:pt idx="1">
                  <c:v>КРМЗ</c:v>
                </c:pt>
                <c:pt idx="2">
                  <c:v>СЕВГОК</c:v>
                </c:pt>
                <c:pt idx="3">
                  <c:v>ЦГОК</c:v>
                </c:pt>
                <c:pt idx="4">
                  <c:v>АС</c:v>
                </c:pt>
                <c:pt idx="5">
                  <c:v>ММКИ</c:v>
                </c:pt>
                <c:pt idx="6">
                  <c:v>МРМЗ</c:v>
                </c:pt>
                <c:pt idx="7">
                  <c:v>МПС</c:v>
                </c:pt>
                <c:pt idx="8">
                  <c:v>ЗС</c:v>
                </c:pt>
                <c:pt idx="9">
                  <c:v>ЗКХЗ</c:v>
                </c:pt>
                <c:pt idx="10">
                  <c:v>ЗЛМЗ</c:v>
                </c:pt>
                <c:pt idx="11">
                  <c:v>ЗОЗ</c:v>
                </c:pt>
                <c:pt idx="12">
                  <c:v>АКХЗ</c:v>
                </c:pt>
                <c:pt idx="13">
                  <c:v>МИД</c:v>
                </c:pt>
                <c:pt idx="14">
                  <c:v>МБС</c:v>
                </c:pt>
                <c:pt idx="15">
                  <c:v>СМЦ</c:v>
                </c:pt>
              </c:strCache>
            </c:strRef>
          </c:cat>
          <c:val>
            <c:numRef>
              <c:f>'[Диаграмма в Microsoft PowerPoint]Диаграммы'!$F$142:$U$142</c:f>
              <c:numCache>
                <c:formatCode>General</c:formatCode>
                <c:ptCount val="16"/>
                <c:pt idx="0">
                  <c:v>37</c:v>
                </c:pt>
                <c:pt idx="1">
                  <c:v>38</c:v>
                </c:pt>
                <c:pt idx="2">
                  <c:v>41</c:v>
                </c:pt>
                <c:pt idx="3">
                  <c:v>42</c:v>
                </c:pt>
                <c:pt idx="4">
                  <c:v>39</c:v>
                </c:pt>
                <c:pt idx="5">
                  <c:v>40</c:v>
                </c:pt>
                <c:pt idx="6">
                  <c:v>37</c:v>
                </c:pt>
                <c:pt idx="7">
                  <c:v>44</c:v>
                </c:pt>
                <c:pt idx="8">
                  <c:v>45</c:v>
                </c:pt>
                <c:pt idx="9">
                  <c:v>44</c:v>
                </c:pt>
                <c:pt idx="10">
                  <c:v>46</c:v>
                </c:pt>
                <c:pt idx="11">
                  <c:v>43</c:v>
                </c:pt>
                <c:pt idx="12">
                  <c:v>40</c:v>
                </c:pt>
                <c:pt idx="13">
                  <c:v>27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5C-4222-93BE-5CF648D997CD}"/>
            </c:ext>
          </c:extLst>
        </c:ser>
        <c:ser>
          <c:idx val="1"/>
          <c:order val="1"/>
          <c:tx>
            <c:strRef>
              <c:f>'[Диаграмма в Microsoft PowerPoint]Диаграммы'!$E$143</c:f>
              <c:strCache>
                <c:ptCount val="1"/>
                <c:pt idx="0">
                  <c:v>Опций в итерации-2022, шт.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PowerPoint]Диаграммы'!$F$141:$U$141</c:f>
              <c:strCache>
                <c:ptCount val="16"/>
                <c:pt idx="0">
                  <c:v>ИНГОК</c:v>
                </c:pt>
                <c:pt idx="1">
                  <c:v>КРМЗ</c:v>
                </c:pt>
                <c:pt idx="2">
                  <c:v>СЕВГОК</c:v>
                </c:pt>
                <c:pt idx="3">
                  <c:v>ЦГОК</c:v>
                </c:pt>
                <c:pt idx="4">
                  <c:v>АС</c:v>
                </c:pt>
                <c:pt idx="5">
                  <c:v>ММКИ</c:v>
                </c:pt>
                <c:pt idx="6">
                  <c:v>МРМЗ</c:v>
                </c:pt>
                <c:pt idx="7">
                  <c:v>МПС</c:v>
                </c:pt>
                <c:pt idx="8">
                  <c:v>ЗС</c:v>
                </c:pt>
                <c:pt idx="9">
                  <c:v>ЗКХЗ</c:v>
                </c:pt>
                <c:pt idx="10">
                  <c:v>ЗЛМЗ</c:v>
                </c:pt>
                <c:pt idx="11">
                  <c:v>ЗОЗ</c:v>
                </c:pt>
                <c:pt idx="12">
                  <c:v>АКХЗ</c:v>
                </c:pt>
                <c:pt idx="13">
                  <c:v>МИД</c:v>
                </c:pt>
                <c:pt idx="14">
                  <c:v>МБС</c:v>
                </c:pt>
                <c:pt idx="15">
                  <c:v>СМЦ</c:v>
                </c:pt>
              </c:strCache>
            </c:strRef>
          </c:cat>
          <c:val>
            <c:numRef>
              <c:f>'[Диаграмма в Microsoft PowerPoint]Диаграммы'!$F$143:$U$143</c:f>
              <c:numCache>
                <c:formatCode>General</c:formatCode>
                <c:ptCount val="16"/>
                <c:pt idx="0">
                  <c:v>43</c:v>
                </c:pt>
                <c:pt idx="1">
                  <c:v>42</c:v>
                </c:pt>
                <c:pt idx="2">
                  <c:v>43</c:v>
                </c:pt>
                <c:pt idx="3">
                  <c:v>48</c:v>
                </c:pt>
                <c:pt idx="4">
                  <c:v>37</c:v>
                </c:pt>
                <c:pt idx="5">
                  <c:v>43</c:v>
                </c:pt>
                <c:pt idx="6">
                  <c:v>44</c:v>
                </c:pt>
                <c:pt idx="7">
                  <c:v>41</c:v>
                </c:pt>
                <c:pt idx="8">
                  <c:v>51</c:v>
                </c:pt>
                <c:pt idx="9">
                  <c:v>49</c:v>
                </c:pt>
                <c:pt idx="10">
                  <c:v>53</c:v>
                </c:pt>
                <c:pt idx="11">
                  <c:v>51</c:v>
                </c:pt>
                <c:pt idx="12">
                  <c:v>44</c:v>
                </c:pt>
                <c:pt idx="13">
                  <c:v>24</c:v>
                </c:pt>
                <c:pt idx="14">
                  <c:v>38</c:v>
                </c:pt>
                <c:pt idx="1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5C-4222-93BE-5CF648D997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1433456"/>
        <c:axId val="811433784"/>
      </c:barChart>
      <c:catAx>
        <c:axId val="81143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1433784"/>
        <c:crosses val="autoZero"/>
        <c:auto val="1"/>
        <c:lblAlgn val="ctr"/>
        <c:lblOffset val="100"/>
        <c:noMultiLvlLbl val="0"/>
      </c:catAx>
      <c:valAx>
        <c:axId val="811433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143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28486814544604"/>
          <c:y val="0.88944444444444448"/>
          <c:w val="0.56876925161619729"/>
          <c:h val="8.2777777777777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Структура стоимости</a:t>
            </a:r>
            <a:r>
              <a:rPr lang="ru-RU" sz="1400" baseline="0" dirty="0">
                <a:latin typeface="Roboto" panose="02000000000000000000" pitchFamily="2" charset="0"/>
                <a:ea typeface="Roboto" panose="02000000000000000000" pitchFamily="2" charset="0"/>
              </a:rPr>
              <a:t> ИСП на 1 сотрудника по активам (основные статьи), </a:t>
            </a:r>
            <a:r>
              <a:rPr lang="ru-RU" sz="1400" baseline="0" dirty="0" smtClean="0"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583489702721514E-2"/>
          <c:y val="0.11130120717748773"/>
          <c:w val="0.83496429858262744"/>
          <c:h val="0.7505228435545885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'[Затраты по ИСП ''Мой выбор'' для БП-2022_v.6.xlsx]Диаграммы'!$A$159</c:f>
              <c:strCache>
                <c:ptCount val="1"/>
                <c:pt idx="0">
                  <c:v>ДМС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БП-2022_v.6.xlsx]Диаграммы'!$C$158,'[Затраты по ИСП ''Мой выбор'' для БП-2022_v.6.xlsx]Диаграммы'!$E$158,'[Затраты по ИСП ''Мой выбор'' для БП-2022_v.6.xlsx]Диаграммы'!$G$158,'[Затраты по ИСП ''Мой выбор'' для БП-2022_v.6.xlsx]Диаграммы'!$I$158,'[Затраты по ИСП ''Мой выбор'' для БП-2022_v.6.xlsx]Диаграммы'!$K$158,'[Затраты по ИСП ''Мой выбор'' для БП-2022_v.6.xlsx]Диаграммы'!$M$158,'[Затраты по ИСП ''Мой выбор'' для БП-2022_v.6.xlsx]Диаграммы'!$O$158,'[Затраты по ИСП ''Мой выбор'' для БП-2022_v.6.xlsx]Диаграммы'!$Q$158,'[Затраты по ИСП ''Мой выбор'' для БП-2022_v.6.xlsx]Диаграммы'!$S$158,'[Затраты по ИСП ''Мой выбор'' для БП-2022_v.6.xlsx]Диаграммы'!$U$158,'[Затраты по ИСП ''Мой выбор'' для БП-2022_v.6.xlsx]Диаграммы'!$W$158,'[Затраты по ИСП ''Мой выбор'' для БП-2022_v.6.xlsx]Диаграммы'!$Y$158,'[Затраты по ИСП ''Мой выбор'' для БП-2022_v.6.xlsx]Диаграммы'!$AA$158,'[Затраты по ИСП ''Мой выбор'' для БП-2022_v.6.xlsx]Диаграммы'!$AC$158,'[Затраты по ИСП ''Мой выбор'' для БП-2022_v.6.xlsx]Диаграммы'!$AE$158,'[Затраты по ИСП ''Мой выбор'' для БП-2022_v.6.xlsx]Диаграммы'!$AG$158</c:f>
              <c:strCache>
                <c:ptCount val="16"/>
                <c:pt idx="0">
                  <c:v>ИНГОК</c:v>
                </c:pt>
                <c:pt idx="1">
                  <c:v>КРМЗ</c:v>
                </c:pt>
                <c:pt idx="2">
                  <c:v>СЕВГОК</c:v>
                </c:pt>
                <c:pt idx="3">
                  <c:v>ЦГОК</c:v>
                </c:pt>
                <c:pt idx="4">
                  <c:v>АС</c:v>
                </c:pt>
                <c:pt idx="5">
                  <c:v>ММКИ</c:v>
                </c:pt>
                <c:pt idx="6">
                  <c:v>МРМЗ</c:v>
                </c:pt>
                <c:pt idx="7">
                  <c:v>МПС</c:v>
                </c:pt>
                <c:pt idx="8">
                  <c:v>ЗС</c:v>
                </c:pt>
                <c:pt idx="9">
                  <c:v>ЗКХЗ</c:v>
                </c:pt>
                <c:pt idx="10">
                  <c:v>ЗЛМЗ</c:v>
                </c:pt>
                <c:pt idx="11">
                  <c:v>ЗОЗ</c:v>
                </c:pt>
                <c:pt idx="12">
                  <c:v>АКХЗ</c:v>
                </c:pt>
                <c:pt idx="13">
                  <c:v>МИД</c:v>
                </c:pt>
                <c:pt idx="14">
                  <c:v>МБС</c:v>
                </c:pt>
                <c:pt idx="15">
                  <c:v>СМЦ</c:v>
                </c:pt>
              </c:strCache>
            </c:strRef>
          </c:cat>
          <c:val>
            <c:numRef>
              <c:f>'[Затраты по ИСП ''Мой выбор'' для БП-2022_v.6.xlsx]Диаграммы'!$C$159,'[Затраты по ИСП ''Мой выбор'' для БП-2022_v.6.xlsx]Диаграммы'!$E$159,'[Затраты по ИСП ''Мой выбор'' для БП-2022_v.6.xlsx]Диаграммы'!$G$159,'[Затраты по ИСП ''Мой выбор'' для БП-2022_v.6.xlsx]Диаграммы'!$I$159,'[Затраты по ИСП ''Мой выбор'' для БП-2022_v.6.xlsx]Диаграммы'!$K$159,'[Затраты по ИСП ''Мой выбор'' для БП-2022_v.6.xlsx]Диаграммы'!$M$159,'[Затраты по ИСП ''Мой выбор'' для БП-2022_v.6.xlsx]Диаграммы'!$O$159,'[Затраты по ИСП ''Мой выбор'' для БП-2022_v.6.xlsx]Диаграммы'!$Q$159,'[Затраты по ИСП ''Мой выбор'' для БП-2022_v.6.xlsx]Диаграммы'!$S$159,'[Затраты по ИСП ''Мой выбор'' для БП-2022_v.6.xlsx]Диаграммы'!$U$159,'[Затраты по ИСП ''Мой выбор'' для БП-2022_v.6.xlsx]Диаграммы'!$W$159,'[Затраты по ИСП ''Мой выбор'' для БП-2022_v.6.xlsx]Диаграммы'!$Y$159,'[Затраты по ИСП ''Мой выбор'' для БП-2022_v.6.xlsx]Диаграммы'!$AA$159,'[Затраты по ИСП ''Мой выбор'' для БП-2022_v.6.xlsx]Диаграммы'!$AC$159,'[Затраты по ИСП ''Мой выбор'' для БП-2022_v.6.xlsx]Диаграммы'!$AE$159,'[Затраты по ИСП ''Мой выбор'' для БП-2022_v.6.xlsx]Диаграммы'!$AG$159</c:f>
              <c:numCache>
                <c:formatCode>0%</c:formatCode>
                <c:ptCount val="16"/>
                <c:pt idx="0">
                  <c:v>9.8062319452601604E-2</c:v>
                </c:pt>
                <c:pt idx="1">
                  <c:v>0.33774506308408303</c:v>
                </c:pt>
                <c:pt idx="2">
                  <c:v>0.28515951991492194</c:v>
                </c:pt>
                <c:pt idx="3">
                  <c:v>0.28303533168050893</c:v>
                </c:pt>
                <c:pt idx="4">
                  <c:v>0.18901847860791457</c:v>
                </c:pt>
                <c:pt idx="5">
                  <c:v>0.2003397999416214</c:v>
                </c:pt>
                <c:pt idx="6">
                  <c:v>0.22315753761028348</c:v>
                </c:pt>
                <c:pt idx="7">
                  <c:v>0.1886978221452183</c:v>
                </c:pt>
                <c:pt idx="8">
                  <c:v>0.29213944532797187</c:v>
                </c:pt>
                <c:pt idx="9">
                  <c:v>0.27614323717026368</c:v>
                </c:pt>
                <c:pt idx="10">
                  <c:v>0.31238280730193668</c:v>
                </c:pt>
                <c:pt idx="11">
                  <c:v>0.13899203828931825</c:v>
                </c:pt>
                <c:pt idx="12">
                  <c:v>0.23054193592258246</c:v>
                </c:pt>
                <c:pt idx="13">
                  <c:v>0.5702429157055583</c:v>
                </c:pt>
                <c:pt idx="14">
                  <c:v>0.49448892332707811</c:v>
                </c:pt>
                <c:pt idx="15">
                  <c:v>0.5505597584706402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E-4166-B652-D6F339B11B88}"/>
            </c:ext>
          </c:extLst>
        </c:ser>
        <c:ser>
          <c:idx val="1"/>
          <c:order val="1"/>
          <c:tx>
            <c:strRef>
              <c:f>'[Затраты по ИСП ''Мой выбор'' для БП-2022_v.6.xlsx]Диаграммы'!$A$160</c:f>
              <c:strCache>
                <c:ptCount val="1"/>
                <c:pt idx="0">
                  <c:v>Занятия спортом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04815042083448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EE-4166-B652-D6F339B11B88}"/>
                </c:ext>
              </c:extLst>
            </c:dLbl>
            <c:dLbl>
              <c:idx val="5"/>
              <c:layout>
                <c:manualLayout>
                  <c:x val="-4.9802339536424263E-17"/>
                  <c:y val="6.04815042083459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EE-4166-B652-D6F339B11B8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EE-4166-B652-D6F339B11B8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EE-4166-B652-D6F339B11B8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EE-4166-B652-D6F339B11B88}"/>
                </c:ext>
              </c:extLst>
            </c:dLbl>
            <c:dLbl>
              <c:idx val="13"/>
              <c:layout>
                <c:manualLayout>
                  <c:x val="0"/>
                  <c:y val="1.20963008416691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CEE-4166-B652-D6F339B11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БП-2022_v.6.xlsx]Диаграммы'!$C$158,'[Затраты по ИСП ''Мой выбор'' для БП-2022_v.6.xlsx]Диаграммы'!$E$158,'[Затраты по ИСП ''Мой выбор'' для БП-2022_v.6.xlsx]Диаграммы'!$G$158,'[Затраты по ИСП ''Мой выбор'' для БП-2022_v.6.xlsx]Диаграммы'!$I$158,'[Затраты по ИСП ''Мой выбор'' для БП-2022_v.6.xlsx]Диаграммы'!$K$158,'[Затраты по ИСП ''Мой выбор'' для БП-2022_v.6.xlsx]Диаграммы'!$M$158,'[Затраты по ИСП ''Мой выбор'' для БП-2022_v.6.xlsx]Диаграммы'!$O$158,'[Затраты по ИСП ''Мой выбор'' для БП-2022_v.6.xlsx]Диаграммы'!$Q$158,'[Затраты по ИСП ''Мой выбор'' для БП-2022_v.6.xlsx]Диаграммы'!$S$158,'[Затраты по ИСП ''Мой выбор'' для БП-2022_v.6.xlsx]Диаграммы'!$U$158,'[Затраты по ИСП ''Мой выбор'' для БП-2022_v.6.xlsx]Диаграммы'!$W$158,'[Затраты по ИСП ''Мой выбор'' для БП-2022_v.6.xlsx]Диаграммы'!$Y$158,'[Затраты по ИСП ''Мой выбор'' для БП-2022_v.6.xlsx]Диаграммы'!$AA$158,'[Затраты по ИСП ''Мой выбор'' для БП-2022_v.6.xlsx]Диаграммы'!$AC$158,'[Затраты по ИСП ''Мой выбор'' для БП-2022_v.6.xlsx]Диаграммы'!$AE$158,'[Затраты по ИСП ''Мой выбор'' для БП-2022_v.6.xlsx]Диаграммы'!$AG$158</c:f>
              <c:strCache>
                <c:ptCount val="16"/>
                <c:pt idx="0">
                  <c:v>ИНГОК</c:v>
                </c:pt>
                <c:pt idx="1">
                  <c:v>КРМЗ</c:v>
                </c:pt>
                <c:pt idx="2">
                  <c:v>СЕВГОК</c:v>
                </c:pt>
                <c:pt idx="3">
                  <c:v>ЦГОК</c:v>
                </c:pt>
                <c:pt idx="4">
                  <c:v>АС</c:v>
                </c:pt>
                <c:pt idx="5">
                  <c:v>ММКИ</c:v>
                </c:pt>
                <c:pt idx="6">
                  <c:v>МРМЗ</c:v>
                </c:pt>
                <c:pt idx="7">
                  <c:v>МПС</c:v>
                </c:pt>
                <c:pt idx="8">
                  <c:v>ЗС</c:v>
                </c:pt>
                <c:pt idx="9">
                  <c:v>ЗКХЗ</c:v>
                </c:pt>
                <c:pt idx="10">
                  <c:v>ЗЛМЗ</c:v>
                </c:pt>
                <c:pt idx="11">
                  <c:v>ЗОЗ</c:v>
                </c:pt>
                <c:pt idx="12">
                  <c:v>АКХЗ</c:v>
                </c:pt>
                <c:pt idx="13">
                  <c:v>МИД</c:v>
                </c:pt>
                <c:pt idx="14">
                  <c:v>МБС</c:v>
                </c:pt>
                <c:pt idx="15">
                  <c:v>СМЦ</c:v>
                </c:pt>
              </c:strCache>
            </c:strRef>
          </c:cat>
          <c:val>
            <c:numRef>
              <c:f>'[Затраты по ИСП ''Мой выбор'' для БП-2022_v.6.xlsx]Диаграммы'!$C$160,'[Затраты по ИСП ''Мой выбор'' для БП-2022_v.6.xlsx]Диаграммы'!$E$160,'[Затраты по ИСП ''Мой выбор'' для БП-2022_v.6.xlsx]Диаграммы'!$G$160,'[Затраты по ИСП ''Мой выбор'' для БП-2022_v.6.xlsx]Диаграммы'!$I$160,'[Затраты по ИСП ''Мой выбор'' для БП-2022_v.6.xlsx]Диаграммы'!$K$160,'[Затраты по ИСП ''Мой выбор'' для БП-2022_v.6.xlsx]Диаграммы'!$M$160,'[Затраты по ИСП ''Мой выбор'' для БП-2022_v.6.xlsx]Диаграммы'!$O$160,'[Затраты по ИСП ''Мой выбор'' для БП-2022_v.6.xlsx]Диаграммы'!$Q$160,'[Затраты по ИСП ''Мой выбор'' для БП-2022_v.6.xlsx]Диаграммы'!$S$160,'[Затраты по ИСП ''Мой выбор'' для БП-2022_v.6.xlsx]Диаграммы'!$U$160,'[Затраты по ИСП ''Мой выбор'' для БП-2022_v.6.xlsx]Диаграммы'!$W$160,'[Затраты по ИСП ''Мой выбор'' для БП-2022_v.6.xlsx]Диаграммы'!$Y$160,'[Затраты по ИСП ''Мой выбор'' для БП-2022_v.6.xlsx]Диаграммы'!$AA$160,'[Затраты по ИСП ''Мой выбор'' для БП-2022_v.6.xlsx]Диаграммы'!$AC$160,'[Затраты по ИСП ''Мой выбор'' для БП-2022_v.6.xlsx]Диаграммы'!$AE$160,'[Затраты по ИСП ''Мой выбор'' для БП-2022_v.6.xlsx]Диаграммы'!$AG$160</c:f>
              <c:numCache>
                <c:formatCode>0%</c:formatCode>
                <c:ptCount val="16"/>
                <c:pt idx="0">
                  <c:v>1.6323527704995851E-2</c:v>
                </c:pt>
                <c:pt idx="1">
                  <c:v>1.0649043482282856E-2</c:v>
                </c:pt>
                <c:pt idx="2">
                  <c:v>0.14351933003955294</c:v>
                </c:pt>
                <c:pt idx="3">
                  <c:v>6.4337699851250846E-2</c:v>
                </c:pt>
                <c:pt idx="4">
                  <c:v>8.1015262533909622E-3</c:v>
                </c:pt>
                <c:pt idx="5">
                  <c:v>9.3730521267093476E-3</c:v>
                </c:pt>
                <c:pt idx="6">
                  <c:v>0</c:v>
                </c:pt>
                <c:pt idx="7">
                  <c:v>8.9612912335239242E-2</c:v>
                </c:pt>
                <c:pt idx="8">
                  <c:v>0.11124203795413536</c:v>
                </c:pt>
                <c:pt idx="9">
                  <c:v>9.9876909689838853E-2</c:v>
                </c:pt>
                <c:pt idx="10">
                  <c:v>0.10887579691034679</c:v>
                </c:pt>
                <c:pt idx="11">
                  <c:v>0</c:v>
                </c:pt>
                <c:pt idx="12">
                  <c:v>0</c:v>
                </c:pt>
                <c:pt idx="13">
                  <c:v>5.1480179105478727E-3</c:v>
                </c:pt>
                <c:pt idx="14">
                  <c:v>5.5980693741460447E-2</c:v>
                </c:pt>
                <c:pt idx="15">
                  <c:v>5.4949847220569385E-2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EE-4166-B652-D6F339B11B88}"/>
            </c:ext>
          </c:extLst>
        </c:ser>
        <c:ser>
          <c:idx val="2"/>
          <c:order val="2"/>
          <c:tx>
            <c:strRef>
              <c:f>'[Затраты по ИСП ''Мой выбор'' для БП-2022_v.6.xlsx]Диаграммы'!$A$161</c:f>
              <c:strCache>
                <c:ptCount val="1"/>
                <c:pt idx="0">
                  <c:v>Развлечения и отдых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EE-4166-B652-D6F339B11B8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EE-4166-B652-D6F339B11B8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EE-4166-B652-D6F339B11B8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EE-4166-B652-D6F339B11B8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CEE-4166-B652-D6F339B11B8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EE-4166-B652-D6F339B11B8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CEE-4166-B652-D6F339B11B8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CEE-4166-B652-D6F339B11B8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CEE-4166-B652-D6F339B11B8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CEE-4166-B652-D6F339B11B88}"/>
                </c:ext>
              </c:extLst>
            </c:dLbl>
            <c:dLbl>
              <c:idx val="13"/>
              <c:layout>
                <c:manualLayout>
                  <c:x val="0"/>
                  <c:y val="-6.04815042083464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CEE-4166-B652-D6F339B11B8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CEE-4166-B652-D6F339B11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БП-2022_v.6.xlsx]Диаграммы'!$C$158,'[Затраты по ИСП ''Мой выбор'' для БП-2022_v.6.xlsx]Диаграммы'!$E$158,'[Затраты по ИСП ''Мой выбор'' для БП-2022_v.6.xlsx]Диаграммы'!$G$158,'[Затраты по ИСП ''Мой выбор'' для БП-2022_v.6.xlsx]Диаграммы'!$I$158,'[Затраты по ИСП ''Мой выбор'' для БП-2022_v.6.xlsx]Диаграммы'!$K$158,'[Затраты по ИСП ''Мой выбор'' для БП-2022_v.6.xlsx]Диаграммы'!$M$158,'[Затраты по ИСП ''Мой выбор'' для БП-2022_v.6.xlsx]Диаграммы'!$O$158,'[Затраты по ИСП ''Мой выбор'' для БП-2022_v.6.xlsx]Диаграммы'!$Q$158,'[Затраты по ИСП ''Мой выбор'' для БП-2022_v.6.xlsx]Диаграммы'!$S$158,'[Затраты по ИСП ''Мой выбор'' для БП-2022_v.6.xlsx]Диаграммы'!$U$158,'[Затраты по ИСП ''Мой выбор'' для БП-2022_v.6.xlsx]Диаграммы'!$W$158,'[Затраты по ИСП ''Мой выбор'' для БП-2022_v.6.xlsx]Диаграммы'!$Y$158,'[Затраты по ИСП ''Мой выбор'' для БП-2022_v.6.xlsx]Диаграммы'!$AA$158,'[Затраты по ИСП ''Мой выбор'' для БП-2022_v.6.xlsx]Диаграммы'!$AC$158,'[Затраты по ИСП ''Мой выбор'' для БП-2022_v.6.xlsx]Диаграммы'!$AE$158,'[Затраты по ИСП ''Мой выбор'' для БП-2022_v.6.xlsx]Диаграммы'!$AG$158</c:f>
              <c:strCache>
                <c:ptCount val="16"/>
                <c:pt idx="0">
                  <c:v>ИНГОК</c:v>
                </c:pt>
                <c:pt idx="1">
                  <c:v>КРМЗ</c:v>
                </c:pt>
                <c:pt idx="2">
                  <c:v>СЕВГОК</c:v>
                </c:pt>
                <c:pt idx="3">
                  <c:v>ЦГОК</c:v>
                </c:pt>
                <c:pt idx="4">
                  <c:v>АС</c:v>
                </c:pt>
                <c:pt idx="5">
                  <c:v>ММКИ</c:v>
                </c:pt>
                <c:pt idx="6">
                  <c:v>МРМЗ</c:v>
                </c:pt>
                <c:pt idx="7">
                  <c:v>МПС</c:v>
                </c:pt>
                <c:pt idx="8">
                  <c:v>ЗС</c:v>
                </c:pt>
                <c:pt idx="9">
                  <c:v>ЗКХЗ</c:v>
                </c:pt>
                <c:pt idx="10">
                  <c:v>ЗЛМЗ</c:v>
                </c:pt>
                <c:pt idx="11">
                  <c:v>ЗОЗ</c:v>
                </c:pt>
                <c:pt idx="12">
                  <c:v>АКХЗ</c:v>
                </c:pt>
                <c:pt idx="13">
                  <c:v>МИД</c:v>
                </c:pt>
                <c:pt idx="14">
                  <c:v>МБС</c:v>
                </c:pt>
                <c:pt idx="15">
                  <c:v>СМЦ</c:v>
                </c:pt>
              </c:strCache>
            </c:strRef>
          </c:cat>
          <c:val>
            <c:numRef>
              <c:f>'[Затраты по ИСП ''Мой выбор'' для БП-2022_v.6.xlsx]Диаграммы'!$C$161,'[Затраты по ИСП ''Мой выбор'' для БП-2022_v.6.xlsx]Диаграммы'!$E$161,'[Затраты по ИСП ''Мой выбор'' для БП-2022_v.6.xlsx]Диаграммы'!$G$161,'[Затраты по ИСП ''Мой выбор'' для БП-2022_v.6.xlsx]Диаграммы'!$I$161,'[Затраты по ИСП ''Мой выбор'' для БП-2022_v.6.xlsx]Диаграммы'!$K$161,'[Затраты по ИСП ''Мой выбор'' для БП-2022_v.6.xlsx]Диаграммы'!$M$161,'[Затраты по ИСП ''Мой выбор'' для БП-2022_v.6.xlsx]Диаграммы'!$O$161,'[Затраты по ИСП ''Мой выбор'' для БП-2022_v.6.xlsx]Диаграммы'!$Q$161,'[Затраты по ИСП ''Мой выбор'' для БП-2022_v.6.xlsx]Диаграммы'!$S$161,'[Затраты по ИСП ''Мой выбор'' для БП-2022_v.6.xlsx]Диаграммы'!$U$161,'[Затраты по ИСП ''Мой выбор'' для БП-2022_v.6.xlsx]Диаграммы'!$W$161,'[Затраты по ИСП ''Мой выбор'' для БП-2022_v.6.xlsx]Диаграммы'!$Y$161,'[Затраты по ИСП ''Мой выбор'' для БП-2022_v.6.xlsx]Диаграммы'!$AA$161,'[Затраты по ИСП ''Мой выбор'' для БП-2022_v.6.xlsx]Диаграммы'!$AC$161,'[Затраты по ИСП ''Мой выбор'' для БП-2022_v.6.xlsx]Диаграммы'!$AE$161,'[Затраты по ИСП ''Мой выбор'' для БП-2022_v.6.xlsx]Диаграммы'!$AG$161</c:f>
              <c:numCache>
                <c:formatCode>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2.6305112005086482E-3</c:v>
                </c:pt>
                <c:pt idx="5">
                  <c:v>3.7331396337996786E-2</c:v>
                </c:pt>
                <c:pt idx="6">
                  <c:v>5.8100579911022278E-2</c:v>
                </c:pt>
                <c:pt idx="7">
                  <c:v>7.6834987468130639E-2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2.5142616650532832E-2</c:v>
                </c:pt>
                <c:pt idx="14">
                  <c:v>0</c:v>
                </c:pt>
                <c:pt idx="15">
                  <c:v>3.4249377814193127E-2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CEE-4166-B652-D6F339B11B88}"/>
            </c:ext>
          </c:extLst>
        </c:ser>
        <c:ser>
          <c:idx val="3"/>
          <c:order val="3"/>
          <c:tx>
            <c:strRef>
              <c:f>'[Затраты по ИСП ''Мой выбор'' для БП-2022_v.6.xlsx]Диаграммы'!$A$162</c:f>
              <c:strCache>
                <c:ptCount val="1"/>
                <c:pt idx="0">
                  <c:v>Обучение и развитие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04815042083470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CEE-4166-B652-D6F339B11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БП-2022_v.6.xlsx]Диаграммы'!$C$158,'[Затраты по ИСП ''Мой выбор'' для БП-2022_v.6.xlsx]Диаграммы'!$E$158,'[Затраты по ИСП ''Мой выбор'' для БП-2022_v.6.xlsx]Диаграммы'!$G$158,'[Затраты по ИСП ''Мой выбор'' для БП-2022_v.6.xlsx]Диаграммы'!$I$158,'[Затраты по ИСП ''Мой выбор'' для БП-2022_v.6.xlsx]Диаграммы'!$K$158,'[Затраты по ИСП ''Мой выбор'' для БП-2022_v.6.xlsx]Диаграммы'!$M$158,'[Затраты по ИСП ''Мой выбор'' для БП-2022_v.6.xlsx]Диаграммы'!$O$158,'[Затраты по ИСП ''Мой выбор'' для БП-2022_v.6.xlsx]Диаграммы'!$Q$158,'[Затраты по ИСП ''Мой выбор'' для БП-2022_v.6.xlsx]Диаграммы'!$S$158,'[Затраты по ИСП ''Мой выбор'' для БП-2022_v.6.xlsx]Диаграммы'!$U$158,'[Затраты по ИСП ''Мой выбор'' для БП-2022_v.6.xlsx]Диаграммы'!$W$158,'[Затраты по ИСП ''Мой выбор'' для БП-2022_v.6.xlsx]Диаграммы'!$Y$158,'[Затраты по ИСП ''Мой выбор'' для БП-2022_v.6.xlsx]Диаграммы'!$AA$158,'[Затраты по ИСП ''Мой выбор'' для БП-2022_v.6.xlsx]Диаграммы'!$AC$158,'[Затраты по ИСП ''Мой выбор'' для БП-2022_v.6.xlsx]Диаграммы'!$AE$158,'[Затраты по ИСП ''Мой выбор'' для БП-2022_v.6.xlsx]Диаграммы'!$AG$158</c:f>
              <c:strCache>
                <c:ptCount val="16"/>
                <c:pt idx="0">
                  <c:v>ИНГОК</c:v>
                </c:pt>
                <c:pt idx="1">
                  <c:v>КРМЗ</c:v>
                </c:pt>
                <c:pt idx="2">
                  <c:v>СЕВГОК</c:v>
                </c:pt>
                <c:pt idx="3">
                  <c:v>ЦГОК</c:v>
                </c:pt>
                <c:pt idx="4">
                  <c:v>АС</c:v>
                </c:pt>
                <c:pt idx="5">
                  <c:v>ММКИ</c:v>
                </c:pt>
                <c:pt idx="6">
                  <c:v>МРМЗ</c:v>
                </c:pt>
                <c:pt idx="7">
                  <c:v>МПС</c:v>
                </c:pt>
                <c:pt idx="8">
                  <c:v>ЗС</c:v>
                </c:pt>
                <c:pt idx="9">
                  <c:v>ЗКХЗ</c:v>
                </c:pt>
                <c:pt idx="10">
                  <c:v>ЗЛМЗ</c:v>
                </c:pt>
                <c:pt idx="11">
                  <c:v>ЗОЗ</c:v>
                </c:pt>
                <c:pt idx="12">
                  <c:v>АКХЗ</c:v>
                </c:pt>
                <c:pt idx="13">
                  <c:v>МИД</c:v>
                </c:pt>
                <c:pt idx="14">
                  <c:v>МБС</c:v>
                </c:pt>
                <c:pt idx="15">
                  <c:v>СМЦ</c:v>
                </c:pt>
              </c:strCache>
            </c:strRef>
          </c:cat>
          <c:val>
            <c:numRef>
              <c:f>'[Затраты по ИСП ''Мой выбор'' для БП-2022_v.6.xlsx]Диаграммы'!$C$162,'[Затраты по ИСП ''Мой выбор'' для БП-2022_v.6.xlsx]Диаграммы'!$E$162,'[Затраты по ИСП ''Мой выбор'' для БП-2022_v.6.xlsx]Диаграммы'!$G$162,'[Затраты по ИСП ''Мой выбор'' для БП-2022_v.6.xlsx]Диаграммы'!$I$162,'[Затраты по ИСП ''Мой выбор'' для БП-2022_v.6.xlsx]Диаграммы'!$K$162,'[Затраты по ИСП ''Мой выбор'' для БП-2022_v.6.xlsx]Диаграммы'!$M$162,'[Затраты по ИСП ''Мой выбор'' для БП-2022_v.6.xlsx]Диаграммы'!$O$162,'[Затраты по ИСП ''Мой выбор'' для БП-2022_v.6.xlsx]Диаграммы'!$Q$162,'[Затраты по ИСП ''Мой выбор'' для БП-2022_v.6.xlsx]Диаграммы'!$S$162,'[Затраты по ИСП ''Мой выбор'' для БП-2022_v.6.xlsx]Диаграммы'!$U$162,'[Затраты по ИСП ''Мой выбор'' для БП-2022_v.6.xlsx]Диаграммы'!$W$162,'[Затраты по ИСП ''Мой выбор'' для БП-2022_v.6.xlsx]Диаграммы'!$Y$162,'[Затраты по ИСП ''Мой выбор'' для БП-2022_v.6.xlsx]Диаграммы'!$AA$162,'[Затраты по ИСП ''Мой выбор'' для БП-2022_v.6.xlsx]Диаграммы'!$AC$162,'[Затраты по ИСП ''Мой выбор'' для БП-2022_v.6.xlsx]Диаграммы'!$AE$162,'[Затраты по ИСП ''Мой выбор'' для БП-2022_v.6.xlsx]Диаграммы'!$AG$162</c:f>
              <c:numCache>
                <c:formatCode>0%</c:formatCode>
                <c:ptCount val="16"/>
                <c:pt idx="0">
                  <c:v>2.3394335789209891E-2</c:v>
                </c:pt>
                <c:pt idx="1">
                  <c:v>7.6920170881225533E-2</c:v>
                </c:pt>
                <c:pt idx="2">
                  <c:v>4.0083527780297973E-2</c:v>
                </c:pt>
                <c:pt idx="3">
                  <c:v>7.088520208261434E-2</c:v>
                </c:pt>
                <c:pt idx="4">
                  <c:v>5.9352717772891792E-2</c:v>
                </c:pt>
                <c:pt idx="5">
                  <c:v>4.4188274062913528E-2</c:v>
                </c:pt>
                <c:pt idx="6">
                  <c:v>8.017304993431891E-2</c:v>
                </c:pt>
                <c:pt idx="7">
                  <c:v>3.8501923103349781E-2</c:v>
                </c:pt>
                <c:pt idx="8">
                  <c:v>8.6463217339475026E-2</c:v>
                </c:pt>
                <c:pt idx="9">
                  <c:v>0.13941722051225452</c:v>
                </c:pt>
                <c:pt idx="10">
                  <c:v>0.13694155789168061</c:v>
                </c:pt>
                <c:pt idx="11">
                  <c:v>6.4859273834931605E-2</c:v>
                </c:pt>
                <c:pt idx="12">
                  <c:v>0.12885229150214161</c:v>
                </c:pt>
                <c:pt idx="13">
                  <c:v>8.3478643373001774E-2</c:v>
                </c:pt>
                <c:pt idx="14">
                  <c:v>0.1423941352775063</c:v>
                </c:pt>
                <c:pt idx="15">
                  <c:v>8.565711478500522E-2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CEE-4166-B652-D6F339B11B88}"/>
            </c:ext>
          </c:extLst>
        </c:ser>
        <c:ser>
          <c:idx val="4"/>
          <c:order val="4"/>
          <c:tx>
            <c:strRef>
              <c:f>'[Затраты по ИСП ''Мой выбор'' для БП-2022_v.6.xlsx]Диаграммы'!$A$163</c:f>
              <c:strCache>
                <c:ptCount val="1"/>
                <c:pt idx="0">
                  <c:v>Мобильные пополнения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БП-2022_v.6.xlsx]Диаграммы'!$C$158,'[Затраты по ИСП ''Мой выбор'' для БП-2022_v.6.xlsx]Диаграммы'!$E$158,'[Затраты по ИСП ''Мой выбор'' для БП-2022_v.6.xlsx]Диаграммы'!$G$158,'[Затраты по ИСП ''Мой выбор'' для БП-2022_v.6.xlsx]Диаграммы'!$I$158,'[Затраты по ИСП ''Мой выбор'' для БП-2022_v.6.xlsx]Диаграммы'!$K$158,'[Затраты по ИСП ''Мой выбор'' для БП-2022_v.6.xlsx]Диаграммы'!$M$158,'[Затраты по ИСП ''Мой выбор'' для БП-2022_v.6.xlsx]Диаграммы'!$O$158,'[Затраты по ИСП ''Мой выбор'' для БП-2022_v.6.xlsx]Диаграммы'!$Q$158,'[Затраты по ИСП ''Мой выбор'' для БП-2022_v.6.xlsx]Диаграммы'!$S$158,'[Затраты по ИСП ''Мой выбор'' для БП-2022_v.6.xlsx]Диаграммы'!$U$158,'[Затраты по ИСП ''Мой выбор'' для БП-2022_v.6.xlsx]Диаграммы'!$W$158,'[Затраты по ИСП ''Мой выбор'' для БП-2022_v.6.xlsx]Диаграммы'!$Y$158,'[Затраты по ИСП ''Мой выбор'' для БП-2022_v.6.xlsx]Диаграммы'!$AA$158,'[Затраты по ИСП ''Мой выбор'' для БП-2022_v.6.xlsx]Диаграммы'!$AC$158,'[Затраты по ИСП ''Мой выбор'' для БП-2022_v.6.xlsx]Диаграммы'!$AE$158,'[Затраты по ИСП ''Мой выбор'' для БП-2022_v.6.xlsx]Диаграммы'!$AG$158</c:f>
              <c:strCache>
                <c:ptCount val="16"/>
                <c:pt idx="0">
                  <c:v>ИНГОК</c:v>
                </c:pt>
                <c:pt idx="1">
                  <c:v>КРМЗ</c:v>
                </c:pt>
                <c:pt idx="2">
                  <c:v>СЕВГОК</c:v>
                </c:pt>
                <c:pt idx="3">
                  <c:v>ЦГОК</c:v>
                </c:pt>
                <c:pt idx="4">
                  <c:v>АС</c:v>
                </c:pt>
                <c:pt idx="5">
                  <c:v>ММКИ</c:v>
                </c:pt>
                <c:pt idx="6">
                  <c:v>МРМЗ</c:v>
                </c:pt>
                <c:pt idx="7">
                  <c:v>МПС</c:v>
                </c:pt>
                <c:pt idx="8">
                  <c:v>ЗС</c:v>
                </c:pt>
                <c:pt idx="9">
                  <c:v>ЗКХЗ</c:v>
                </c:pt>
                <c:pt idx="10">
                  <c:v>ЗЛМЗ</c:v>
                </c:pt>
                <c:pt idx="11">
                  <c:v>ЗОЗ</c:v>
                </c:pt>
                <c:pt idx="12">
                  <c:v>АКХЗ</c:v>
                </c:pt>
                <c:pt idx="13">
                  <c:v>МИД</c:v>
                </c:pt>
                <c:pt idx="14">
                  <c:v>МБС</c:v>
                </c:pt>
                <c:pt idx="15">
                  <c:v>СМЦ</c:v>
                </c:pt>
              </c:strCache>
            </c:strRef>
          </c:cat>
          <c:val>
            <c:numRef>
              <c:f>'[Затраты по ИСП ''Мой выбор'' для БП-2022_v.6.xlsx]Диаграммы'!$C$163,'[Затраты по ИСП ''Мой выбор'' для БП-2022_v.6.xlsx]Диаграммы'!$E$163,'[Затраты по ИСП ''Мой выбор'' для БП-2022_v.6.xlsx]Диаграммы'!$G$163,'[Затраты по ИСП ''Мой выбор'' для БП-2022_v.6.xlsx]Диаграммы'!$I$163,'[Затраты по ИСП ''Мой выбор'' для БП-2022_v.6.xlsx]Диаграммы'!$K$163,'[Затраты по ИСП ''Мой выбор'' для БП-2022_v.6.xlsx]Диаграммы'!$M$163,'[Затраты по ИСП ''Мой выбор'' для БП-2022_v.6.xlsx]Диаграммы'!$O$163,'[Затраты по ИСП ''Мой выбор'' для БП-2022_v.6.xlsx]Диаграммы'!$Q$163,'[Затраты по ИСП ''Мой выбор'' для БП-2022_v.6.xlsx]Диаграммы'!$S$163,'[Затраты по ИСП ''Мой выбор'' для БП-2022_v.6.xlsx]Диаграммы'!$U$163,'[Затраты по ИСП ''Мой выбор'' для БП-2022_v.6.xlsx]Диаграммы'!$W$163,'[Затраты по ИСП ''Мой выбор'' для БП-2022_v.6.xlsx]Диаграммы'!$Y$163,'[Затраты по ИСП ''Мой выбор'' для БП-2022_v.6.xlsx]Диаграммы'!$AA$163,'[Затраты по ИСП ''Мой выбор'' для БП-2022_v.6.xlsx]Диаграммы'!$AC$163,'[Затраты по ИСП ''Мой выбор'' для БП-2022_v.6.xlsx]Диаграммы'!$AE$163,'[Затраты по ИСП ''Мой выбор'' для БП-2022_v.6.xlsx]Диаграммы'!$AG$163</c:f>
              <c:numCache>
                <c:formatCode>0%</c:formatCode>
                <c:ptCount val="16"/>
                <c:pt idx="0">
                  <c:v>0.12771936164581382</c:v>
                </c:pt>
                <c:pt idx="1">
                  <c:v>0.4571257390804756</c:v>
                </c:pt>
                <c:pt idx="2">
                  <c:v>0.39098329826094386</c:v>
                </c:pt>
                <c:pt idx="3">
                  <c:v>0.428846389816263</c:v>
                </c:pt>
                <c:pt idx="4">
                  <c:v>0.28608799607115931</c:v>
                </c:pt>
                <c:pt idx="5">
                  <c:v>0.287860769896299</c:v>
                </c:pt>
                <c:pt idx="6">
                  <c:v>0.26037320388869145</c:v>
                </c:pt>
                <c:pt idx="7">
                  <c:v>0.24976723802422837</c:v>
                </c:pt>
                <c:pt idx="8">
                  <c:v>0.35125161026283336</c:v>
                </c:pt>
                <c:pt idx="9">
                  <c:v>0.32795198976238871</c:v>
                </c:pt>
                <c:pt idx="10">
                  <c:v>0.29069232909524195</c:v>
                </c:pt>
                <c:pt idx="11">
                  <c:v>0.1927142672206103</c:v>
                </c:pt>
                <c:pt idx="12">
                  <c:v>0.31673915465659619</c:v>
                </c:pt>
                <c:pt idx="13">
                  <c:v>9.1158072914151983E-2</c:v>
                </c:pt>
                <c:pt idx="14">
                  <c:v>0.11682782593395075</c:v>
                </c:pt>
                <c:pt idx="15">
                  <c:v>2.6901505792818286E-2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CEE-4166-B652-D6F339B11B88}"/>
            </c:ext>
          </c:extLst>
        </c:ser>
        <c:ser>
          <c:idx val="5"/>
          <c:order val="5"/>
          <c:tx>
            <c:strRef>
              <c:f>'[Затраты по ИСП ''Мой выбор'' для БП-2022_v.6.xlsx]Диаграммы'!$A$164</c:f>
              <c:strCache>
                <c:ptCount val="1"/>
                <c:pt idx="0">
                  <c:v>Проезд на работу/с работы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CEE-4166-B652-D6F339B11B8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CEE-4166-B652-D6F339B11B8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CEE-4166-B652-D6F339B11B8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CEE-4166-B652-D6F339B11B8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CEE-4166-B652-D6F339B11B8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CEE-4166-B652-D6F339B11B8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CEE-4166-B652-D6F339B11B8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CEE-4166-B652-D6F339B11B8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CEE-4166-B652-D6F339B11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БП-2022_v.6.xlsx]Диаграммы'!$C$158,'[Затраты по ИСП ''Мой выбор'' для БП-2022_v.6.xlsx]Диаграммы'!$E$158,'[Затраты по ИСП ''Мой выбор'' для БП-2022_v.6.xlsx]Диаграммы'!$G$158,'[Затраты по ИСП ''Мой выбор'' для БП-2022_v.6.xlsx]Диаграммы'!$I$158,'[Затраты по ИСП ''Мой выбор'' для БП-2022_v.6.xlsx]Диаграммы'!$K$158,'[Затраты по ИСП ''Мой выбор'' для БП-2022_v.6.xlsx]Диаграммы'!$M$158,'[Затраты по ИСП ''Мой выбор'' для БП-2022_v.6.xlsx]Диаграммы'!$O$158,'[Затраты по ИСП ''Мой выбор'' для БП-2022_v.6.xlsx]Диаграммы'!$Q$158,'[Затраты по ИСП ''Мой выбор'' для БП-2022_v.6.xlsx]Диаграммы'!$S$158,'[Затраты по ИСП ''Мой выбор'' для БП-2022_v.6.xlsx]Диаграммы'!$U$158,'[Затраты по ИСП ''Мой выбор'' для БП-2022_v.6.xlsx]Диаграммы'!$W$158,'[Затраты по ИСП ''Мой выбор'' для БП-2022_v.6.xlsx]Диаграммы'!$Y$158,'[Затраты по ИСП ''Мой выбор'' для БП-2022_v.6.xlsx]Диаграммы'!$AA$158,'[Затраты по ИСП ''Мой выбор'' для БП-2022_v.6.xlsx]Диаграммы'!$AC$158,'[Затраты по ИСП ''Мой выбор'' для БП-2022_v.6.xlsx]Диаграммы'!$AE$158,'[Затраты по ИСП ''Мой выбор'' для БП-2022_v.6.xlsx]Диаграммы'!$AG$158</c:f>
              <c:strCache>
                <c:ptCount val="16"/>
                <c:pt idx="0">
                  <c:v>ИНГОК</c:v>
                </c:pt>
                <c:pt idx="1">
                  <c:v>КРМЗ</c:v>
                </c:pt>
                <c:pt idx="2">
                  <c:v>СЕВГОК</c:v>
                </c:pt>
                <c:pt idx="3">
                  <c:v>ЦГОК</c:v>
                </c:pt>
                <c:pt idx="4">
                  <c:v>АС</c:v>
                </c:pt>
                <c:pt idx="5">
                  <c:v>ММКИ</c:v>
                </c:pt>
                <c:pt idx="6">
                  <c:v>МРМЗ</c:v>
                </c:pt>
                <c:pt idx="7">
                  <c:v>МПС</c:v>
                </c:pt>
                <c:pt idx="8">
                  <c:v>ЗС</c:v>
                </c:pt>
                <c:pt idx="9">
                  <c:v>ЗКХЗ</c:v>
                </c:pt>
                <c:pt idx="10">
                  <c:v>ЗЛМЗ</c:v>
                </c:pt>
                <c:pt idx="11">
                  <c:v>ЗОЗ</c:v>
                </c:pt>
                <c:pt idx="12">
                  <c:v>АКХЗ</c:v>
                </c:pt>
                <c:pt idx="13">
                  <c:v>МИД</c:v>
                </c:pt>
                <c:pt idx="14">
                  <c:v>МБС</c:v>
                </c:pt>
                <c:pt idx="15">
                  <c:v>СМЦ</c:v>
                </c:pt>
              </c:strCache>
            </c:strRef>
          </c:cat>
          <c:val>
            <c:numRef>
              <c:f>'[Затраты по ИСП ''Мой выбор'' для БП-2022_v.6.xlsx]Диаграммы'!$C$164,'[Затраты по ИСП ''Мой выбор'' для БП-2022_v.6.xlsx]Диаграммы'!$E$164,'[Затраты по ИСП ''Мой выбор'' для БП-2022_v.6.xlsx]Диаграммы'!$G$164,'[Затраты по ИСП ''Мой выбор'' для БП-2022_v.6.xlsx]Диаграммы'!$I$164,'[Затраты по ИСП ''Мой выбор'' для БП-2022_v.6.xlsx]Диаграммы'!$K$164,'[Затраты по ИСП ''Мой выбор'' для БП-2022_v.6.xlsx]Диаграммы'!$M$164,'[Затраты по ИСП ''Мой выбор'' для БП-2022_v.6.xlsx]Диаграммы'!$O$164,'[Затраты по ИСП ''Мой выбор'' для БП-2022_v.6.xlsx]Диаграммы'!$Q$164,'[Затраты по ИСП ''Мой выбор'' для БП-2022_v.6.xlsx]Диаграммы'!$S$164,'[Затраты по ИСП ''Мой выбор'' для БП-2022_v.6.xlsx]Диаграммы'!$U$164,'[Затраты по ИСП ''Мой выбор'' для БП-2022_v.6.xlsx]Диаграммы'!$W$164,'[Затраты по ИСП ''Мой выбор'' для БП-2022_v.6.xlsx]Диаграммы'!$Y$164,'[Затраты по ИСП ''Мой выбор'' для БП-2022_v.6.xlsx]Диаграммы'!$AA$164,'[Затраты по ИСП ''Мой выбор'' для БП-2022_v.6.xlsx]Диаграммы'!$AC$164,'[Затраты по ИСП ''Мой выбор'' для БП-2022_v.6.xlsx]Диаграммы'!$AE$164,'[Затраты по ИСП ''Мой выбор'' для БП-2022_v.6.xlsx]Диаграммы'!$AG$164</c:f>
              <c:numCache>
                <c:formatCode>0%</c:formatCode>
                <c:ptCount val="16"/>
                <c:pt idx="0">
                  <c:v>0.67524176763280941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0.36176228308532532</c:v>
                </c:pt>
                <c:pt idx="5">
                  <c:v>0.31013775419258871</c:v>
                </c:pt>
                <c:pt idx="6">
                  <c:v>0.26871794667640675</c:v>
                </c:pt>
                <c:pt idx="7">
                  <c:v>0.32722106879873075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0.53181235506610036</c:v>
                </c:pt>
                <c:pt idx="12">
                  <c:v>7.0259175830969453E-2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1CEE-4166-B652-D6F339B11B88}"/>
            </c:ext>
          </c:extLst>
        </c:ser>
        <c:ser>
          <c:idx val="6"/>
          <c:order val="6"/>
          <c:tx>
            <c:strRef>
              <c:f>'[Затраты по ИСП ''Мой выбор'' для БП-2022_v.6.xlsx]Диаграммы'!$A$165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'[Затраты по ИСП ''Мой выбор'' для БП-2022_v.6.xlsx]Диаграммы'!$C$158,'[Затраты по ИСП ''Мой выбор'' для БП-2022_v.6.xlsx]Диаграммы'!$E$158,'[Затраты по ИСП ''Мой выбор'' для БП-2022_v.6.xlsx]Диаграммы'!$G$158,'[Затраты по ИСП ''Мой выбор'' для БП-2022_v.6.xlsx]Диаграммы'!$I$158,'[Затраты по ИСП ''Мой выбор'' для БП-2022_v.6.xlsx]Диаграммы'!$K$158,'[Затраты по ИСП ''Мой выбор'' для БП-2022_v.6.xlsx]Диаграммы'!$M$158,'[Затраты по ИСП ''Мой выбор'' для БП-2022_v.6.xlsx]Диаграммы'!$O$158,'[Затраты по ИСП ''Мой выбор'' для БП-2022_v.6.xlsx]Диаграммы'!$Q$158,'[Затраты по ИСП ''Мой выбор'' для БП-2022_v.6.xlsx]Диаграммы'!$S$158,'[Затраты по ИСП ''Мой выбор'' для БП-2022_v.6.xlsx]Диаграммы'!$U$158,'[Затраты по ИСП ''Мой выбор'' для БП-2022_v.6.xlsx]Диаграммы'!$W$158,'[Затраты по ИСП ''Мой выбор'' для БП-2022_v.6.xlsx]Диаграммы'!$Y$158,'[Затраты по ИСП ''Мой выбор'' для БП-2022_v.6.xlsx]Диаграммы'!$AA$158,'[Затраты по ИСП ''Мой выбор'' для БП-2022_v.6.xlsx]Диаграммы'!$AC$158,'[Затраты по ИСП ''Мой выбор'' для БП-2022_v.6.xlsx]Диаграммы'!$AE$158,'[Затраты по ИСП ''Мой выбор'' для БП-2022_v.6.xlsx]Диаграммы'!$AG$158</c:f>
              <c:strCache>
                <c:ptCount val="16"/>
                <c:pt idx="0">
                  <c:v>ИНГОК</c:v>
                </c:pt>
                <c:pt idx="1">
                  <c:v>КРМЗ</c:v>
                </c:pt>
                <c:pt idx="2">
                  <c:v>СЕВГОК</c:v>
                </c:pt>
                <c:pt idx="3">
                  <c:v>ЦГОК</c:v>
                </c:pt>
                <c:pt idx="4">
                  <c:v>АС</c:v>
                </c:pt>
                <c:pt idx="5">
                  <c:v>ММКИ</c:v>
                </c:pt>
                <c:pt idx="6">
                  <c:v>МРМЗ</c:v>
                </c:pt>
                <c:pt idx="7">
                  <c:v>МПС</c:v>
                </c:pt>
                <c:pt idx="8">
                  <c:v>ЗС</c:v>
                </c:pt>
                <c:pt idx="9">
                  <c:v>ЗКХЗ</c:v>
                </c:pt>
                <c:pt idx="10">
                  <c:v>ЗЛМЗ</c:v>
                </c:pt>
                <c:pt idx="11">
                  <c:v>ЗОЗ</c:v>
                </c:pt>
                <c:pt idx="12">
                  <c:v>АКХЗ</c:v>
                </c:pt>
                <c:pt idx="13">
                  <c:v>МИД</c:v>
                </c:pt>
                <c:pt idx="14">
                  <c:v>МБС</c:v>
                </c:pt>
                <c:pt idx="15">
                  <c:v>СМЦ</c:v>
                </c:pt>
              </c:strCache>
            </c:strRef>
          </c:cat>
          <c:val>
            <c:numRef>
              <c:f>'[Затраты по ИСП ''Мой выбор'' для БП-2022_v.6.xlsx]Диаграммы'!$C$165,'[Затраты по ИСП ''Мой выбор'' для БП-2022_v.6.xlsx]Диаграммы'!$E$165,'[Затраты по ИСП ''Мой выбор'' для БП-2022_v.6.xlsx]Диаграммы'!$G$165,'[Затраты по ИСП ''Мой выбор'' для БП-2022_v.6.xlsx]Диаграммы'!$I$165,'[Затраты по ИСП ''Мой выбор'' для БП-2022_v.6.xlsx]Диаграммы'!$K$165,'[Затраты по ИСП ''Мой выбор'' для БП-2022_v.6.xlsx]Диаграммы'!$M$165,'[Затраты по ИСП ''Мой выбор'' для БП-2022_v.6.xlsx]Диаграммы'!$O$165,'[Затраты по ИСП ''Мой выбор'' для БП-2022_v.6.xlsx]Диаграммы'!$Q$165,'[Затраты по ИСП ''Мой выбор'' для БП-2022_v.6.xlsx]Диаграммы'!$S$165,'[Затраты по ИСП ''Мой выбор'' для БП-2022_v.6.xlsx]Диаграммы'!$U$165,'[Затраты по ИСП ''Мой выбор'' для БП-2022_v.6.xlsx]Диаграммы'!$W$165,'[Затраты по ИСП ''Мой выбор'' для БП-2022_v.6.xlsx]Диаграммы'!$Y$165,'[Затраты по ИСП ''Мой выбор'' для БП-2022_v.6.xlsx]Диаграммы'!$AA$165,'[Затраты по ИСП ''Мой выбор'' для БП-2022_v.6.xlsx]Диаграммы'!$AC$165,'[Затраты по ИСП ''Мой выбор'' для БП-2022_v.6.xlsx]Диаграммы'!$AE$165,'[Затраты по ИСП ''Мой выбор'' для БП-2022_v.6.xlsx]Диаграммы'!$AG$165</c:f>
              <c:numCache>
                <c:formatCode>0%</c:formatCode>
                <c:ptCount val="16"/>
                <c:pt idx="0">
                  <c:v>5.9258687774569566E-2</c:v>
                </c:pt>
                <c:pt idx="1">
                  <c:v>0.11755998347193304</c:v>
                </c:pt>
                <c:pt idx="2">
                  <c:v>0.14025432400428334</c:v>
                </c:pt>
                <c:pt idx="3">
                  <c:v>0.15289537656936278</c:v>
                </c:pt>
                <c:pt idx="4">
                  <c:v>9.3046487008809353E-2</c:v>
                </c:pt>
                <c:pt idx="5">
                  <c:v>0.11076895344187129</c:v>
                </c:pt>
                <c:pt idx="6">
                  <c:v>0.10947768197927717</c:v>
                </c:pt>
                <c:pt idx="7">
                  <c:v>2.9364048125102838E-2</c:v>
                </c:pt>
                <c:pt idx="8">
                  <c:v>0.15890368911558439</c:v>
                </c:pt>
                <c:pt idx="9">
                  <c:v>0.15661064286525428</c:v>
                </c:pt>
                <c:pt idx="10">
                  <c:v>0.15110750880079404</c:v>
                </c:pt>
                <c:pt idx="11">
                  <c:v>7.1622065589039566E-2</c:v>
                </c:pt>
                <c:pt idx="12">
                  <c:v>0.25360744208771024</c:v>
                </c:pt>
                <c:pt idx="13">
                  <c:v>0.22482973344620727</c:v>
                </c:pt>
                <c:pt idx="14">
                  <c:v>0.19030842172000439</c:v>
                </c:pt>
                <c:pt idx="15">
                  <c:v>0.24768239591677377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CEE-4166-B652-D6F339B11B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4"/>
        <c:overlap val="100"/>
        <c:axId val="824608432"/>
        <c:axId val="824605808"/>
      </c:barChart>
      <c:catAx>
        <c:axId val="82460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4605808"/>
        <c:crosses val="autoZero"/>
        <c:auto val="1"/>
        <c:lblAlgn val="ctr"/>
        <c:lblOffset val="100"/>
        <c:noMultiLvlLbl val="0"/>
      </c:catAx>
      <c:valAx>
        <c:axId val="82460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460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958009297993879"/>
          <c:y val="9.0179113355435284E-2"/>
          <c:w val="0.11041990702006131"/>
          <c:h val="0.81300380914418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популярности опций-чел.'!$A$53:$A$59</c:f>
              <c:strCache>
                <c:ptCount val="7"/>
                <c:pt idx="0">
                  <c:v>54-56, 60-61. Семейная путевка на объекты отдыха социальных предприятий Компании, с учётом графика отпусков</c:v>
                </c:pt>
                <c:pt idx="1">
                  <c:v>37. Удешевление стоимости проезда сотрудников на работу и с работы в коммунальном транспорте из расчета 50% стоимости проездного билета</c:v>
                </c:pt>
                <c:pt idx="2">
                  <c:v>62. Дисконтная корпоративная программа для персонала в заведениях торговли и сферы услуг</c:v>
                </c:pt>
                <c:pt idx="3">
                  <c:v>21. Дополнительный оплачиваемый отпуск (1 к. д.) в День рождения сотрудника </c:v>
                </c:pt>
                <c:pt idx="4">
                  <c:v>42-43. Билет в детский или взрослый развлекательный центр</c:v>
                </c:pt>
                <c:pt idx="5">
                  <c:v>64. Ежемесячная оплата предприятием стоимости услуг мобильной связи (75 грн./чел.)</c:v>
                </c:pt>
                <c:pt idx="6">
                  <c:v>5. Базовая программа ДМС (со стандартным страховым взносом, который оплачивается за работника предприятием)</c:v>
                </c:pt>
              </c:strCache>
            </c:strRef>
          </c:cat>
          <c:val>
            <c:numRef>
              <c:f>'Графики популярности опций-чел.'!$B$53:$B$59</c:f>
              <c:numCache>
                <c:formatCode>#,##0</c:formatCode>
                <c:ptCount val="7"/>
                <c:pt idx="0">
                  <c:v>14786</c:v>
                </c:pt>
                <c:pt idx="1">
                  <c:v>14885</c:v>
                </c:pt>
                <c:pt idx="2">
                  <c:v>15404</c:v>
                </c:pt>
                <c:pt idx="3">
                  <c:v>30783</c:v>
                </c:pt>
                <c:pt idx="4">
                  <c:v>45916</c:v>
                </c:pt>
                <c:pt idx="5">
                  <c:v>60681</c:v>
                </c:pt>
                <c:pt idx="6">
                  <c:v>61350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A-4087-8703-18B2A6E69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2643696"/>
        <c:axId val="452638120"/>
      </c:barChart>
      <c:catAx>
        <c:axId val="45264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638120"/>
        <c:crosses val="autoZero"/>
        <c:auto val="1"/>
        <c:lblAlgn val="ctr"/>
        <c:lblOffset val="100"/>
        <c:noMultiLvlLbl val="0"/>
      </c:catAx>
      <c:valAx>
        <c:axId val="452638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64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популярности опций-чел.'!$A$44:$A$52</c:f>
              <c:strCache>
                <c:ptCount val="9"/>
                <c:pt idx="0">
                  <c:v>19. Дополнительный оплачиваемый отпуск при вступлении в брак сотрудника/его детей 2 к. д. + 1 к. д. в годовщину его бракосочетания</c:v>
                </c:pt>
                <c:pt idx="1">
                  <c:v>63. Страхование гражданской ответственности владельцев транспорта (ОСАГО) с оплатой полиса за средства работника по льготной  цене</c:v>
                </c:pt>
                <c:pt idx="2">
                  <c:v>59. Путёвки выходного дня на загородную базу отдыха согласно графику её работы</c:v>
                </c:pt>
                <c:pt idx="3">
                  <c:v>52. Поездки работника и одного члена семьи в аквапарк «Остров сокровищ» в пгт. Кирилловка     </c:v>
                </c:pt>
                <c:pt idx="4">
                  <c:v>38. Автобусные перевозки (хозспособ или нанятый перевозчик) по утвержденным маршрутам на работу и с работы по проездным билетам</c:v>
                </c:pt>
                <c:pt idx="5">
                  <c:v>57-58. Путевка ребёнку в ДОЛ/ДОЦ с возможностью выбора опции для каждого ребёнка работника</c:v>
                </c:pt>
                <c:pt idx="6">
                  <c:v>6-9. Предоставление права страхования членов семьи за счет средств работника</c:v>
                </c:pt>
                <c:pt idx="7">
                  <c:v>1-4. Льготные/бесплатные занятия спортом работников и членов их семей во Дворце спорта/в коммерческих спортзалах</c:v>
                </c:pt>
                <c:pt idx="8">
                  <c:v>48. Компенсация стоимости 1 проезда туда и обратно (авиа/ЖД/автобус) в период отпуска в размере не более 800 грн.</c:v>
                </c:pt>
              </c:strCache>
            </c:strRef>
          </c:cat>
          <c:val>
            <c:numRef>
              <c:f>'Графики популярности опций-чел.'!$B$44:$B$52</c:f>
              <c:numCache>
                <c:formatCode>#,##0</c:formatCode>
                <c:ptCount val="9"/>
                <c:pt idx="0">
                  <c:v>5328</c:v>
                </c:pt>
                <c:pt idx="1">
                  <c:v>6298</c:v>
                </c:pt>
                <c:pt idx="2">
                  <c:v>6470</c:v>
                </c:pt>
                <c:pt idx="3">
                  <c:v>6802</c:v>
                </c:pt>
                <c:pt idx="4">
                  <c:v>7910</c:v>
                </c:pt>
                <c:pt idx="5">
                  <c:v>7949</c:v>
                </c:pt>
                <c:pt idx="6">
                  <c:v>8283</c:v>
                </c:pt>
                <c:pt idx="7">
                  <c:v>8355</c:v>
                </c:pt>
                <c:pt idx="8">
                  <c:v>9941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4-4841-AA78-5B61FB703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2643696"/>
        <c:axId val="452638120"/>
      </c:barChart>
      <c:catAx>
        <c:axId val="45264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638120"/>
        <c:crosses val="autoZero"/>
        <c:auto val="1"/>
        <c:lblAlgn val="ctr"/>
        <c:lblOffset val="100"/>
        <c:noMultiLvlLbl val="0"/>
      </c:catAx>
      <c:valAx>
        <c:axId val="452638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64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популярности опций-чел.'!$A$35:$A$42</c:f>
              <c:strCache>
                <c:ptCount val="8"/>
                <c:pt idx="0">
                  <c:v>65. Единоразовая выплата сотруднику в связи со вступлением в брак</c:v>
                </c:pt>
                <c:pt idx="1">
                  <c:v>49. Командообразующая поездка выходного дня  на 1 день/2 дня на загородную турбазу</c:v>
                </c:pt>
                <c:pt idx="2">
                  <c:v>27. Бесплатное обучение / переподготовка по заявленным предприятием профессиям, в свободное от работы время</c:v>
                </c:pt>
                <c:pt idx="3">
                  <c:v>44. Посещение зоопарка "Парк дикой природы"</c:v>
                </c:pt>
                <c:pt idx="4">
                  <c:v>48. Групповые поездки выходного дня по Украине ( Умань, Хортица, Аскания-Нова, "Зелёные хутора Таврии", "Форест-парк" и т. д.)</c:v>
                </c:pt>
                <c:pt idx="5">
                  <c:v>45. Билеты на цирковое представление (2 шт.)</c:v>
                </c:pt>
                <c:pt idx="6">
                  <c:v>14-15. Льготная путевка в санаторий-профилакторий (индивидуальная и семейная)</c:v>
                </c:pt>
                <c:pt idx="7">
                  <c:v>22. Включение части ежегодного отпуска (до 7 к. д.) в график ежегодных отпусков работником с непрерывным стажем работы свыше 20 лет, по его желанию на любое время года</c:v>
                </c:pt>
              </c:strCache>
            </c:strRef>
          </c:cat>
          <c:val>
            <c:numRef>
              <c:f>'Графики популярности опций-чел.'!$B$35:$B$42</c:f>
              <c:numCache>
                <c:formatCode>#,##0</c:formatCode>
                <c:ptCount val="8"/>
                <c:pt idx="0">
                  <c:v>2107</c:v>
                </c:pt>
                <c:pt idx="1">
                  <c:v>2252</c:v>
                </c:pt>
                <c:pt idx="2">
                  <c:v>3174</c:v>
                </c:pt>
                <c:pt idx="3">
                  <c:v>3949</c:v>
                </c:pt>
                <c:pt idx="4">
                  <c:v>3981</c:v>
                </c:pt>
                <c:pt idx="5">
                  <c:v>4014</c:v>
                </c:pt>
                <c:pt idx="6">
                  <c:v>4214</c:v>
                </c:pt>
                <c:pt idx="7">
                  <c:v>4910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2-4CDA-A634-D542C6AEB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8726224"/>
        <c:axId val="688726552"/>
      </c:barChart>
      <c:catAx>
        <c:axId val="68872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8726552"/>
        <c:crosses val="autoZero"/>
        <c:auto val="1"/>
        <c:lblAlgn val="ctr"/>
        <c:lblOffset val="100"/>
        <c:noMultiLvlLbl val="0"/>
      </c:catAx>
      <c:valAx>
        <c:axId val="68872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872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популярности опций-чел.'!$A$28:$A$34</c:f>
              <c:strCache>
                <c:ptCount val="7"/>
                <c:pt idx="0">
                  <c:v>32. Бесплатная школа английского языка для детей сотрудников</c:v>
                </c:pt>
                <c:pt idx="1">
                  <c:v>31. Бесплатные курсы английского языка для сотрудников  в свободное от работы время</c:v>
                </c:pt>
                <c:pt idx="2">
                  <c:v>66. Единоразовая выплата сотруднику в связи с рождением ребёнка в той же сумме, что и сотруднице</c:v>
                </c:pt>
                <c:pt idx="3">
                  <c:v>16. Дополнительный оплачиваемый отпуск (1 к. д.) родителю первоклассника на 1 сентября</c:v>
                </c:pt>
                <c:pt idx="4">
                  <c:v>12. Дополнительный отпуск работникам-донорам (1 к. д.), сдавшим кровь 3 раза в течение года</c:v>
                </c:pt>
                <c:pt idx="5">
                  <c:v>46. Бесплатные билеты на домашние футбольные матчи местного клуба </c:v>
                </c:pt>
                <c:pt idx="6">
                  <c:v>50. Экскурсия по городу для группы работников и членов их семей</c:v>
                </c:pt>
              </c:strCache>
            </c:strRef>
          </c:cat>
          <c:val>
            <c:numRef>
              <c:f>'Графики популярности опций-чел.'!$B$28:$B$34</c:f>
              <c:numCache>
                <c:formatCode>#,##0</c:formatCode>
                <c:ptCount val="7"/>
                <c:pt idx="0">
                  <c:v>1045</c:v>
                </c:pt>
                <c:pt idx="1">
                  <c:v>1174</c:v>
                </c:pt>
                <c:pt idx="2">
                  <c:v>1197</c:v>
                </c:pt>
                <c:pt idx="3">
                  <c:v>1326</c:v>
                </c:pt>
                <c:pt idx="4">
                  <c:v>1337</c:v>
                </c:pt>
                <c:pt idx="5">
                  <c:v>1414</c:v>
                </c:pt>
                <c:pt idx="6">
                  <c:v>1606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D-400F-B01B-42EB4985D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3067288"/>
        <c:axId val="453066304"/>
      </c:barChart>
      <c:catAx>
        <c:axId val="453067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066304"/>
        <c:crosses val="autoZero"/>
        <c:auto val="1"/>
        <c:lblAlgn val="ctr"/>
        <c:lblOffset val="100"/>
        <c:noMultiLvlLbl val="0"/>
      </c:catAx>
      <c:valAx>
        <c:axId val="45306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06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популярности опций-чел.'!$A$15:$A$27</c:f>
              <c:strCache>
                <c:ptCount val="13"/>
                <c:pt idx="0">
                  <c:v>23. Перенос ежегодного отпуска работника (отца) в связи с рождением ребенка</c:v>
                </c:pt>
                <c:pt idx="1">
                  <c:v>Дополнительный оплачиваемый отпуск (4 к. д.) сотрудникам по случаю семейных событий и для решения бытовых вопросов (МИД)</c:v>
                </c:pt>
                <c:pt idx="2">
                  <c:v>34. Бесплатное обучение детей сотрудников на курсах компьютерной грамотности/основ роботизации</c:v>
                </c:pt>
                <c:pt idx="3">
                  <c:v>35-36. Школа раннего развития для детей работников в возрасте от 4 до 6 лет</c:v>
                </c:pt>
                <c:pt idx="4">
                  <c:v>40. Услуги грузового автотранспорта 1 раз в год в пределах города</c:v>
                </c:pt>
                <c:pt idx="5">
                  <c:v>11. Диагностика в медицинском центре за счет средств работника</c:v>
                </c:pt>
                <c:pt idx="6">
                  <c:v>70. Снижение стоимости угля для работников, живущих в домах с печным отоплением, на отопительный сезон 2019-2020</c:v>
                </c:pt>
                <c:pt idx="7">
                  <c:v>10. Прохождение медосмотра для работников, чьё право не предусмотрено законодательством</c:v>
                </c:pt>
                <c:pt idx="8">
                  <c:v>17. Дополнительный оплачиваемый отпуск (1 к. д.) для участия родителя выпускника в празднике «Последнего звонка»</c:v>
                </c:pt>
                <c:pt idx="9">
                  <c:v>29. Тренинги личностного развития для сотрудников "Прокачай свои компетенции"</c:v>
                </c:pt>
                <c:pt idx="10">
                  <c:v>13. Предоставление донорам продуктового набора</c:v>
                </c:pt>
                <c:pt idx="11">
                  <c:v>18. Дополнительный оплачиваемый отпуск (1 к. д.) для участия в выпускном вечере родителя выпускника</c:v>
                </c:pt>
                <c:pt idx="12">
                  <c:v>33. Бесплатное обучение работников в IT-школе (пакет Microsoft Office) в свободное от работы время</c:v>
                </c:pt>
              </c:strCache>
            </c:strRef>
          </c:cat>
          <c:val>
            <c:numRef>
              <c:f>'Графики популярности опций-чел.'!$B$15:$B$27</c:f>
              <c:numCache>
                <c:formatCode>#,##0</c:formatCode>
                <c:ptCount val="13"/>
                <c:pt idx="0">
                  <c:v>547</c:v>
                </c:pt>
                <c:pt idx="1">
                  <c:v>564</c:v>
                </c:pt>
                <c:pt idx="2">
                  <c:v>628</c:v>
                </c:pt>
                <c:pt idx="3">
                  <c:v>641</c:v>
                </c:pt>
                <c:pt idx="4">
                  <c:v>704</c:v>
                </c:pt>
                <c:pt idx="5">
                  <c:v>705</c:v>
                </c:pt>
                <c:pt idx="6">
                  <c:v>726</c:v>
                </c:pt>
                <c:pt idx="7">
                  <c:v>747</c:v>
                </c:pt>
                <c:pt idx="8">
                  <c:v>809</c:v>
                </c:pt>
                <c:pt idx="9">
                  <c:v>828</c:v>
                </c:pt>
                <c:pt idx="10">
                  <c:v>834</c:v>
                </c:pt>
                <c:pt idx="11">
                  <c:v>840</c:v>
                </c:pt>
                <c:pt idx="12">
                  <c:v>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8-4E19-B54A-7FB8FADB2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3067288"/>
        <c:axId val="453066304"/>
      </c:barChart>
      <c:catAx>
        <c:axId val="453067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066304"/>
        <c:crosses val="autoZero"/>
        <c:auto val="1"/>
        <c:lblAlgn val="ctr"/>
        <c:lblOffset val="100"/>
        <c:noMultiLvlLbl val="0"/>
      </c:catAx>
      <c:valAx>
        <c:axId val="45306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06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400F-9DB2-4426-858B-0437E5290D5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BD4368-5E03-43CF-A077-043FC69ADE78}">
      <dgm:prSet phldrT="[Текст]" custT="1"/>
      <dgm:spPr>
        <a:xfrm>
          <a:off x="5791149" y="2623885"/>
          <a:ext cx="1900026" cy="891077"/>
        </a:xfrm>
        <a:prstGeom prst="roundRect">
          <a:avLst/>
        </a:prstGeom>
        <a:solidFill>
          <a:srgbClr val="F8F8F8"/>
        </a:solidFill>
        <a:ln w="3175" cap="flat" cmpd="sng" algn="ctr">
          <a:solidFill>
            <a:srgbClr val="434343"/>
          </a:solidFill>
          <a:prstDash val="solid"/>
        </a:ln>
        <a:effectLst/>
      </dgm:spPr>
      <dgm:t>
        <a:bodyPr/>
        <a:lstStyle/>
        <a:p>
          <a:pPr>
            <a:lnSpc>
              <a:spcPct val="85000"/>
            </a:lnSpc>
          </a:pPr>
          <a:r>
            <a:rPr lang="ru-RU" sz="10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Опрос персонала </a:t>
          </a:r>
          <a:r>
            <a:rPr lang="ru-RU" sz="10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(формирование с участием сотрудников перечня опций, которые войдут в состав ИСП)</a:t>
          </a:r>
          <a:endParaRPr lang="ru-RU" sz="1000" dirty="0">
            <a:solidFill>
              <a:srgbClr val="434343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1535C7E-CC6F-473A-967A-73C0ED6AAE1C}" type="parTrans" cxnId="{1A31F36A-38E1-45CA-89BF-99E92717C2B2}">
      <dgm:prSet/>
      <dgm:spPr/>
      <dgm:t>
        <a:bodyPr/>
        <a:lstStyle/>
        <a:p>
          <a:pPr>
            <a:lnSpc>
              <a:spcPct val="85000"/>
            </a:lnSpc>
          </a:pPr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4DCAC3-33B5-4743-87B7-8878164504FA}" type="sibTrans" cxnId="{1A31F36A-38E1-45CA-89BF-99E92717C2B2}">
      <dgm:prSet/>
      <dgm:spPr/>
      <dgm:t>
        <a:bodyPr/>
        <a:lstStyle/>
        <a:p>
          <a:pPr>
            <a:lnSpc>
              <a:spcPct val="85000"/>
            </a:lnSpc>
          </a:pPr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A7D58D-6D0A-48AB-A423-5D2E8AA095F3}">
      <dgm:prSet phldrT="[Текст]" custT="1"/>
      <dgm:spPr>
        <a:xfrm>
          <a:off x="1482600" y="4319140"/>
          <a:ext cx="2078438" cy="891077"/>
        </a:xfrm>
        <a:prstGeom prst="roundRect">
          <a:avLst/>
        </a:prstGeom>
        <a:solidFill>
          <a:srgbClr val="F8F8F8"/>
        </a:solidFill>
        <a:ln w="3175" cap="flat" cmpd="sng" algn="ctr">
          <a:solidFill>
            <a:srgbClr val="434343"/>
          </a:solidFill>
          <a:prstDash val="solid"/>
        </a:ln>
        <a:effectLst/>
      </dgm:spPr>
      <dgm:t>
        <a:bodyPr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ru-RU" sz="10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Выдача сотрудникам брендированной полиграфии и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lang="ru-RU" sz="10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сбор заявлений о выборе опций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lang="ru-RU" sz="10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(октябрь-2021). 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lang="ru-RU" sz="10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Создание электронной базы выбранных персоналом благ ИСП.</a:t>
          </a:r>
          <a:endParaRPr lang="ru-RU" sz="1000" dirty="0">
            <a:solidFill>
              <a:srgbClr val="434343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0E01A7B-E35D-4CCE-A2DB-36B8D1A72E68}" type="parTrans" cxnId="{389B5F36-981F-4B16-92D7-B46E245A25FF}">
      <dgm:prSet/>
      <dgm:spPr/>
      <dgm:t>
        <a:bodyPr/>
        <a:lstStyle/>
        <a:p>
          <a:pPr>
            <a:lnSpc>
              <a:spcPct val="85000"/>
            </a:lnSpc>
          </a:pPr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B46ED2-E106-4AEA-A609-BF0830636EF4}" type="sibTrans" cxnId="{389B5F36-981F-4B16-92D7-B46E245A25FF}">
      <dgm:prSet/>
      <dgm:spPr/>
      <dgm:t>
        <a:bodyPr/>
        <a:lstStyle/>
        <a:p>
          <a:pPr>
            <a:lnSpc>
              <a:spcPct val="85000"/>
            </a:lnSpc>
          </a:pPr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DE28FE-7C8D-4F82-B78A-EF3CDC92750E}">
      <dgm:prSet phldrT="[Текст]" custT="1"/>
      <dgm:spPr>
        <a:xfrm>
          <a:off x="286655" y="2614194"/>
          <a:ext cx="1782154" cy="891077"/>
        </a:xfrm>
        <a:prstGeom prst="roundRect">
          <a:avLst/>
        </a:prstGeom>
        <a:solidFill>
          <a:srgbClr val="F8F8F8"/>
        </a:solidFill>
        <a:ln w="3175" cap="flat" cmpd="sng" algn="ctr">
          <a:solidFill>
            <a:srgbClr val="434343"/>
          </a:solidFill>
          <a:prstDash val="solid"/>
        </a:ln>
        <a:effectLst/>
      </dgm:spPr>
      <dgm:t>
        <a:bodyPr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ru-RU" sz="10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Планирование бюджета и формирование БП-2022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lang="ru-RU" sz="10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(октябрь-ноябрь-2021).</a:t>
          </a:r>
        </a:p>
      </dgm:t>
    </dgm:pt>
    <dgm:pt modelId="{A9FFDABD-B27F-478B-82DA-52DFFB366959}" type="parTrans" cxnId="{FE480AF5-C937-4972-AF8F-B4FCFEDB7C0B}">
      <dgm:prSet/>
      <dgm:spPr/>
      <dgm:t>
        <a:bodyPr/>
        <a:lstStyle/>
        <a:p>
          <a:pPr>
            <a:lnSpc>
              <a:spcPct val="85000"/>
            </a:lnSpc>
          </a:pPr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92793A-CC77-4060-8559-1D5AB4167C99}" type="sibTrans" cxnId="{FE480AF5-C937-4972-AF8F-B4FCFEDB7C0B}">
      <dgm:prSet/>
      <dgm:spPr/>
      <dgm:t>
        <a:bodyPr/>
        <a:lstStyle/>
        <a:p>
          <a:pPr>
            <a:lnSpc>
              <a:spcPct val="85000"/>
            </a:lnSpc>
          </a:pPr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830A97-8DB5-4459-91B7-00BC0B61E55F}">
      <dgm:prSet phldrT="[Текст]" custT="1"/>
      <dgm:spPr>
        <a:xfrm>
          <a:off x="660154" y="921466"/>
          <a:ext cx="2287609" cy="891077"/>
        </a:xfrm>
        <a:prstGeom prst="roundRect">
          <a:avLst/>
        </a:prstGeom>
        <a:solidFill>
          <a:srgbClr val="F8F8F8"/>
        </a:solidFill>
        <a:ln w="3175" cap="flat" cmpd="sng" algn="ctr">
          <a:solidFill>
            <a:srgbClr val="434343"/>
          </a:solidFill>
          <a:prstDash val="solid"/>
        </a:ln>
        <a:effectLst/>
      </dgm:spPr>
      <dgm:t>
        <a:bodyPr/>
        <a:lstStyle/>
        <a:p>
          <a:pPr>
            <a:lnSpc>
              <a:spcPct val="85000"/>
            </a:lnSpc>
            <a:spcAft>
              <a:spcPct val="35000"/>
            </a:spcAft>
          </a:pPr>
          <a:r>
            <a:rPr lang="ru-RU" sz="10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Заключение договоров и начало предоставления опций ИСП сотрудникам.</a:t>
          </a:r>
        </a:p>
        <a:p>
          <a:pPr>
            <a:lnSpc>
              <a:spcPct val="85000"/>
            </a:lnSpc>
            <a:spcAft>
              <a:spcPct val="35000"/>
            </a:spcAft>
          </a:pPr>
          <a:r>
            <a:rPr lang="ru-RU" sz="10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Учёт использования опций, входящих в наборы благ, выбранные сотрудниками, управление бюджетом.</a:t>
          </a:r>
          <a:endParaRPr lang="ru-RU" sz="1000" dirty="0" smtClean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4138CF3-2C80-4515-BDD7-34F4A9210D0C}" type="parTrans" cxnId="{4222B546-1FA6-42F1-AFD3-DA098B4DF43B}">
      <dgm:prSet/>
      <dgm:spPr/>
      <dgm:t>
        <a:bodyPr/>
        <a:lstStyle/>
        <a:p>
          <a:pPr>
            <a:lnSpc>
              <a:spcPct val="85000"/>
            </a:lnSpc>
          </a:pPr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06DAA6-750B-4D76-AE73-0D8A4EEB59DC}" type="sibTrans" cxnId="{4222B546-1FA6-42F1-AFD3-DA098B4DF43B}">
      <dgm:prSet/>
      <dgm:spPr/>
      <dgm:t>
        <a:bodyPr/>
        <a:lstStyle/>
        <a:p>
          <a:pPr>
            <a:lnSpc>
              <a:spcPct val="85000"/>
            </a:lnSpc>
          </a:pPr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76CB49-37D8-46EA-91D0-0DBDA3371E30}">
      <dgm:prSet custT="1"/>
      <dgm:spPr>
        <a:xfrm>
          <a:off x="4552692" y="4308153"/>
          <a:ext cx="2198965" cy="891077"/>
        </a:xfrm>
        <a:prstGeom prst="roundRect">
          <a:avLst/>
        </a:prstGeom>
        <a:solidFill>
          <a:srgbClr val="F8F8F8"/>
        </a:solidFill>
        <a:ln w="381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ru-RU" sz="10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Формирование пула опций ИСП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lang="ru-RU" sz="10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(август-сентябрь 2021)</a:t>
          </a:r>
          <a:endParaRPr lang="ru-RU" sz="1000" dirty="0" smtClean="0">
            <a:solidFill>
              <a:srgbClr val="434343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>
            <a:lnSpc>
              <a:spcPct val="85000"/>
            </a:lnSpc>
            <a:spcAft>
              <a:spcPts val="0"/>
            </a:spcAft>
          </a:pPr>
          <a:r>
            <a:rPr lang="ru-RU" sz="10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и подготовка Положений о порядке функционирования ИСП на активах и внесение их в Колдоговора)</a:t>
          </a:r>
        </a:p>
      </dgm:t>
    </dgm:pt>
    <dgm:pt modelId="{8FF01DC2-6F53-4346-ABA7-0FE7E90DF59F}" type="parTrans" cxnId="{09A6456C-2803-4717-BB65-4ED0DBBBA4BA}">
      <dgm:prSet/>
      <dgm:spPr/>
      <dgm:t>
        <a:bodyPr/>
        <a:lstStyle/>
        <a:p>
          <a:pPr>
            <a:lnSpc>
              <a:spcPct val="85000"/>
            </a:lnSpc>
          </a:pPr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05314-98F9-4C61-8384-EC6A82A9AC47}" type="sibTrans" cxnId="{09A6456C-2803-4717-BB65-4ED0DBBBA4BA}">
      <dgm:prSet/>
      <dgm:spPr/>
      <dgm:t>
        <a:bodyPr/>
        <a:lstStyle/>
        <a:p>
          <a:pPr>
            <a:lnSpc>
              <a:spcPct val="85000"/>
            </a:lnSpc>
          </a:pPr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B91973-AFAB-48A0-8DB4-84B64980A35E}">
      <dgm:prSet custT="1"/>
      <dgm:spPr>
        <a:xfrm>
          <a:off x="3107990" y="1442"/>
          <a:ext cx="1782154" cy="891077"/>
        </a:xfrm>
        <a:prstGeom prst="roundRect">
          <a:avLst/>
        </a:prstGeom>
        <a:solidFill>
          <a:srgbClr val="F8F8F8"/>
        </a:solidFill>
        <a:ln w="3175" cap="flat" cmpd="sng" algn="ctr">
          <a:solidFill>
            <a:srgbClr val="434343"/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Анализ предоставления благ в предыдущем году</a:t>
          </a:r>
          <a:endParaRPr lang="uk-UA" sz="1000" dirty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CB233C7-AD50-4848-A318-72B6F1B86854}" type="parTrans" cxnId="{BA272856-81DF-4FBB-AFDA-FA5CC5E8F0C5}">
      <dgm:prSet/>
      <dgm:spPr/>
      <dgm:t>
        <a:bodyPr/>
        <a:lstStyle/>
        <a:p>
          <a:endParaRPr lang="uk-UA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C6CBE8-5A3E-44D8-B08D-DC5CEE50219B}" type="sibTrans" cxnId="{BA272856-81DF-4FBB-AFDA-FA5CC5E8F0C5}">
      <dgm:prSet/>
      <dgm:spPr>
        <a:xfrm>
          <a:off x="1160840" y="-36732"/>
          <a:ext cx="5676453" cy="5676453"/>
        </a:xfrm>
        <a:prstGeom prst="circularArrow">
          <a:avLst>
            <a:gd name="adj1" fmla="val 5544"/>
            <a:gd name="adj2" fmla="val 330680"/>
            <a:gd name="adj3" fmla="val 14503875"/>
            <a:gd name="adj4" fmla="val 16957041"/>
            <a:gd name="adj5" fmla="val 5757"/>
          </a:avLst>
        </a:prstGeom>
        <a:solidFill>
          <a:srgbClr val="F8F8F8">
            <a:lumMod val="50000"/>
          </a:srgbClr>
        </a:solidFill>
        <a:ln>
          <a:noFill/>
        </a:ln>
        <a:effectLst/>
      </dgm:spPr>
      <dgm:t>
        <a:bodyPr/>
        <a:lstStyle/>
        <a:p>
          <a:endParaRPr lang="uk-UA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A8EF86-65F7-4732-ACAE-5D255DE74F97}">
      <dgm:prSet custT="1"/>
      <dgm:spPr>
        <a:xfrm>
          <a:off x="5076195" y="912845"/>
          <a:ext cx="2351143" cy="891077"/>
        </a:xfrm>
        <a:prstGeom prst="roundRect">
          <a:avLst/>
        </a:prstGeom>
        <a:solidFill>
          <a:srgbClr val="F8F8F8"/>
        </a:solidFill>
        <a:ln w="3175" cap="flat" cmpd="sng" algn="ctr">
          <a:solidFill>
            <a:srgbClr val="434343"/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Информационная кампания</a:t>
          </a:r>
          <a:r>
            <a:rPr lang="ru-RU" sz="10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ru-RU" sz="10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по управлению ожиданиями сотрудников от соцпакета</a:t>
          </a:r>
          <a:endParaRPr lang="uk-UA" sz="1000" dirty="0">
            <a:solidFill>
              <a:srgbClr val="434343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656F2C0-13AB-47E4-9E59-0EC7ACB6A70E}" type="parTrans" cxnId="{2714A645-7080-41D9-84F2-56DE017C002A}">
      <dgm:prSet/>
      <dgm:spPr/>
      <dgm:t>
        <a:bodyPr/>
        <a:lstStyle/>
        <a:p>
          <a:endParaRPr lang="uk-UA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E29ECE-195F-4338-AB67-056AE0D24E8B}" type="sibTrans" cxnId="{2714A645-7080-41D9-84F2-56DE017C002A}">
      <dgm:prSet/>
      <dgm:spPr/>
      <dgm:t>
        <a:bodyPr/>
        <a:lstStyle/>
        <a:p>
          <a:endParaRPr lang="uk-UA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702BA2-0D55-49AE-A8EC-205ED01F5BFD}" type="pres">
      <dgm:prSet presAssocID="{F3E7400F-9DB2-4426-858B-0437E5290D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97273-976C-4CE7-8085-F52DE4ED2F52}" type="pres">
      <dgm:prSet presAssocID="{F3E7400F-9DB2-4426-858B-0437E5290D5E}" presName="cycle" presStyleCnt="0"/>
      <dgm:spPr/>
    </dgm:pt>
    <dgm:pt modelId="{65F7EB9B-31CB-4AB6-BAA5-C48325EFCA3A}" type="pres">
      <dgm:prSet presAssocID="{DCB91973-AFAB-48A0-8DB4-84B64980A35E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9CF39A-2E6E-4673-86C9-336ABC51F434}" type="pres">
      <dgm:prSet presAssocID="{06C6CBE8-5A3E-44D8-B08D-DC5CEE50219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2C8F63B-AAC0-4F0F-9D05-4A9820F7A180}" type="pres">
      <dgm:prSet presAssocID="{CAA8EF86-65F7-4732-ACAE-5D255DE74F97}" presName="nodeFollowingNodes" presStyleLbl="node1" presStyleIdx="1" presStyleCnt="7" custScaleX="131927" custRadScaleRad="112017" custRadScaleInc="105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2BA67E-A88E-43BB-A59E-42352B22BA28}" type="pres">
      <dgm:prSet presAssocID="{F5BD4368-5E03-43CF-A077-043FC69ADE78}" presName="nodeFollowingNodes" presStyleLbl="node1" presStyleIdx="2" presStyleCnt="7" custScaleX="106614" custRadScaleRad="113585" custRadScaleInc="-19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68CB0-57CC-464A-9385-859BC5474975}" type="pres">
      <dgm:prSet presAssocID="{8076CB49-37D8-46EA-91D0-0DBDA3371E30}" presName="nodeFollowingNodes" presStyleLbl="node1" presStyleIdx="3" presStyleCnt="7" custScaleX="123388" custRadScaleRad="103607" custRadScaleInc="-34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00C8F-C8E4-452D-BB2B-28B66CF411C4}" type="pres">
      <dgm:prSet presAssocID="{E5A7D58D-6D0A-48AB-A423-5D2E8AA095F3}" presName="nodeFollowingNodes" presStyleLbl="node1" presStyleIdx="4" presStyleCnt="7" custScaleX="116625" custRadScaleRad="99327" custRadScaleInc="27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3E8D2-8B02-4F94-BD44-16F30D73A3F8}" type="pres">
      <dgm:prSet presAssocID="{88DE28FE-7C8D-4F82-B78A-EF3CDC92750E}" presName="nodeFollowingNodes" presStyleLbl="node1" presStyleIdx="5" presStyleCnt="7" custRadScaleRad="116822" custRadScaleInc="19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8CDBB-ABD5-47DA-BCE1-738D90AA7CFE}" type="pres">
      <dgm:prSet presAssocID="{47830A97-8DB5-4459-91B7-00BC0B61E55F}" presName="nodeFollowingNodes" presStyleLbl="node1" presStyleIdx="6" presStyleCnt="7" custScaleX="128362" custRadScaleRad="109847" custRadScaleInc="-9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6456C-2803-4717-BB65-4ED0DBBBA4BA}" srcId="{F3E7400F-9DB2-4426-858B-0437E5290D5E}" destId="{8076CB49-37D8-46EA-91D0-0DBDA3371E30}" srcOrd="3" destOrd="0" parTransId="{8FF01DC2-6F53-4346-ABA7-0FE7E90DF59F}" sibTransId="{3B705314-98F9-4C61-8384-EC6A82A9AC47}"/>
    <dgm:cxn modelId="{F0F147C6-881C-482B-9976-25A66EF7234B}" type="presOf" srcId="{F3E7400F-9DB2-4426-858B-0437E5290D5E}" destId="{75702BA2-0D55-49AE-A8EC-205ED01F5BFD}" srcOrd="0" destOrd="0" presId="urn:microsoft.com/office/officeart/2005/8/layout/cycle3"/>
    <dgm:cxn modelId="{4EC85655-FC68-475A-BA60-60DA1D9227FF}" type="presOf" srcId="{06C6CBE8-5A3E-44D8-B08D-DC5CEE50219B}" destId="{6C9CF39A-2E6E-4673-86C9-336ABC51F434}" srcOrd="0" destOrd="0" presId="urn:microsoft.com/office/officeart/2005/8/layout/cycle3"/>
    <dgm:cxn modelId="{4222B546-1FA6-42F1-AFD3-DA098B4DF43B}" srcId="{F3E7400F-9DB2-4426-858B-0437E5290D5E}" destId="{47830A97-8DB5-4459-91B7-00BC0B61E55F}" srcOrd="6" destOrd="0" parTransId="{24138CF3-2C80-4515-BDD7-34F4A9210D0C}" sibTransId="{D306DAA6-750B-4D76-AE73-0D8A4EEB59DC}"/>
    <dgm:cxn modelId="{BA272856-81DF-4FBB-AFDA-FA5CC5E8F0C5}" srcId="{F3E7400F-9DB2-4426-858B-0437E5290D5E}" destId="{DCB91973-AFAB-48A0-8DB4-84B64980A35E}" srcOrd="0" destOrd="0" parTransId="{5CB233C7-AD50-4848-A318-72B6F1B86854}" sibTransId="{06C6CBE8-5A3E-44D8-B08D-DC5CEE50219B}"/>
    <dgm:cxn modelId="{184F3C89-CD9D-4BAF-AE75-5F1683AFF5BF}" type="presOf" srcId="{F5BD4368-5E03-43CF-A077-043FC69ADE78}" destId="{3A2BA67E-A88E-43BB-A59E-42352B22BA28}" srcOrd="0" destOrd="0" presId="urn:microsoft.com/office/officeart/2005/8/layout/cycle3"/>
    <dgm:cxn modelId="{F178AFE1-03CF-4F25-810C-C96EA2A780B0}" type="presOf" srcId="{CAA8EF86-65F7-4732-ACAE-5D255DE74F97}" destId="{E2C8F63B-AAC0-4F0F-9D05-4A9820F7A180}" srcOrd="0" destOrd="0" presId="urn:microsoft.com/office/officeart/2005/8/layout/cycle3"/>
    <dgm:cxn modelId="{2714A645-7080-41D9-84F2-56DE017C002A}" srcId="{F3E7400F-9DB2-4426-858B-0437E5290D5E}" destId="{CAA8EF86-65F7-4732-ACAE-5D255DE74F97}" srcOrd="1" destOrd="0" parTransId="{E656F2C0-13AB-47E4-9E59-0EC7ACB6A70E}" sibTransId="{03E29ECE-195F-4338-AB67-056AE0D24E8B}"/>
    <dgm:cxn modelId="{1BF9D899-B689-4821-8CFA-C3624E914C4C}" type="presOf" srcId="{E5A7D58D-6D0A-48AB-A423-5D2E8AA095F3}" destId="{A6000C8F-C8E4-452D-BB2B-28B66CF411C4}" srcOrd="0" destOrd="0" presId="urn:microsoft.com/office/officeart/2005/8/layout/cycle3"/>
    <dgm:cxn modelId="{FE480AF5-C937-4972-AF8F-B4FCFEDB7C0B}" srcId="{F3E7400F-9DB2-4426-858B-0437E5290D5E}" destId="{88DE28FE-7C8D-4F82-B78A-EF3CDC92750E}" srcOrd="5" destOrd="0" parTransId="{A9FFDABD-B27F-478B-82DA-52DFFB366959}" sibTransId="{3A92793A-CC77-4060-8559-1D5AB4167C99}"/>
    <dgm:cxn modelId="{86CAACA6-09A7-429D-8C5E-E133A74922D3}" type="presOf" srcId="{8076CB49-37D8-46EA-91D0-0DBDA3371E30}" destId="{3A868CB0-57CC-464A-9385-859BC5474975}" srcOrd="0" destOrd="0" presId="urn:microsoft.com/office/officeart/2005/8/layout/cycle3"/>
    <dgm:cxn modelId="{389B5F36-981F-4B16-92D7-B46E245A25FF}" srcId="{F3E7400F-9DB2-4426-858B-0437E5290D5E}" destId="{E5A7D58D-6D0A-48AB-A423-5D2E8AA095F3}" srcOrd="4" destOrd="0" parTransId="{00E01A7B-E35D-4CCE-A2DB-36B8D1A72E68}" sibTransId="{87B46ED2-E106-4AEA-A609-BF0830636EF4}"/>
    <dgm:cxn modelId="{1A31F36A-38E1-45CA-89BF-99E92717C2B2}" srcId="{F3E7400F-9DB2-4426-858B-0437E5290D5E}" destId="{F5BD4368-5E03-43CF-A077-043FC69ADE78}" srcOrd="2" destOrd="0" parTransId="{61535C7E-CC6F-473A-967A-73C0ED6AAE1C}" sibTransId="{954DCAC3-33B5-4743-87B7-8878164504FA}"/>
    <dgm:cxn modelId="{2AAD2EA2-A947-484C-9BFE-CB312B42F8F9}" type="presOf" srcId="{88DE28FE-7C8D-4F82-B78A-EF3CDC92750E}" destId="{13B3E8D2-8B02-4F94-BD44-16F30D73A3F8}" srcOrd="0" destOrd="0" presId="urn:microsoft.com/office/officeart/2005/8/layout/cycle3"/>
    <dgm:cxn modelId="{24334F18-CB52-4C8D-93AD-94B2BFEDE467}" type="presOf" srcId="{47830A97-8DB5-4459-91B7-00BC0B61E55F}" destId="{5338CDBB-ABD5-47DA-BCE1-738D90AA7CFE}" srcOrd="0" destOrd="0" presId="urn:microsoft.com/office/officeart/2005/8/layout/cycle3"/>
    <dgm:cxn modelId="{CFCEBA29-9860-4C27-892B-23047B323365}" type="presOf" srcId="{DCB91973-AFAB-48A0-8DB4-84B64980A35E}" destId="{65F7EB9B-31CB-4AB6-BAA5-C48325EFCA3A}" srcOrd="0" destOrd="0" presId="urn:microsoft.com/office/officeart/2005/8/layout/cycle3"/>
    <dgm:cxn modelId="{CDB7D971-E8AE-472E-BA5A-499505BBB22D}" type="presParOf" srcId="{75702BA2-0D55-49AE-A8EC-205ED01F5BFD}" destId="{57097273-976C-4CE7-8085-F52DE4ED2F52}" srcOrd="0" destOrd="0" presId="urn:microsoft.com/office/officeart/2005/8/layout/cycle3"/>
    <dgm:cxn modelId="{9346EBDA-AFE3-4085-A494-F9375C3C26E8}" type="presParOf" srcId="{57097273-976C-4CE7-8085-F52DE4ED2F52}" destId="{65F7EB9B-31CB-4AB6-BAA5-C48325EFCA3A}" srcOrd="0" destOrd="0" presId="urn:microsoft.com/office/officeart/2005/8/layout/cycle3"/>
    <dgm:cxn modelId="{8F617A05-CB36-4AB1-AE42-D9ACC8B9CA08}" type="presParOf" srcId="{57097273-976C-4CE7-8085-F52DE4ED2F52}" destId="{6C9CF39A-2E6E-4673-86C9-336ABC51F434}" srcOrd="1" destOrd="0" presId="urn:microsoft.com/office/officeart/2005/8/layout/cycle3"/>
    <dgm:cxn modelId="{19B5D7D3-C5A8-463A-9C30-28089664F864}" type="presParOf" srcId="{57097273-976C-4CE7-8085-F52DE4ED2F52}" destId="{E2C8F63B-AAC0-4F0F-9D05-4A9820F7A180}" srcOrd="2" destOrd="0" presId="urn:microsoft.com/office/officeart/2005/8/layout/cycle3"/>
    <dgm:cxn modelId="{5E1D3F2E-3654-4148-AF68-D212BF6CB55E}" type="presParOf" srcId="{57097273-976C-4CE7-8085-F52DE4ED2F52}" destId="{3A2BA67E-A88E-43BB-A59E-42352B22BA28}" srcOrd="3" destOrd="0" presId="urn:microsoft.com/office/officeart/2005/8/layout/cycle3"/>
    <dgm:cxn modelId="{FC48390B-B7F9-4F8C-91CC-8F7FB088E3C5}" type="presParOf" srcId="{57097273-976C-4CE7-8085-F52DE4ED2F52}" destId="{3A868CB0-57CC-464A-9385-859BC5474975}" srcOrd="4" destOrd="0" presId="urn:microsoft.com/office/officeart/2005/8/layout/cycle3"/>
    <dgm:cxn modelId="{87424A71-BFBC-4FB1-86C6-EF07510175AC}" type="presParOf" srcId="{57097273-976C-4CE7-8085-F52DE4ED2F52}" destId="{A6000C8F-C8E4-452D-BB2B-28B66CF411C4}" srcOrd="5" destOrd="0" presId="urn:microsoft.com/office/officeart/2005/8/layout/cycle3"/>
    <dgm:cxn modelId="{8A10F032-29B3-4460-A446-C506903FC9BD}" type="presParOf" srcId="{57097273-976C-4CE7-8085-F52DE4ED2F52}" destId="{13B3E8D2-8B02-4F94-BD44-16F30D73A3F8}" srcOrd="6" destOrd="0" presId="urn:microsoft.com/office/officeart/2005/8/layout/cycle3"/>
    <dgm:cxn modelId="{111EE010-AE28-42D9-AF7F-4CCC372FC9ED}" type="presParOf" srcId="{57097273-976C-4CE7-8085-F52DE4ED2F52}" destId="{5338CDBB-ABD5-47DA-BCE1-738D90AA7CFE}" srcOrd="7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CF39A-2E6E-4673-86C9-336ABC51F434}">
      <dsp:nvSpPr>
        <dsp:cNvPr id="0" name=""/>
        <dsp:cNvSpPr/>
      </dsp:nvSpPr>
      <dsp:spPr>
        <a:xfrm>
          <a:off x="1160840" y="-36732"/>
          <a:ext cx="5676453" cy="5676453"/>
        </a:xfrm>
        <a:prstGeom prst="circularArrow">
          <a:avLst>
            <a:gd name="adj1" fmla="val 5544"/>
            <a:gd name="adj2" fmla="val 330680"/>
            <a:gd name="adj3" fmla="val 14503875"/>
            <a:gd name="adj4" fmla="val 16957041"/>
            <a:gd name="adj5" fmla="val 5757"/>
          </a:avLst>
        </a:prstGeom>
        <a:solidFill>
          <a:srgbClr val="F8F8F8">
            <a:lumMod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7EB9B-31CB-4AB6-BAA5-C48325EFCA3A}">
      <dsp:nvSpPr>
        <dsp:cNvPr id="0" name=""/>
        <dsp:cNvSpPr/>
      </dsp:nvSpPr>
      <dsp:spPr>
        <a:xfrm>
          <a:off x="3107990" y="1442"/>
          <a:ext cx="1782154" cy="891077"/>
        </a:xfrm>
        <a:prstGeom prst="roundRect">
          <a:avLst/>
        </a:prstGeom>
        <a:solidFill>
          <a:srgbClr val="F8F8F8"/>
        </a:solidFill>
        <a:ln w="3175" cap="flat" cmpd="sng" algn="ctr">
          <a:solidFill>
            <a:srgbClr val="43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Анализ предоставления благ в предыдущем году</a:t>
          </a:r>
          <a:endParaRPr lang="uk-UA" sz="1000" kern="1200" dirty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151489" y="44941"/>
        <a:ext cx="1695156" cy="804079"/>
      </dsp:txXfrm>
    </dsp:sp>
    <dsp:sp modelId="{E2C8F63B-AAC0-4F0F-9D05-4A9820F7A180}">
      <dsp:nvSpPr>
        <dsp:cNvPr id="0" name=""/>
        <dsp:cNvSpPr/>
      </dsp:nvSpPr>
      <dsp:spPr>
        <a:xfrm>
          <a:off x="5076195" y="912845"/>
          <a:ext cx="2351143" cy="891077"/>
        </a:xfrm>
        <a:prstGeom prst="roundRect">
          <a:avLst/>
        </a:prstGeom>
        <a:solidFill>
          <a:srgbClr val="F8F8F8"/>
        </a:solidFill>
        <a:ln w="3175" cap="flat" cmpd="sng" algn="ctr">
          <a:solidFill>
            <a:srgbClr val="43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Информационная кампания</a:t>
          </a:r>
          <a:r>
            <a:rPr lang="ru-RU" sz="1000" kern="12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по управлению ожиданиями сотрудников от соцпакета</a:t>
          </a:r>
          <a:endParaRPr lang="uk-UA" sz="1000" kern="1200" dirty="0">
            <a:solidFill>
              <a:srgbClr val="434343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119694" y="956344"/>
        <a:ext cx="2264145" cy="804079"/>
      </dsp:txXfrm>
    </dsp:sp>
    <dsp:sp modelId="{3A2BA67E-A88E-43BB-A59E-42352B22BA28}">
      <dsp:nvSpPr>
        <dsp:cNvPr id="0" name=""/>
        <dsp:cNvSpPr/>
      </dsp:nvSpPr>
      <dsp:spPr>
        <a:xfrm>
          <a:off x="5791149" y="2623885"/>
          <a:ext cx="1900026" cy="891077"/>
        </a:xfrm>
        <a:prstGeom prst="roundRect">
          <a:avLst/>
        </a:prstGeom>
        <a:solidFill>
          <a:srgbClr val="F8F8F8"/>
        </a:solidFill>
        <a:ln w="3175" cap="flat" cmpd="sng" algn="ctr">
          <a:solidFill>
            <a:srgbClr val="43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Опрос персонала </a:t>
          </a:r>
          <a:r>
            <a:rPr lang="ru-RU" sz="1000" kern="12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(формирование с участием сотрудников перечня опций, которые войдут в состав ИСП)</a:t>
          </a:r>
          <a:endParaRPr lang="ru-RU" sz="1000" kern="1200" dirty="0">
            <a:solidFill>
              <a:srgbClr val="434343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834648" y="2667384"/>
        <a:ext cx="1813028" cy="804079"/>
      </dsp:txXfrm>
    </dsp:sp>
    <dsp:sp modelId="{3A868CB0-57CC-464A-9385-859BC5474975}">
      <dsp:nvSpPr>
        <dsp:cNvPr id="0" name=""/>
        <dsp:cNvSpPr/>
      </dsp:nvSpPr>
      <dsp:spPr>
        <a:xfrm>
          <a:off x="4552692" y="4308153"/>
          <a:ext cx="2198965" cy="891077"/>
        </a:xfrm>
        <a:prstGeom prst="roundRect">
          <a:avLst/>
        </a:prstGeom>
        <a:solidFill>
          <a:srgbClr val="F8F8F8"/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Формирование пула опций ИСП</a:t>
          </a:r>
        </a:p>
        <a:p>
          <a:pPr lvl="0" algn="ctr" defTabSz="4445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(август-сентябрь 2021)</a:t>
          </a:r>
          <a:endParaRPr lang="ru-RU" sz="1000" kern="1200" dirty="0" smtClean="0">
            <a:solidFill>
              <a:srgbClr val="434343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4445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и подготовка Положений о порядке функционирования ИСП на активах и внесение их в Колдоговора)</a:t>
          </a:r>
        </a:p>
      </dsp:txBody>
      <dsp:txXfrm>
        <a:off x="4596191" y="4351652"/>
        <a:ext cx="2111967" cy="804079"/>
      </dsp:txXfrm>
    </dsp:sp>
    <dsp:sp modelId="{A6000C8F-C8E4-452D-BB2B-28B66CF411C4}">
      <dsp:nvSpPr>
        <dsp:cNvPr id="0" name=""/>
        <dsp:cNvSpPr/>
      </dsp:nvSpPr>
      <dsp:spPr>
        <a:xfrm>
          <a:off x="1482600" y="4319140"/>
          <a:ext cx="2078438" cy="891077"/>
        </a:xfrm>
        <a:prstGeom prst="roundRect">
          <a:avLst/>
        </a:prstGeom>
        <a:solidFill>
          <a:srgbClr val="F8F8F8"/>
        </a:solidFill>
        <a:ln w="3175" cap="flat" cmpd="sng" algn="ctr">
          <a:solidFill>
            <a:srgbClr val="43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Выдача сотрудникам брендированной полиграфии и</a:t>
          </a:r>
        </a:p>
        <a:p>
          <a:pPr lvl="0" algn="ctr" defTabSz="4445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сбор заявлений о выборе опций</a:t>
          </a:r>
        </a:p>
        <a:p>
          <a:pPr lvl="0" algn="ctr" defTabSz="4445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(октябрь-2021). </a:t>
          </a:r>
        </a:p>
        <a:p>
          <a:pPr lvl="0" algn="ctr" defTabSz="4445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Создание электронной базы выбранных персоналом благ ИСП.</a:t>
          </a:r>
          <a:endParaRPr lang="ru-RU" sz="1000" kern="1200" dirty="0">
            <a:solidFill>
              <a:srgbClr val="434343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526099" y="4362639"/>
        <a:ext cx="1991440" cy="804079"/>
      </dsp:txXfrm>
    </dsp:sp>
    <dsp:sp modelId="{13B3E8D2-8B02-4F94-BD44-16F30D73A3F8}">
      <dsp:nvSpPr>
        <dsp:cNvPr id="0" name=""/>
        <dsp:cNvSpPr/>
      </dsp:nvSpPr>
      <dsp:spPr>
        <a:xfrm>
          <a:off x="286655" y="2614194"/>
          <a:ext cx="1782154" cy="891077"/>
        </a:xfrm>
        <a:prstGeom prst="roundRect">
          <a:avLst/>
        </a:prstGeom>
        <a:solidFill>
          <a:srgbClr val="F8F8F8"/>
        </a:solidFill>
        <a:ln w="3175" cap="flat" cmpd="sng" algn="ctr">
          <a:solidFill>
            <a:srgbClr val="43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Планирование бюджета и формирование БП-2022</a:t>
          </a:r>
        </a:p>
        <a:p>
          <a:pPr lvl="0" algn="ctr" defTabSz="4445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(октябрь-ноябрь-2021).</a:t>
          </a:r>
        </a:p>
      </dsp:txBody>
      <dsp:txXfrm>
        <a:off x="330154" y="2657693"/>
        <a:ext cx="1695156" cy="804079"/>
      </dsp:txXfrm>
    </dsp:sp>
    <dsp:sp modelId="{5338CDBB-ABD5-47DA-BCE1-738D90AA7CFE}">
      <dsp:nvSpPr>
        <dsp:cNvPr id="0" name=""/>
        <dsp:cNvSpPr/>
      </dsp:nvSpPr>
      <dsp:spPr>
        <a:xfrm>
          <a:off x="660154" y="921466"/>
          <a:ext cx="2287609" cy="891077"/>
        </a:xfrm>
        <a:prstGeom prst="roundRect">
          <a:avLst/>
        </a:prstGeom>
        <a:solidFill>
          <a:srgbClr val="F8F8F8"/>
        </a:solidFill>
        <a:ln w="3175" cap="flat" cmpd="sng" algn="ctr">
          <a:solidFill>
            <a:srgbClr val="43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Заключение договоров и начало предоставления опций ИСП сотрудникам.</a:t>
          </a:r>
        </a:p>
        <a:p>
          <a:pPr lvl="0" algn="ctr" defTabSz="444500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43434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Учёт использования опций, входящих в наборы благ, выбранные сотрудниками, управление бюджетом.</a:t>
          </a:r>
          <a:endParaRPr lang="ru-RU" sz="1000" kern="1200" dirty="0" smtClean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03653" y="964965"/>
        <a:ext cx="2200611" cy="804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2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E5E0A5F-C420-49B5-8397-1EBCE15714C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5FDB4CE-893F-4378-BB05-473A53FA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44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2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2A85737-DEB6-4A6C-A147-55A806BC389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237A5D1-FA36-4203-A94D-C5DE0DB7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3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92038-9FED-4ABB-8421-ECD4E890E6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65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ksandr.karachevsk\Desktop\Перезентация_шаблон\bg_logo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319234"/>
            <a:ext cx="13159154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Metinvest\brandbook\лого\Metinvest_Logo_AllFormats\Metinvest_Logo_AllFormats\UKR\Metinvest_Logo_Ukr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0"/>
          <a:stretch/>
        </p:blipFill>
        <p:spPr bwMode="auto">
          <a:xfrm>
            <a:off x="5212164" y="1457410"/>
            <a:ext cx="1692732" cy="2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ksandr.karachevsk\Desktop\Перезентация_шаблон\bg_logo_white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-261936"/>
            <a:ext cx="13159154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6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ный слайд (опцион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427896" y="301849"/>
            <a:ext cx="11336215" cy="0"/>
          </a:xfrm>
          <a:prstGeom prst="line">
            <a:avLst/>
          </a:prstGeom>
          <a:ln w="127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27896" y="6546124"/>
            <a:ext cx="11336215" cy="0"/>
          </a:xfrm>
          <a:prstGeom prst="line">
            <a:avLst/>
          </a:prstGeom>
          <a:ln w="127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aleksandr.karachevsk\Desktop\Перезентация_шаблон\mih_logo_w_ukr_white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27" y="5613762"/>
            <a:ext cx="1998783" cy="11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16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ключите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 userDrawn="1"/>
        </p:nvCxnSpPr>
        <p:spPr>
          <a:xfrm>
            <a:off x="427896" y="6546124"/>
            <a:ext cx="113362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070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resenttaionTitle_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"/>
          <a:stretch>
            <a:fillRect/>
          </a:stretch>
        </p:blipFill>
        <p:spPr bwMode="auto">
          <a:xfrm>
            <a:off x="-1949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631" y="503238"/>
            <a:ext cx="10363200" cy="442912"/>
          </a:xfrm>
        </p:spPr>
        <p:txBody>
          <a:bodyPr/>
          <a:lstStyle>
            <a:lvl1pPr algn="l">
              <a:defRPr sz="2000">
                <a:solidFill>
                  <a:srgbClr val="C40000"/>
                </a:solidFill>
              </a:defRPr>
            </a:lvl1pPr>
          </a:lstStyle>
          <a:p>
            <a:r>
              <a:rPr lang="ru-RU"/>
              <a:t>Дивизион или предприятие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7632" y="1179513"/>
            <a:ext cx="8862646" cy="1079500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585858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92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</a:t>
            </a:r>
            <a:r>
              <a:rPr lang="ru-RU">
                <a:solidFill>
                  <a:srgbClr val="FFFFFF"/>
                </a:solidFill>
              </a:rPr>
              <a:t> ООО «МЕТИНВЕСТ ХОЛДИНГ» 2006-20</a:t>
            </a:r>
            <a:r>
              <a:rPr lang="en-US">
                <a:solidFill>
                  <a:srgbClr val="FFFFFF"/>
                </a:solidFill>
              </a:rPr>
              <a:t>10</a:t>
            </a:r>
            <a:r>
              <a:rPr lang="ru-RU">
                <a:solidFill>
                  <a:srgbClr val="FFFFFF"/>
                </a:solidFill>
              </a:rPr>
              <a:t>. Все права защищены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55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12" indent="0">
              <a:buNone/>
              <a:defRPr sz="1800"/>
            </a:lvl2pPr>
            <a:lvl3pPr marL="914423" indent="0">
              <a:buNone/>
              <a:defRPr sz="1600"/>
            </a:lvl3pPr>
            <a:lvl4pPr marL="1371634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</a:t>
            </a:r>
            <a:r>
              <a:rPr lang="ru-RU">
                <a:solidFill>
                  <a:srgbClr val="FFFFFF"/>
                </a:solidFill>
              </a:rPr>
              <a:t> ООО «МЕТИНВЕСТ ХОЛДИНГ» 2006-20</a:t>
            </a:r>
            <a:r>
              <a:rPr lang="en-US">
                <a:solidFill>
                  <a:srgbClr val="FFFFFF"/>
                </a:solidFill>
              </a:rPr>
              <a:t>10</a:t>
            </a:r>
            <a:r>
              <a:rPr lang="ru-RU">
                <a:solidFill>
                  <a:srgbClr val="FFFFFF"/>
                </a:solidFill>
              </a:rPr>
              <a:t>. Все права защищены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771" y="503245"/>
            <a:ext cx="5611446" cy="5849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503245"/>
            <a:ext cx="5611446" cy="5849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</a:t>
            </a:r>
            <a:r>
              <a:rPr lang="ru-RU">
                <a:solidFill>
                  <a:srgbClr val="FFFFFF"/>
                </a:solidFill>
              </a:rPr>
              <a:t> ООО «МЕТИНВЕСТ ХОЛДИНГ» 2006-20</a:t>
            </a:r>
            <a:r>
              <a:rPr lang="en-US">
                <a:solidFill>
                  <a:srgbClr val="FFFFFF"/>
                </a:solidFill>
              </a:rPr>
              <a:t>10</a:t>
            </a:r>
            <a:r>
              <a:rPr lang="ru-RU">
                <a:solidFill>
                  <a:srgbClr val="FFFFFF"/>
                </a:solidFill>
              </a:rPr>
              <a:t>. Все права защищены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62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</a:t>
            </a:r>
            <a:r>
              <a:rPr lang="ru-RU">
                <a:solidFill>
                  <a:srgbClr val="FFFFFF"/>
                </a:solidFill>
              </a:rPr>
              <a:t> ООО «МЕТИНВЕСТ ХОЛДИНГ» 2006-20</a:t>
            </a:r>
            <a:r>
              <a:rPr lang="en-US">
                <a:solidFill>
                  <a:srgbClr val="FFFFFF"/>
                </a:solidFill>
              </a:rPr>
              <a:t>10</a:t>
            </a:r>
            <a:r>
              <a:rPr lang="ru-RU">
                <a:solidFill>
                  <a:srgbClr val="FFFFFF"/>
                </a:solidFill>
              </a:rPr>
              <a:t>. Все права защищены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6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</a:t>
            </a:r>
            <a:r>
              <a:rPr lang="ru-RU">
                <a:solidFill>
                  <a:srgbClr val="FFFFFF"/>
                </a:solidFill>
              </a:rPr>
              <a:t> ООО «МЕТИНВЕСТ ХОЛДИНГ» 2006-20</a:t>
            </a:r>
            <a:r>
              <a:rPr lang="en-US">
                <a:solidFill>
                  <a:srgbClr val="FFFFFF"/>
                </a:solidFill>
              </a:rPr>
              <a:t>10</a:t>
            </a:r>
            <a:r>
              <a:rPr lang="ru-RU">
                <a:solidFill>
                  <a:srgbClr val="FFFFFF"/>
                </a:solidFill>
              </a:rPr>
              <a:t>. Все права защищены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5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</a:t>
            </a:r>
            <a:r>
              <a:rPr lang="ru-RU">
                <a:solidFill>
                  <a:srgbClr val="FFFFFF"/>
                </a:solidFill>
              </a:rPr>
              <a:t> ООО «МЕТИНВЕСТ ХОЛДИНГ» 2006-20</a:t>
            </a:r>
            <a:r>
              <a:rPr lang="en-US">
                <a:solidFill>
                  <a:srgbClr val="FFFFFF"/>
                </a:solidFill>
              </a:rPr>
              <a:t>10</a:t>
            </a:r>
            <a:r>
              <a:rPr lang="ru-RU">
                <a:solidFill>
                  <a:srgbClr val="FFFFFF"/>
                </a:solidFill>
              </a:rPr>
              <a:t>. Все права защищены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0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(опцион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Metinvest\brandbook\лого\Metinvest_Logo_AllFormats\Metinvest_Logo_AllFormats\UKR\Metinvest_Logo_Ukr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"/>
          <a:stretch/>
        </p:blipFill>
        <p:spPr bwMode="auto">
          <a:xfrm>
            <a:off x="5319164" y="6038409"/>
            <a:ext cx="1683422" cy="2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427896" y="301849"/>
            <a:ext cx="11336215" cy="0"/>
          </a:xfrm>
          <a:prstGeom prst="line">
            <a:avLst/>
          </a:prstGeom>
          <a:ln w="12700">
            <a:solidFill>
              <a:srgbClr val="E30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27896" y="6546124"/>
            <a:ext cx="11336215" cy="0"/>
          </a:xfrm>
          <a:prstGeom prst="line">
            <a:avLst/>
          </a:prstGeom>
          <a:ln w="12700">
            <a:solidFill>
              <a:srgbClr val="E30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84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6" y="273057"/>
            <a:ext cx="68150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</a:t>
            </a:r>
            <a:r>
              <a:rPr lang="ru-RU">
                <a:solidFill>
                  <a:srgbClr val="FFFFFF"/>
                </a:solidFill>
              </a:rPr>
              <a:t> ООО «МЕТИНВЕСТ ХОЛДИНГ» 2006-20</a:t>
            </a:r>
            <a:r>
              <a:rPr lang="en-US">
                <a:solidFill>
                  <a:srgbClr val="FFFFFF"/>
                </a:solidFill>
              </a:rPr>
              <a:t>10</a:t>
            </a:r>
            <a:r>
              <a:rPr lang="ru-RU">
                <a:solidFill>
                  <a:srgbClr val="FFFFFF"/>
                </a:solidFill>
              </a:rPr>
              <a:t>. Все права защищены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6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</a:t>
            </a:r>
            <a:r>
              <a:rPr lang="ru-RU">
                <a:solidFill>
                  <a:srgbClr val="FFFFFF"/>
                </a:solidFill>
              </a:rPr>
              <a:t> ООО «МЕТИНВЕСТ ХОЛДИНГ» 2006-20</a:t>
            </a:r>
            <a:r>
              <a:rPr lang="en-US">
                <a:solidFill>
                  <a:srgbClr val="FFFFFF"/>
                </a:solidFill>
              </a:rPr>
              <a:t>10</a:t>
            </a:r>
            <a:r>
              <a:rPr lang="ru-RU">
                <a:solidFill>
                  <a:srgbClr val="FFFFFF"/>
                </a:solidFill>
              </a:rPr>
              <a:t>. Все права защищены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02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</a:t>
            </a:r>
            <a:r>
              <a:rPr lang="ru-RU">
                <a:solidFill>
                  <a:srgbClr val="FFFFFF"/>
                </a:solidFill>
              </a:rPr>
              <a:t> ООО «МЕТИНВЕСТ ХОЛДИНГ» 2006-20</a:t>
            </a:r>
            <a:r>
              <a:rPr lang="en-US">
                <a:solidFill>
                  <a:srgbClr val="FFFFFF"/>
                </a:solidFill>
              </a:rPr>
              <a:t>10</a:t>
            </a:r>
            <a:r>
              <a:rPr lang="ru-RU">
                <a:solidFill>
                  <a:srgbClr val="FFFFFF"/>
                </a:solidFill>
              </a:rPr>
              <a:t>. Все права защищены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6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9648" y="77793"/>
            <a:ext cx="2866292" cy="6275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0771" y="77793"/>
            <a:ext cx="8411308" cy="6275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</a:t>
            </a:r>
            <a:r>
              <a:rPr lang="ru-RU">
                <a:solidFill>
                  <a:srgbClr val="FFFFFF"/>
                </a:solidFill>
              </a:rPr>
              <a:t> ООО «МЕТИНВЕСТ ХОЛДИНГ» 2006-20</a:t>
            </a:r>
            <a:r>
              <a:rPr lang="en-US">
                <a:solidFill>
                  <a:srgbClr val="FFFFFF"/>
                </a:solidFill>
              </a:rPr>
              <a:t>10</a:t>
            </a:r>
            <a:r>
              <a:rPr lang="ru-RU">
                <a:solidFill>
                  <a:srgbClr val="FFFFFF"/>
                </a:solidFill>
              </a:rPr>
              <a:t>. Все права защищены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7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88" y="1196975"/>
            <a:ext cx="11465983" cy="515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defTabSz="914423"/>
            <a:fld id="{75CF9899-7D2B-4EE9-A275-778D0F560F55}" type="slidenum">
              <a:rPr lang="ru-RU" smtClean="0">
                <a:solidFill>
                  <a:srgbClr val="FFFFFF"/>
                </a:solidFill>
              </a:rPr>
              <a:pPr defTabSz="914423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2743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resenttaionTitle_ua1"/>
          <p:cNvPicPr>
            <a:picLocks noChangeAspect="1" noChangeArrowheads="1"/>
          </p:cNvPicPr>
          <p:nvPr userDrawn="1"/>
        </p:nvPicPr>
        <p:blipFill>
          <a:blip r:embed="rId2" cstate="print"/>
          <a:srcRect l="7323" t="2151"/>
          <a:stretch>
            <a:fillRect/>
          </a:stretch>
        </p:blipFill>
        <p:spPr bwMode="auto">
          <a:xfrm>
            <a:off x="0" y="-9525"/>
            <a:ext cx="12240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631" y="503238"/>
            <a:ext cx="10363200" cy="442912"/>
          </a:xfrm>
        </p:spPr>
        <p:txBody>
          <a:bodyPr/>
          <a:lstStyle>
            <a:lvl1pPr algn="l">
              <a:defRPr sz="2000">
                <a:solidFill>
                  <a:srgbClr val="C4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7632" y="1179513"/>
            <a:ext cx="8862646" cy="1079500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585858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4502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88" y="1196975"/>
            <a:ext cx="11465983" cy="515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5CF9899-7D2B-4EE9-A275-778D0F560F5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2780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12" indent="0">
              <a:buNone/>
              <a:defRPr sz="1800"/>
            </a:lvl2pPr>
            <a:lvl3pPr marL="914423" indent="0">
              <a:buNone/>
              <a:defRPr sz="1600"/>
            </a:lvl3pPr>
            <a:lvl4pPr marL="1371634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57679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771" y="503245"/>
            <a:ext cx="5611446" cy="5849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503245"/>
            <a:ext cx="5611446" cy="5849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5CF9899-7D2B-4EE9-A275-778D0F560F5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5887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5CF9899-7D2B-4EE9-A275-778D0F560F5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269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 userDrawn="1"/>
        </p:nvCxnSpPr>
        <p:spPr>
          <a:xfrm>
            <a:off x="427896" y="6546124"/>
            <a:ext cx="11336215" cy="0"/>
          </a:xfrm>
          <a:prstGeom prst="line">
            <a:avLst/>
          </a:prstGeom>
          <a:ln w="12700">
            <a:solidFill>
              <a:srgbClr val="E30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908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75CF9899-7D2B-4EE9-A275-778D0F560F55}" type="slidenum">
              <a:rPr lang="ru-RU" smtClean="0">
                <a:solidFill>
                  <a:srgbClr val="FFFFFF"/>
                </a:solidFill>
              </a:rPr>
              <a:pPr algn="ctr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4829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5CF9899-7D2B-4EE9-A275-778D0F560F5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9090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6" y="273057"/>
            <a:ext cx="68150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5CF9899-7D2B-4EE9-A275-778D0F560F5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0403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75CF9899-7D2B-4EE9-A275-778D0F560F55}" type="slidenum">
              <a:rPr lang="ru-RU" smtClean="0">
                <a:solidFill>
                  <a:srgbClr val="FFFFFF"/>
                </a:solidFill>
              </a:rPr>
              <a:pPr algn="ctr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7232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5CF9899-7D2B-4EE9-A275-778D0F560F5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4635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9648" y="77795"/>
            <a:ext cx="2866292" cy="6275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0771" y="77795"/>
            <a:ext cx="8411308" cy="6275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5CF9899-7D2B-4EE9-A275-778D0F560F5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3226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9939" y="77792"/>
            <a:ext cx="7366000" cy="288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390769" y="503245"/>
            <a:ext cx="11410462" cy="5849937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pl-PL" noProof="0"/>
          </a:p>
        </p:txBody>
      </p:sp>
      <p:sp>
        <p:nvSpPr>
          <p:cNvPr id="4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5CF9899-7D2B-4EE9-A275-778D0F560F5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7377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584" y="77792"/>
            <a:ext cx="11463867" cy="288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1584" y="503244"/>
            <a:ext cx="5602816" cy="5849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4" y="503244"/>
            <a:ext cx="5602817" cy="5849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5CF9899-7D2B-4EE9-A275-778D0F560F5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2231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ksandr.karachevsk\Desktop\Перезентация_шаблон\bg_logo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" y="-319237"/>
            <a:ext cx="13159154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Metinvest\brandbook\лого\Metinvest_Logo_AllFormats\Metinvest_Logo_AllFormats\UKR\Metinvest_Logo_Ukr-0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2169" y="1457410"/>
            <a:ext cx="1692732" cy="2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37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(опцион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Metinvest\brandbook\лого\Metinvest_Logo_AllFormats\Metinvest_Logo_AllFormats\UKR\Metinvest_Logo_Ukr-0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9173" y="6038409"/>
            <a:ext cx="1683422" cy="2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427905" y="301849"/>
            <a:ext cx="11336215" cy="0"/>
          </a:xfrm>
          <a:prstGeom prst="line">
            <a:avLst/>
          </a:prstGeom>
          <a:ln w="12700">
            <a:solidFill>
              <a:srgbClr val="E30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27905" y="6546124"/>
            <a:ext cx="11336215" cy="0"/>
          </a:xfrm>
          <a:prstGeom prst="line">
            <a:avLst/>
          </a:prstGeom>
          <a:ln w="12700">
            <a:solidFill>
              <a:srgbClr val="E30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3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37" y="532761"/>
            <a:ext cx="7009839" cy="735652"/>
          </a:xfrm>
          <a:prstGeom prst="rect">
            <a:avLst/>
          </a:prstGeom>
        </p:spPr>
        <p:txBody>
          <a:bodyPr lIns="91422" tIns="45712" rIns="91422" bIns="45712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92" y="1196975"/>
            <a:ext cx="11465983" cy="5156200"/>
          </a:xfrm>
          <a:prstGeom prst="rect">
            <a:avLst/>
          </a:prstGeom>
        </p:spPr>
        <p:txBody>
          <a:bodyPr lIns="91422" tIns="45712" rIns="91422" bIns="4571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4"/>
            <a:ext cx="28448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5CF9899-7D2B-4EE9-A275-778D0F560F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53678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 userDrawn="1"/>
        </p:nvCxnSpPr>
        <p:spPr>
          <a:xfrm>
            <a:off x="427905" y="6546124"/>
            <a:ext cx="11336215" cy="0"/>
          </a:xfrm>
          <a:prstGeom prst="line">
            <a:avLst/>
          </a:prstGeom>
          <a:ln w="12700">
            <a:solidFill>
              <a:srgbClr val="E30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21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имер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60464" y="542925"/>
            <a:ext cx="7021706" cy="72548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Заголовок первого уровня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59532" y="6270029"/>
            <a:ext cx="2844800" cy="26479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75679" y="1481138"/>
            <a:ext cx="3331307" cy="4349750"/>
          </a:xfrm>
          <a:prstGeom prst="rect">
            <a:avLst/>
          </a:prstGeom>
        </p:spPr>
        <p:txBody>
          <a:bodyPr/>
          <a:lstStyle>
            <a:lvl1pPr>
              <a:defRPr sz="85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Объект 8"/>
          <p:cNvSpPr>
            <a:spLocks noGrp="1"/>
          </p:cNvSpPr>
          <p:nvPr>
            <p:ph sz="quarter" idx="17"/>
          </p:nvPr>
        </p:nvSpPr>
        <p:spPr>
          <a:xfrm>
            <a:off x="4429370" y="3657605"/>
            <a:ext cx="3352800" cy="21612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Объект 8"/>
          <p:cNvSpPr>
            <a:spLocks noGrp="1"/>
          </p:cNvSpPr>
          <p:nvPr>
            <p:ph sz="quarter" idx="19"/>
          </p:nvPr>
        </p:nvSpPr>
        <p:spPr>
          <a:xfrm>
            <a:off x="8071340" y="3657605"/>
            <a:ext cx="3354752" cy="21612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Объект 8"/>
          <p:cNvSpPr>
            <a:spLocks noGrp="1"/>
          </p:cNvSpPr>
          <p:nvPr>
            <p:ph sz="quarter" idx="20"/>
          </p:nvPr>
        </p:nvSpPr>
        <p:spPr>
          <a:xfrm>
            <a:off x="4429370" y="1495426"/>
            <a:ext cx="3352800" cy="19335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Объект 8"/>
          <p:cNvSpPr>
            <a:spLocks noGrp="1"/>
          </p:cNvSpPr>
          <p:nvPr>
            <p:ph sz="quarter" idx="21"/>
          </p:nvPr>
        </p:nvSpPr>
        <p:spPr>
          <a:xfrm>
            <a:off x="8071340" y="1495426"/>
            <a:ext cx="3354752" cy="19335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00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7" name="Прямоугольник 6"/>
          <p:cNvSpPr/>
          <p:nvPr/>
        </p:nvSpPr>
        <p:spPr>
          <a:xfrm>
            <a:off x="11449053" y="0"/>
            <a:ext cx="742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63" smtClean="0">
                <a:noFill/>
                <a:latin typeface="+mj-lt"/>
              </a:rPr>
              <a:t>м</a:t>
            </a:r>
            <a:endParaRPr lang="uk-UA" sz="1463">
              <a:noFill/>
              <a:latin typeface="+mj-lt"/>
            </a:endParaRPr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-18848" y="355921"/>
            <a:ext cx="3292475" cy="6190933"/>
            <a:chOff x="163513" y="355917"/>
            <a:chExt cx="3292475" cy="6190933"/>
          </a:xfrm>
          <a:solidFill>
            <a:schemeClr val="accent2"/>
          </a:solidFill>
        </p:grpSpPr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176171" y="355917"/>
              <a:ext cx="1802996" cy="2292034"/>
            </a:xfrm>
            <a:custGeom>
              <a:avLst/>
              <a:gdLst>
                <a:gd name="T0" fmla="*/ 91 w 367"/>
                <a:gd name="T1" fmla="*/ 306 h 424"/>
                <a:gd name="T2" fmla="*/ 110 w 367"/>
                <a:gd name="T3" fmla="*/ 302 h 424"/>
                <a:gd name="T4" fmla="*/ 130 w 367"/>
                <a:gd name="T5" fmla="*/ 289 h 424"/>
                <a:gd name="T6" fmla="*/ 204 w 367"/>
                <a:gd name="T7" fmla="*/ 215 h 424"/>
                <a:gd name="T8" fmla="*/ 204 w 367"/>
                <a:gd name="T9" fmla="*/ 424 h 424"/>
                <a:gd name="T10" fmla="*/ 365 w 367"/>
                <a:gd name="T11" fmla="*/ 332 h 424"/>
                <a:gd name="T12" fmla="*/ 365 w 367"/>
                <a:gd name="T13" fmla="*/ 93 h 424"/>
                <a:gd name="T14" fmla="*/ 331 w 367"/>
                <a:gd name="T15" fmla="*/ 43 h 424"/>
                <a:gd name="T16" fmla="*/ 239 w 367"/>
                <a:gd name="T17" fmla="*/ 5 h 424"/>
                <a:gd name="T18" fmla="*/ 206 w 367"/>
                <a:gd name="T19" fmla="*/ 3 h 424"/>
                <a:gd name="T20" fmla="*/ 179 w 367"/>
                <a:gd name="T21" fmla="*/ 16 h 424"/>
                <a:gd name="T22" fmla="*/ 0 w 367"/>
                <a:gd name="T23" fmla="*/ 192 h 424"/>
                <a:gd name="T24" fmla="*/ 0 w 367"/>
                <a:gd name="T25" fmla="*/ 306 h 424"/>
                <a:gd name="T26" fmla="*/ 91 w 367"/>
                <a:gd name="T27" fmla="*/ 306 h 424"/>
                <a:gd name="connsiteX0" fmla="*/ 2480 w 9950"/>
                <a:gd name="connsiteY0" fmla="*/ 7188 h 9971"/>
                <a:gd name="connsiteX1" fmla="*/ 2997 w 9950"/>
                <a:gd name="connsiteY1" fmla="*/ 7094 h 9971"/>
                <a:gd name="connsiteX2" fmla="*/ 3542 w 9950"/>
                <a:gd name="connsiteY2" fmla="*/ 6787 h 9971"/>
                <a:gd name="connsiteX3" fmla="*/ 5559 w 9950"/>
                <a:gd name="connsiteY3" fmla="*/ 5042 h 9971"/>
                <a:gd name="connsiteX4" fmla="*/ 5559 w 9950"/>
                <a:gd name="connsiteY4" fmla="*/ 9971 h 9971"/>
                <a:gd name="connsiteX5" fmla="*/ 9946 w 9950"/>
                <a:gd name="connsiteY5" fmla="*/ 7801 h 9971"/>
                <a:gd name="connsiteX6" fmla="*/ 9946 w 9950"/>
                <a:gd name="connsiteY6" fmla="*/ 2164 h 9971"/>
                <a:gd name="connsiteX7" fmla="*/ 9019 w 9950"/>
                <a:gd name="connsiteY7" fmla="*/ 985 h 9971"/>
                <a:gd name="connsiteX8" fmla="*/ 6512 w 9950"/>
                <a:gd name="connsiteY8" fmla="*/ 89 h 9971"/>
                <a:gd name="connsiteX9" fmla="*/ 5613 w 9950"/>
                <a:gd name="connsiteY9" fmla="*/ 42 h 9971"/>
                <a:gd name="connsiteX10" fmla="*/ 4877 w 9950"/>
                <a:gd name="connsiteY10" fmla="*/ 348 h 9971"/>
                <a:gd name="connsiteX11" fmla="*/ 908 w 9950"/>
                <a:gd name="connsiteY11" fmla="*/ 3712 h 9971"/>
                <a:gd name="connsiteX12" fmla="*/ 0 w 9950"/>
                <a:gd name="connsiteY12" fmla="*/ 7188 h 9971"/>
                <a:gd name="connsiteX13" fmla="*/ 2480 w 9950"/>
                <a:gd name="connsiteY13" fmla="*/ 7188 h 9971"/>
                <a:gd name="connsiteX0" fmla="*/ 1580 w 9088"/>
                <a:gd name="connsiteY0" fmla="*/ 7209 h 10000"/>
                <a:gd name="connsiteX1" fmla="*/ 2100 w 9088"/>
                <a:gd name="connsiteY1" fmla="*/ 7115 h 10000"/>
                <a:gd name="connsiteX2" fmla="*/ 2648 w 9088"/>
                <a:gd name="connsiteY2" fmla="*/ 6807 h 10000"/>
                <a:gd name="connsiteX3" fmla="*/ 4675 w 9088"/>
                <a:gd name="connsiteY3" fmla="*/ 5057 h 10000"/>
                <a:gd name="connsiteX4" fmla="*/ 4675 w 9088"/>
                <a:gd name="connsiteY4" fmla="*/ 10000 h 10000"/>
                <a:gd name="connsiteX5" fmla="*/ 9084 w 9088"/>
                <a:gd name="connsiteY5" fmla="*/ 7824 h 10000"/>
                <a:gd name="connsiteX6" fmla="*/ 9084 w 9088"/>
                <a:gd name="connsiteY6" fmla="*/ 2170 h 10000"/>
                <a:gd name="connsiteX7" fmla="*/ 8152 w 9088"/>
                <a:gd name="connsiteY7" fmla="*/ 988 h 10000"/>
                <a:gd name="connsiteX8" fmla="*/ 5633 w 9088"/>
                <a:gd name="connsiteY8" fmla="*/ 89 h 10000"/>
                <a:gd name="connsiteX9" fmla="*/ 4729 w 9088"/>
                <a:gd name="connsiteY9" fmla="*/ 42 h 10000"/>
                <a:gd name="connsiteX10" fmla="*/ 3990 w 9088"/>
                <a:gd name="connsiteY10" fmla="*/ 349 h 10000"/>
                <a:gd name="connsiteX11" fmla="*/ 1 w 9088"/>
                <a:gd name="connsiteY11" fmla="*/ 3723 h 10000"/>
                <a:gd name="connsiteX12" fmla="*/ 0 w 9088"/>
                <a:gd name="connsiteY12" fmla="*/ 7209 h 10000"/>
                <a:gd name="connsiteX13" fmla="*/ 1580 w 9088"/>
                <a:gd name="connsiteY13" fmla="*/ 7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88" h="10000">
                  <a:moveTo>
                    <a:pt x="1580" y="7209"/>
                  </a:moveTo>
                  <a:cubicBezTo>
                    <a:pt x="1744" y="7209"/>
                    <a:pt x="1936" y="7162"/>
                    <a:pt x="2100" y="7115"/>
                  </a:cubicBezTo>
                  <a:cubicBezTo>
                    <a:pt x="2292" y="7066"/>
                    <a:pt x="2456" y="6972"/>
                    <a:pt x="2648" y="6807"/>
                  </a:cubicBezTo>
                  <a:lnTo>
                    <a:pt x="4675" y="5057"/>
                  </a:lnTo>
                  <a:lnTo>
                    <a:pt x="4675" y="10000"/>
                  </a:lnTo>
                  <a:lnTo>
                    <a:pt x="9084" y="7824"/>
                  </a:lnTo>
                  <a:lnTo>
                    <a:pt x="9084" y="2170"/>
                  </a:lnTo>
                  <a:cubicBezTo>
                    <a:pt x="9138" y="1603"/>
                    <a:pt x="8727" y="1153"/>
                    <a:pt x="8152" y="988"/>
                  </a:cubicBezTo>
                  <a:cubicBezTo>
                    <a:pt x="8152" y="988"/>
                    <a:pt x="5961" y="184"/>
                    <a:pt x="5633" y="89"/>
                  </a:cubicBezTo>
                  <a:cubicBezTo>
                    <a:pt x="5332" y="-5"/>
                    <a:pt x="5031" y="-29"/>
                    <a:pt x="4729" y="42"/>
                  </a:cubicBezTo>
                  <a:cubicBezTo>
                    <a:pt x="4346" y="89"/>
                    <a:pt x="4154" y="279"/>
                    <a:pt x="3990" y="349"/>
                  </a:cubicBezTo>
                  <a:cubicBezTo>
                    <a:pt x="3908" y="444"/>
                    <a:pt x="383" y="3392"/>
                    <a:pt x="1" y="3723"/>
                  </a:cubicBezTo>
                  <a:cubicBezTo>
                    <a:pt x="1" y="6420"/>
                    <a:pt x="0" y="7209"/>
                    <a:pt x="0" y="7209"/>
                  </a:cubicBezTo>
                  <a:lnTo>
                    <a:pt x="1580" y="7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>
                <a:latin typeface="+mj-lt"/>
              </a:endParaRPr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163513" y="2441575"/>
              <a:ext cx="3292475" cy="4105275"/>
            </a:xfrm>
            <a:custGeom>
              <a:avLst/>
              <a:gdLst>
                <a:gd name="T0" fmla="*/ 599 w 606"/>
                <a:gd name="T1" fmla="*/ 141 h 757"/>
                <a:gd name="T2" fmla="*/ 578 w 606"/>
                <a:gd name="T3" fmla="*/ 120 h 757"/>
                <a:gd name="T4" fmla="*/ 368 w 606"/>
                <a:gd name="T5" fmla="*/ 0 h 757"/>
                <a:gd name="T6" fmla="*/ 206 w 606"/>
                <a:gd name="T7" fmla="*/ 92 h 757"/>
                <a:gd name="T8" fmla="*/ 390 w 606"/>
                <a:gd name="T9" fmla="*/ 197 h 757"/>
                <a:gd name="T10" fmla="*/ 287 w 606"/>
                <a:gd name="T11" fmla="*/ 224 h 757"/>
                <a:gd name="T12" fmla="*/ 266 w 606"/>
                <a:gd name="T13" fmla="*/ 235 h 757"/>
                <a:gd name="T14" fmla="*/ 253 w 606"/>
                <a:gd name="T15" fmla="*/ 250 h 757"/>
                <a:gd name="T16" fmla="*/ 161 w 606"/>
                <a:gd name="T17" fmla="*/ 406 h 757"/>
                <a:gd name="T18" fmla="*/ 156 w 606"/>
                <a:gd name="T19" fmla="*/ 422 h 757"/>
                <a:gd name="T20" fmla="*/ 158 w 606"/>
                <a:gd name="T21" fmla="*/ 447 h 757"/>
                <a:gd name="T22" fmla="*/ 184 w 606"/>
                <a:gd name="T23" fmla="*/ 546 h 757"/>
                <a:gd name="T24" fmla="*/ 0 w 606"/>
                <a:gd name="T25" fmla="*/ 441 h 757"/>
                <a:gd name="T26" fmla="*/ 0 w 606"/>
                <a:gd name="T27" fmla="*/ 625 h 757"/>
                <a:gd name="T28" fmla="*/ 210 w 606"/>
                <a:gd name="T29" fmla="*/ 743 h 757"/>
                <a:gd name="T30" fmla="*/ 272 w 606"/>
                <a:gd name="T31" fmla="*/ 740 h 757"/>
                <a:gd name="T32" fmla="*/ 351 w 606"/>
                <a:gd name="T33" fmla="*/ 680 h 757"/>
                <a:gd name="T34" fmla="*/ 372 w 606"/>
                <a:gd name="T35" fmla="*/ 651 h 757"/>
                <a:gd name="T36" fmla="*/ 372 w 606"/>
                <a:gd name="T37" fmla="*/ 623 h 757"/>
                <a:gd name="T38" fmla="*/ 306 w 606"/>
                <a:gd name="T39" fmla="*/ 381 h 757"/>
                <a:gd name="T40" fmla="*/ 550 w 606"/>
                <a:gd name="T41" fmla="*/ 317 h 757"/>
                <a:gd name="T42" fmla="*/ 576 w 606"/>
                <a:gd name="T43" fmla="*/ 302 h 757"/>
                <a:gd name="T44" fmla="*/ 591 w 606"/>
                <a:gd name="T45" fmla="*/ 272 h 757"/>
                <a:gd name="T46" fmla="*/ 604 w 606"/>
                <a:gd name="T47" fmla="*/ 175 h 757"/>
                <a:gd name="T48" fmla="*/ 599 w 606"/>
                <a:gd name="T49" fmla="*/ 14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6" h="757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>
                <a:latin typeface="+mj-lt"/>
              </a:endParaRPr>
            </a:p>
          </p:txBody>
        </p:sp>
      </p:grpSp>
      <p:sp>
        <p:nvSpPr>
          <p:cNvPr id="3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5089654" y="2781300"/>
            <a:ext cx="5184775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0" spc="0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2" name="Группа 7"/>
          <p:cNvGrpSpPr/>
          <p:nvPr userDrawn="1"/>
        </p:nvGrpSpPr>
        <p:grpSpPr>
          <a:xfrm>
            <a:off x="5109342" y="1197006"/>
            <a:ext cx="2287135" cy="381711"/>
            <a:chOff x="2044700" y="1449387"/>
            <a:chExt cx="3481388" cy="581026"/>
          </a:xfrm>
          <a:solidFill>
            <a:schemeClr val="bg1"/>
          </a:solidFill>
        </p:grpSpPr>
        <p:grpSp>
          <p:nvGrpSpPr>
            <p:cNvPr id="33" name="Группа 8"/>
            <p:cNvGrpSpPr/>
            <p:nvPr userDrawn="1"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  <a:grpFill/>
          </p:grpSpPr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3265488" y="1582738"/>
                <a:ext cx="247650" cy="309563"/>
              </a:xfrm>
              <a:custGeom>
                <a:avLst/>
                <a:gdLst>
                  <a:gd name="T0" fmla="*/ 0 w 156"/>
                  <a:gd name="T1" fmla="*/ 0 h 195"/>
                  <a:gd name="T2" fmla="*/ 0 w 156"/>
                  <a:gd name="T3" fmla="*/ 195 h 195"/>
                  <a:gd name="T4" fmla="*/ 156 w 156"/>
                  <a:gd name="T5" fmla="*/ 195 h 195"/>
                  <a:gd name="T6" fmla="*/ 156 w 156"/>
                  <a:gd name="T7" fmla="*/ 162 h 195"/>
                  <a:gd name="T8" fmla="*/ 43 w 156"/>
                  <a:gd name="T9" fmla="*/ 162 h 195"/>
                  <a:gd name="T10" fmla="*/ 43 w 156"/>
                  <a:gd name="T11" fmla="*/ 114 h 195"/>
                  <a:gd name="T12" fmla="*/ 156 w 156"/>
                  <a:gd name="T13" fmla="*/ 114 h 195"/>
                  <a:gd name="T14" fmla="*/ 156 w 156"/>
                  <a:gd name="T15" fmla="*/ 79 h 195"/>
                  <a:gd name="T16" fmla="*/ 43 w 156"/>
                  <a:gd name="T17" fmla="*/ 79 h 195"/>
                  <a:gd name="T18" fmla="*/ 43 w 156"/>
                  <a:gd name="T19" fmla="*/ 34 h 195"/>
                  <a:gd name="T20" fmla="*/ 156 w 156"/>
                  <a:gd name="T21" fmla="*/ 34 h 195"/>
                  <a:gd name="T22" fmla="*/ 156 w 156"/>
                  <a:gd name="T23" fmla="*/ 0 h 195"/>
                  <a:gd name="T24" fmla="*/ 0 w 156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 userDrawn="1"/>
            </p:nvSpPr>
            <p:spPr bwMode="auto"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 userDrawn="1"/>
            </p:nvSpPr>
            <p:spPr bwMode="auto">
              <a:xfrm>
                <a:off x="2843213" y="1582738"/>
                <a:ext cx="354013" cy="309563"/>
              </a:xfrm>
              <a:custGeom>
                <a:avLst/>
                <a:gdLst>
                  <a:gd name="T0" fmla="*/ 61 w 223"/>
                  <a:gd name="T1" fmla="*/ 0 h 195"/>
                  <a:gd name="T2" fmla="*/ 110 w 223"/>
                  <a:gd name="T3" fmla="*/ 153 h 195"/>
                  <a:gd name="T4" fmla="*/ 162 w 223"/>
                  <a:gd name="T5" fmla="*/ 0 h 195"/>
                  <a:gd name="T6" fmla="*/ 223 w 223"/>
                  <a:gd name="T7" fmla="*/ 0 h 195"/>
                  <a:gd name="T8" fmla="*/ 223 w 223"/>
                  <a:gd name="T9" fmla="*/ 195 h 195"/>
                  <a:gd name="T10" fmla="*/ 182 w 223"/>
                  <a:gd name="T11" fmla="*/ 195 h 195"/>
                  <a:gd name="T12" fmla="*/ 182 w 223"/>
                  <a:gd name="T13" fmla="*/ 49 h 195"/>
                  <a:gd name="T14" fmla="*/ 130 w 223"/>
                  <a:gd name="T15" fmla="*/ 195 h 195"/>
                  <a:gd name="T16" fmla="*/ 89 w 223"/>
                  <a:gd name="T17" fmla="*/ 195 h 195"/>
                  <a:gd name="T18" fmla="*/ 40 w 223"/>
                  <a:gd name="T19" fmla="*/ 49 h 195"/>
                  <a:gd name="T20" fmla="*/ 40 w 223"/>
                  <a:gd name="T21" fmla="*/ 195 h 195"/>
                  <a:gd name="T22" fmla="*/ 0 w 223"/>
                  <a:gd name="T23" fmla="*/ 195 h 195"/>
                  <a:gd name="T24" fmla="*/ 0 w 223"/>
                  <a:gd name="T25" fmla="*/ 0 h 195"/>
                  <a:gd name="T26" fmla="*/ 61 w 223"/>
                  <a:gd name="T2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5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 userDrawn="1"/>
            </p:nvSpPr>
            <p:spPr bwMode="auto">
              <a:xfrm>
                <a:off x="3548063" y="1582738"/>
                <a:ext cx="268288" cy="309563"/>
              </a:xfrm>
              <a:custGeom>
                <a:avLst/>
                <a:gdLst>
                  <a:gd name="T0" fmla="*/ 62 w 169"/>
                  <a:gd name="T1" fmla="*/ 36 h 195"/>
                  <a:gd name="T2" fmla="*/ 0 w 169"/>
                  <a:gd name="T3" fmla="*/ 36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6 h 195"/>
                  <a:gd name="T10" fmla="*/ 104 w 169"/>
                  <a:gd name="T11" fmla="*/ 36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 userDrawn="1"/>
            </p:nvSpPr>
            <p:spPr bwMode="auto">
              <a:xfrm>
                <a:off x="4649788" y="1582738"/>
                <a:ext cx="249238" cy="309563"/>
              </a:xfrm>
              <a:custGeom>
                <a:avLst/>
                <a:gdLst>
                  <a:gd name="T0" fmla="*/ 0 w 157"/>
                  <a:gd name="T1" fmla="*/ 0 h 195"/>
                  <a:gd name="T2" fmla="*/ 0 w 157"/>
                  <a:gd name="T3" fmla="*/ 195 h 195"/>
                  <a:gd name="T4" fmla="*/ 157 w 157"/>
                  <a:gd name="T5" fmla="*/ 195 h 195"/>
                  <a:gd name="T6" fmla="*/ 157 w 157"/>
                  <a:gd name="T7" fmla="*/ 162 h 195"/>
                  <a:gd name="T8" fmla="*/ 43 w 157"/>
                  <a:gd name="T9" fmla="*/ 162 h 195"/>
                  <a:gd name="T10" fmla="*/ 43 w 157"/>
                  <a:gd name="T11" fmla="*/ 114 h 195"/>
                  <a:gd name="T12" fmla="*/ 157 w 157"/>
                  <a:gd name="T13" fmla="*/ 114 h 195"/>
                  <a:gd name="T14" fmla="*/ 157 w 157"/>
                  <a:gd name="T15" fmla="*/ 79 h 195"/>
                  <a:gd name="T16" fmla="*/ 43 w 157"/>
                  <a:gd name="T17" fmla="*/ 79 h 195"/>
                  <a:gd name="T18" fmla="*/ 43 w 157"/>
                  <a:gd name="T19" fmla="*/ 34 h 195"/>
                  <a:gd name="T20" fmla="*/ 157 w 157"/>
                  <a:gd name="T21" fmla="*/ 34 h 195"/>
                  <a:gd name="T22" fmla="*/ 157 w 157"/>
                  <a:gd name="T23" fmla="*/ 0 h 195"/>
                  <a:gd name="T24" fmla="*/ 0 w 157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 userDrawn="1"/>
            </p:nvSpPr>
            <p:spPr bwMode="auto">
              <a:xfrm>
                <a:off x="5257800" y="1582738"/>
                <a:ext cx="268288" cy="309563"/>
              </a:xfrm>
              <a:custGeom>
                <a:avLst/>
                <a:gdLst>
                  <a:gd name="T0" fmla="*/ 62 w 169"/>
                  <a:gd name="T1" fmla="*/ 34 h 195"/>
                  <a:gd name="T2" fmla="*/ 0 w 169"/>
                  <a:gd name="T3" fmla="*/ 34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4 h 195"/>
                  <a:gd name="T10" fmla="*/ 104 w 169"/>
                  <a:gd name="T11" fmla="*/ 34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44" name="Freeform 17"/>
              <p:cNvSpPr>
                <a:spLocks/>
              </p:cNvSpPr>
              <p:nvPr userDrawn="1"/>
            </p:nvSpPr>
            <p:spPr bwMode="auto">
              <a:xfrm>
                <a:off x="3984625" y="1582738"/>
                <a:ext cx="276225" cy="309563"/>
              </a:xfrm>
              <a:custGeom>
                <a:avLst/>
                <a:gdLst>
                  <a:gd name="T0" fmla="*/ 133 w 174"/>
                  <a:gd name="T1" fmla="*/ 141 h 195"/>
                  <a:gd name="T2" fmla="*/ 53 w 174"/>
                  <a:gd name="T3" fmla="*/ 0 h 195"/>
                  <a:gd name="T4" fmla="*/ 0 w 174"/>
                  <a:gd name="T5" fmla="*/ 0 h 195"/>
                  <a:gd name="T6" fmla="*/ 0 w 174"/>
                  <a:gd name="T7" fmla="*/ 195 h 195"/>
                  <a:gd name="T8" fmla="*/ 43 w 174"/>
                  <a:gd name="T9" fmla="*/ 195 h 195"/>
                  <a:gd name="T10" fmla="*/ 41 w 174"/>
                  <a:gd name="T11" fmla="*/ 48 h 195"/>
                  <a:gd name="T12" fmla="*/ 126 w 174"/>
                  <a:gd name="T13" fmla="*/ 195 h 195"/>
                  <a:gd name="T14" fmla="*/ 174 w 174"/>
                  <a:gd name="T15" fmla="*/ 195 h 195"/>
                  <a:gd name="T16" fmla="*/ 174 w 174"/>
                  <a:gd name="T17" fmla="*/ 0 h 195"/>
                  <a:gd name="T18" fmla="*/ 132 w 174"/>
                  <a:gd name="T19" fmla="*/ 0 h 195"/>
                  <a:gd name="T20" fmla="*/ 133 w 174"/>
                  <a:gd name="T21" fmla="*/ 14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95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45" name="Freeform 18"/>
              <p:cNvSpPr>
                <a:spLocks/>
              </p:cNvSpPr>
              <p:nvPr userDrawn="1"/>
            </p:nvSpPr>
            <p:spPr bwMode="auto">
              <a:xfrm>
                <a:off x="4287838" y="1582738"/>
                <a:ext cx="333375" cy="309563"/>
              </a:xfrm>
              <a:custGeom>
                <a:avLst/>
                <a:gdLst>
                  <a:gd name="T0" fmla="*/ 106 w 210"/>
                  <a:gd name="T1" fmla="*/ 145 h 195"/>
                  <a:gd name="T2" fmla="*/ 46 w 210"/>
                  <a:gd name="T3" fmla="*/ 0 h 195"/>
                  <a:gd name="T4" fmla="*/ 0 w 210"/>
                  <a:gd name="T5" fmla="*/ 0 h 195"/>
                  <a:gd name="T6" fmla="*/ 85 w 210"/>
                  <a:gd name="T7" fmla="*/ 195 h 195"/>
                  <a:gd name="T8" fmla="*/ 128 w 210"/>
                  <a:gd name="T9" fmla="*/ 195 h 195"/>
                  <a:gd name="T10" fmla="*/ 210 w 210"/>
                  <a:gd name="T11" fmla="*/ 0 h 195"/>
                  <a:gd name="T12" fmla="*/ 167 w 210"/>
                  <a:gd name="T13" fmla="*/ 0 h 195"/>
                  <a:gd name="T14" fmla="*/ 106 w 210"/>
                  <a:gd name="T15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95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46" name="Freeform 19"/>
              <p:cNvSpPr>
                <a:spLocks/>
              </p:cNvSpPr>
              <p:nvPr userDrawn="1"/>
            </p:nvSpPr>
            <p:spPr bwMode="auto">
              <a:xfrm>
                <a:off x="4941888" y="1582738"/>
                <a:ext cx="295275" cy="312738"/>
              </a:xfrm>
              <a:custGeom>
                <a:avLst/>
                <a:gdLst>
                  <a:gd name="T0" fmla="*/ 83 w 125"/>
                  <a:gd name="T1" fmla="*/ 55 h 131"/>
                  <a:gd name="T2" fmla="*/ 46 w 125"/>
                  <a:gd name="T3" fmla="*/ 55 h 131"/>
                  <a:gd name="T4" fmla="*/ 29 w 125"/>
                  <a:gd name="T5" fmla="*/ 40 h 131"/>
                  <a:gd name="T6" fmla="*/ 50 w 125"/>
                  <a:gd name="T7" fmla="*/ 23 h 131"/>
                  <a:gd name="T8" fmla="*/ 119 w 125"/>
                  <a:gd name="T9" fmla="*/ 23 h 131"/>
                  <a:gd name="T10" fmla="*/ 119 w 125"/>
                  <a:gd name="T11" fmla="*/ 0 h 131"/>
                  <a:gd name="T12" fmla="*/ 46 w 125"/>
                  <a:gd name="T13" fmla="*/ 0 h 131"/>
                  <a:gd name="T14" fmla="*/ 11 w 125"/>
                  <a:gd name="T15" fmla="*/ 10 h 131"/>
                  <a:gd name="T16" fmla="*/ 0 w 125"/>
                  <a:gd name="T17" fmla="*/ 40 h 131"/>
                  <a:gd name="T18" fmla="*/ 44 w 125"/>
                  <a:gd name="T19" fmla="*/ 78 h 131"/>
                  <a:gd name="T20" fmla="*/ 76 w 125"/>
                  <a:gd name="T21" fmla="*/ 78 h 131"/>
                  <a:gd name="T22" fmla="*/ 96 w 125"/>
                  <a:gd name="T23" fmla="*/ 93 h 131"/>
                  <a:gd name="T24" fmla="*/ 74 w 125"/>
                  <a:gd name="T25" fmla="*/ 108 h 131"/>
                  <a:gd name="T26" fmla="*/ 5 w 125"/>
                  <a:gd name="T27" fmla="*/ 108 h 131"/>
                  <a:gd name="T28" fmla="*/ 5 w 125"/>
                  <a:gd name="T29" fmla="*/ 131 h 131"/>
                  <a:gd name="T30" fmla="*/ 79 w 125"/>
                  <a:gd name="T31" fmla="*/ 131 h 131"/>
                  <a:gd name="T32" fmla="*/ 125 w 125"/>
                  <a:gd name="T33" fmla="*/ 92 h 131"/>
                  <a:gd name="T34" fmla="*/ 116 w 125"/>
                  <a:gd name="T35" fmla="*/ 63 h 131"/>
                  <a:gd name="T36" fmla="*/ 83 w 125"/>
                  <a:gd name="T37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31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</p:grpSp>
        <p:grpSp>
          <p:nvGrpSpPr>
            <p:cNvPr id="34" name="Группа 9"/>
            <p:cNvGrpSpPr/>
            <p:nvPr userDrawn="1"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  <a:grpFill/>
          </p:grpSpPr>
          <p:sp>
            <p:nvSpPr>
              <p:cNvPr id="35" name="Freeform 20"/>
              <p:cNvSpPr>
                <a:spLocks/>
              </p:cNvSpPr>
              <p:nvPr userDrawn="1"/>
            </p:nvSpPr>
            <p:spPr bwMode="auto">
              <a:xfrm>
                <a:off x="2182813" y="1449387"/>
                <a:ext cx="366713" cy="214313"/>
              </a:xfrm>
              <a:custGeom>
                <a:avLst/>
                <a:gdLst>
                  <a:gd name="T0" fmla="*/ 148 w 156"/>
                  <a:gd name="T1" fmla="*/ 9 h 90"/>
                  <a:gd name="T2" fmla="*/ 129 w 156"/>
                  <a:gd name="T3" fmla="*/ 1 h 90"/>
                  <a:gd name="T4" fmla="*/ 122 w 156"/>
                  <a:gd name="T5" fmla="*/ 1 h 90"/>
                  <a:gd name="T6" fmla="*/ 116 w 156"/>
                  <a:gd name="T7" fmla="*/ 4 h 90"/>
                  <a:gd name="T8" fmla="*/ 78 w 156"/>
                  <a:gd name="T9" fmla="*/ 41 h 90"/>
                  <a:gd name="T10" fmla="*/ 40 w 156"/>
                  <a:gd name="T11" fmla="*/ 4 h 90"/>
                  <a:gd name="T12" fmla="*/ 34 w 156"/>
                  <a:gd name="T13" fmla="*/ 0 h 90"/>
                  <a:gd name="T14" fmla="*/ 27 w 156"/>
                  <a:gd name="T15" fmla="*/ 1 h 90"/>
                  <a:gd name="T16" fmla="*/ 7 w 156"/>
                  <a:gd name="T17" fmla="*/ 9 h 90"/>
                  <a:gd name="T18" fmla="*/ 2 w 156"/>
                  <a:gd name="T19" fmla="*/ 14 h 90"/>
                  <a:gd name="T20" fmla="*/ 0 w 156"/>
                  <a:gd name="T21" fmla="*/ 20 h 90"/>
                  <a:gd name="T22" fmla="*/ 0 w 156"/>
                  <a:gd name="T23" fmla="*/ 71 h 90"/>
                  <a:gd name="T24" fmla="*/ 34 w 156"/>
                  <a:gd name="T25" fmla="*/ 90 h 90"/>
                  <a:gd name="T26" fmla="*/ 34 w 156"/>
                  <a:gd name="T27" fmla="*/ 46 h 90"/>
                  <a:gd name="T28" fmla="*/ 50 w 156"/>
                  <a:gd name="T29" fmla="*/ 62 h 90"/>
                  <a:gd name="T30" fmla="*/ 54 w 156"/>
                  <a:gd name="T31" fmla="*/ 64 h 90"/>
                  <a:gd name="T32" fmla="*/ 58 w 156"/>
                  <a:gd name="T33" fmla="*/ 65 h 90"/>
                  <a:gd name="T34" fmla="*/ 97 w 156"/>
                  <a:gd name="T35" fmla="*/ 65 h 90"/>
                  <a:gd name="T36" fmla="*/ 101 w 156"/>
                  <a:gd name="T37" fmla="*/ 64 h 90"/>
                  <a:gd name="T38" fmla="*/ 106 w 156"/>
                  <a:gd name="T39" fmla="*/ 62 h 90"/>
                  <a:gd name="T40" fmla="*/ 121 w 156"/>
                  <a:gd name="T41" fmla="*/ 46 h 90"/>
                  <a:gd name="T42" fmla="*/ 121 w 156"/>
                  <a:gd name="T43" fmla="*/ 90 h 90"/>
                  <a:gd name="T44" fmla="*/ 156 w 156"/>
                  <a:gd name="T45" fmla="*/ 71 h 90"/>
                  <a:gd name="T46" fmla="*/ 156 w 156"/>
                  <a:gd name="T47" fmla="*/ 20 h 90"/>
                  <a:gd name="T48" fmla="*/ 148 w 156"/>
                  <a:gd name="T4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90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2044700" y="1644650"/>
                <a:ext cx="303213" cy="384175"/>
              </a:xfrm>
              <a:custGeom>
                <a:avLst/>
                <a:gdLst>
                  <a:gd name="T0" fmla="*/ 0 w 128"/>
                  <a:gd name="T1" fmla="*/ 37 h 161"/>
                  <a:gd name="T2" fmla="*/ 3 w 128"/>
                  <a:gd name="T3" fmla="*/ 58 h 161"/>
                  <a:gd name="T4" fmla="*/ 6 w 128"/>
                  <a:gd name="T5" fmla="*/ 65 h 161"/>
                  <a:gd name="T6" fmla="*/ 12 w 128"/>
                  <a:gd name="T7" fmla="*/ 68 h 161"/>
                  <a:gd name="T8" fmla="*/ 64 w 128"/>
                  <a:gd name="T9" fmla="*/ 82 h 161"/>
                  <a:gd name="T10" fmla="*/ 50 w 128"/>
                  <a:gd name="T11" fmla="*/ 133 h 161"/>
                  <a:gd name="T12" fmla="*/ 50 w 128"/>
                  <a:gd name="T13" fmla="*/ 140 h 161"/>
                  <a:gd name="T14" fmla="*/ 54 w 128"/>
                  <a:gd name="T15" fmla="*/ 146 h 161"/>
                  <a:gd name="T16" fmla="*/ 71 w 128"/>
                  <a:gd name="T17" fmla="*/ 158 h 161"/>
                  <a:gd name="T18" fmla="*/ 78 w 128"/>
                  <a:gd name="T19" fmla="*/ 161 h 161"/>
                  <a:gd name="T20" fmla="*/ 84 w 128"/>
                  <a:gd name="T21" fmla="*/ 159 h 161"/>
                  <a:gd name="T22" fmla="*/ 128 w 128"/>
                  <a:gd name="T23" fmla="*/ 134 h 161"/>
                  <a:gd name="T24" fmla="*/ 128 w 128"/>
                  <a:gd name="T25" fmla="*/ 94 h 161"/>
                  <a:gd name="T26" fmla="*/ 89 w 128"/>
                  <a:gd name="T27" fmla="*/ 117 h 161"/>
                  <a:gd name="T28" fmla="*/ 95 w 128"/>
                  <a:gd name="T29" fmla="*/ 95 h 161"/>
                  <a:gd name="T30" fmla="*/ 96 w 128"/>
                  <a:gd name="T31" fmla="*/ 90 h 161"/>
                  <a:gd name="T32" fmla="*/ 94 w 128"/>
                  <a:gd name="T33" fmla="*/ 86 h 161"/>
                  <a:gd name="T34" fmla="*/ 75 w 128"/>
                  <a:gd name="T35" fmla="*/ 53 h 161"/>
                  <a:gd name="T36" fmla="*/ 72 w 128"/>
                  <a:gd name="T37" fmla="*/ 50 h 161"/>
                  <a:gd name="T38" fmla="*/ 67 w 128"/>
                  <a:gd name="T39" fmla="*/ 48 h 161"/>
                  <a:gd name="T40" fmla="*/ 46 w 128"/>
                  <a:gd name="T41" fmla="*/ 42 h 161"/>
                  <a:gd name="T42" fmla="*/ 85 w 128"/>
                  <a:gd name="T43" fmla="*/ 20 h 161"/>
                  <a:gd name="T44" fmla="*/ 50 w 128"/>
                  <a:gd name="T45" fmla="*/ 0 h 161"/>
                  <a:gd name="T46" fmla="*/ 6 w 128"/>
                  <a:gd name="T47" fmla="*/ 26 h 161"/>
                  <a:gd name="T48" fmla="*/ 0 w 128"/>
                  <a:gd name="T49" fmla="*/ 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61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37" name="Freeform 22"/>
              <p:cNvSpPr>
                <a:spLocks/>
              </p:cNvSpPr>
              <p:nvPr userDrawn="1"/>
            </p:nvSpPr>
            <p:spPr bwMode="auto">
              <a:xfrm>
                <a:off x="2379663" y="1644650"/>
                <a:ext cx="307975" cy="385763"/>
              </a:xfrm>
              <a:custGeom>
                <a:avLst/>
                <a:gdLst>
                  <a:gd name="T0" fmla="*/ 58 w 130"/>
                  <a:gd name="T1" fmla="*/ 158 h 162"/>
                  <a:gd name="T2" fmla="*/ 75 w 130"/>
                  <a:gd name="T3" fmla="*/ 145 h 162"/>
                  <a:gd name="T4" fmla="*/ 80 w 130"/>
                  <a:gd name="T5" fmla="*/ 139 h 162"/>
                  <a:gd name="T6" fmla="*/ 80 w 130"/>
                  <a:gd name="T7" fmla="*/ 133 h 162"/>
                  <a:gd name="T8" fmla="*/ 66 w 130"/>
                  <a:gd name="T9" fmla="*/ 82 h 162"/>
                  <a:gd name="T10" fmla="*/ 118 w 130"/>
                  <a:gd name="T11" fmla="*/ 68 h 162"/>
                  <a:gd name="T12" fmla="*/ 123 w 130"/>
                  <a:gd name="T13" fmla="*/ 65 h 162"/>
                  <a:gd name="T14" fmla="*/ 126 w 130"/>
                  <a:gd name="T15" fmla="*/ 58 h 162"/>
                  <a:gd name="T16" fmla="*/ 129 w 130"/>
                  <a:gd name="T17" fmla="*/ 38 h 162"/>
                  <a:gd name="T18" fmla="*/ 128 w 130"/>
                  <a:gd name="T19" fmla="*/ 30 h 162"/>
                  <a:gd name="T20" fmla="*/ 124 w 130"/>
                  <a:gd name="T21" fmla="*/ 26 h 162"/>
                  <a:gd name="T22" fmla="*/ 79 w 130"/>
                  <a:gd name="T23" fmla="*/ 0 h 162"/>
                  <a:gd name="T24" fmla="*/ 44 w 130"/>
                  <a:gd name="T25" fmla="*/ 20 h 162"/>
                  <a:gd name="T26" fmla="*/ 84 w 130"/>
                  <a:gd name="T27" fmla="*/ 42 h 162"/>
                  <a:gd name="T28" fmla="*/ 62 w 130"/>
                  <a:gd name="T29" fmla="*/ 48 h 162"/>
                  <a:gd name="T30" fmla="*/ 57 w 130"/>
                  <a:gd name="T31" fmla="*/ 50 h 162"/>
                  <a:gd name="T32" fmla="*/ 54 w 130"/>
                  <a:gd name="T33" fmla="*/ 54 h 162"/>
                  <a:gd name="T34" fmla="*/ 35 w 130"/>
                  <a:gd name="T35" fmla="*/ 87 h 162"/>
                  <a:gd name="T36" fmla="*/ 34 w 130"/>
                  <a:gd name="T37" fmla="*/ 90 h 162"/>
                  <a:gd name="T38" fmla="*/ 34 w 130"/>
                  <a:gd name="T39" fmla="*/ 96 h 162"/>
                  <a:gd name="T40" fmla="*/ 40 w 130"/>
                  <a:gd name="T41" fmla="*/ 117 h 162"/>
                  <a:gd name="T42" fmla="*/ 0 w 130"/>
                  <a:gd name="T43" fmla="*/ 94 h 162"/>
                  <a:gd name="T44" fmla="*/ 0 w 130"/>
                  <a:gd name="T45" fmla="*/ 134 h 162"/>
                  <a:gd name="T46" fmla="*/ 45 w 130"/>
                  <a:gd name="T47" fmla="*/ 159 h 162"/>
                  <a:gd name="T48" fmla="*/ 58 w 130"/>
                  <a:gd name="T49" fmla="*/ 15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162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</p:grpSp>
      </p:grpSp>
      <p:sp>
        <p:nvSpPr>
          <p:cNvPr id="4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87942" y="5594818"/>
            <a:ext cx="4478337" cy="647700"/>
          </a:xfrm>
        </p:spPr>
        <p:txBody>
          <a:bodyPr>
            <a:normAutofit/>
          </a:bodyPr>
          <a:lstStyle>
            <a:lvl1pPr marL="0" indent="0">
              <a:lnSpc>
                <a:spcPts val="2462"/>
              </a:lnSpc>
              <a:spcBef>
                <a:spcPts val="0"/>
              </a:spcBef>
              <a:buNone/>
              <a:defRPr sz="1463">
                <a:solidFill>
                  <a:schemeClr val="accent2"/>
                </a:solidFill>
              </a:defRPr>
            </a:lvl1pPr>
          </a:lstStyle>
          <a:p>
            <a:pPr>
              <a:lnSpc>
                <a:spcPts val="2462"/>
              </a:lnSpc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32117977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270" y="492131"/>
            <a:ext cx="7199312" cy="6475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rgbClr val="1C1C1C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952503" y="1484119"/>
            <a:ext cx="3429001" cy="4753175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lnSpc>
                <a:spcPct val="100000"/>
              </a:lnSpc>
              <a:defRPr>
                <a:solidFill>
                  <a:srgbClr val="333333"/>
                </a:solidFill>
              </a:defRPr>
            </a:lvl1pPr>
            <a:lvl2pPr marL="291512" indent="-145757">
              <a:lnSpc>
                <a:spcPct val="100000"/>
              </a:lnSpc>
              <a:defRPr>
                <a:solidFill>
                  <a:srgbClr val="333333"/>
                </a:solidFill>
              </a:defRPr>
            </a:lvl2pPr>
            <a:lvl3pPr marL="437268" indent="-130278">
              <a:lnSpc>
                <a:spcPct val="100000"/>
              </a:lnSpc>
              <a:defRPr>
                <a:solidFill>
                  <a:srgbClr val="333333"/>
                </a:solidFill>
              </a:defRPr>
            </a:lvl3pPr>
            <a:lvl4pPr marL="583023" indent="-134147">
              <a:lnSpc>
                <a:spcPct val="100000"/>
              </a:lnSpc>
              <a:defRPr sz="813">
                <a:solidFill>
                  <a:srgbClr val="333333"/>
                </a:solidFill>
              </a:defRPr>
            </a:lvl4pPr>
            <a:lvl5pPr marL="728780" indent="-144467">
              <a:lnSpc>
                <a:spcPct val="100000"/>
              </a:lnSpc>
              <a:defRPr sz="569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31972" y="0"/>
            <a:ext cx="443642" cy="6858000"/>
            <a:chOff x="231969" y="0"/>
            <a:chExt cx="443642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31969" y="552423"/>
              <a:ext cx="247813" cy="217998"/>
              <a:chOff x="8716963" y="1482725"/>
              <a:chExt cx="762000" cy="687388"/>
            </a:xfrm>
            <a:solidFill>
              <a:schemeClr val="accent2"/>
            </a:solidFill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8880475" y="1482725"/>
                <a:ext cx="438150" cy="257175"/>
              </a:xfrm>
              <a:custGeom>
                <a:avLst/>
                <a:gdLst>
                  <a:gd name="T0" fmla="*/ 110 w 115"/>
                  <a:gd name="T1" fmla="*/ 7 h 67"/>
                  <a:gd name="T2" fmla="*/ 95 w 115"/>
                  <a:gd name="T3" fmla="*/ 1 h 67"/>
                  <a:gd name="T4" fmla="*/ 90 w 115"/>
                  <a:gd name="T5" fmla="*/ 1 h 67"/>
                  <a:gd name="T6" fmla="*/ 86 w 115"/>
                  <a:gd name="T7" fmla="*/ 3 h 67"/>
                  <a:gd name="T8" fmla="*/ 57 w 115"/>
                  <a:gd name="T9" fmla="*/ 31 h 67"/>
                  <a:gd name="T10" fmla="*/ 29 w 115"/>
                  <a:gd name="T11" fmla="*/ 3 h 67"/>
                  <a:gd name="T12" fmla="*/ 25 w 115"/>
                  <a:gd name="T13" fmla="*/ 1 h 67"/>
                  <a:gd name="T14" fmla="*/ 20 w 115"/>
                  <a:gd name="T15" fmla="*/ 1 h 67"/>
                  <a:gd name="T16" fmla="*/ 5 w 115"/>
                  <a:gd name="T17" fmla="*/ 7 h 67"/>
                  <a:gd name="T18" fmla="*/ 1 w 115"/>
                  <a:gd name="T19" fmla="*/ 11 h 67"/>
                  <a:gd name="T20" fmla="*/ 0 w 115"/>
                  <a:gd name="T21" fmla="*/ 15 h 67"/>
                  <a:gd name="T22" fmla="*/ 0 w 115"/>
                  <a:gd name="T23" fmla="*/ 53 h 67"/>
                  <a:gd name="T24" fmla="*/ 25 w 115"/>
                  <a:gd name="T25" fmla="*/ 67 h 67"/>
                  <a:gd name="T26" fmla="*/ 25 w 115"/>
                  <a:gd name="T27" fmla="*/ 34 h 67"/>
                  <a:gd name="T28" fmla="*/ 37 w 115"/>
                  <a:gd name="T29" fmla="*/ 46 h 67"/>
                  <a:gd name="T30" fmla="*/ 40 w 115"/>
                  <a:gd name="T31" fmla="*/ 48 h 67"/>
                  <a:gd name="T32" fmla="*/ 43 w 115"/>
                  <a:gd name="T33" fmla="*/ 48 h 67"/>
                  <a:gd name="T34" fmla="*/ 72 w 115"/>
                  <a:gd name="T35" fmla="*/ 48 h 67"/>
                  <a:gd name="T36" fmla="*/ 75 w 115"/>
                  <a:gd name="T37" fmla="*/ 48 h 67"/>
                  <a:gd name="T38" fmla="*/ 78 w 115"/>
                  <a:gd name="T39" fmla="*/ 46 h 67"/>
                  <a:gd name="T40" fmla="*/ 90 w 115"/>
                  <a:gd name="T41" fmla="*/ 34 h 67"/>
                  <a:gd name="T42" fmla="*/ 90 w 115"/>
                  <a:gd name="T43" fmla="*/ 67 h 67"/>
                  <a:gd name="T44" fmla="*/ 115 w 115"/>
                  <a:gd name="T45" fmla="*/ 53 h 67"/>
                  <a:gd name="T46" fmla="*/ 115 w 115"/>
                  <a:gd name="T47" fmla="*/ 15 h 67"/>
                  <a:gd name="T48" fmla="*/ 110 w 115"/>
                  <a:gd name="T49" fmla="*/ 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" h="67">
                    <a:moveTo>
                      <a:pt x="110" y="7"/>
                    </a:moveTo>
                    <a:cubicBezTo>
                      <a:pt x="110" y="7"/>
                      <a:pt x="97" y="2"/>
                      <a:pt x="95" y="1"/>
                    </a:cubicBezTo>
                    <a:cubicBezTo>
                      <a:pt x="93" y="0"/>
                      <a:pt x="92" y="0"/>
                      <a:pt x="90" y="1"/>
                    </a:cubicBezTo>
                    <a:cubicBezTo>
                      <a:pt x="88" y="1"/>
                      <a:pt x="86" y="2"/>
                      <a:pt x="86" y="3"/>
                    </a:cubicBezTo>
                    <a:cubicBezTo>
                      <a:pt x="85" y="4"/>
                      <a:pt x="57" y="31"/>
                      <a:pt x="57" y="31"/>
                    </a:cubicBezTo>
                    <a:cubicBezTo>
                      <a:pt x="57" y="31"/>
                      <a:pt x="30" y="4"/>
                      <a:pt x="29" y="3"/>
                    </a:cubicBezTo>
                    <a:cubicBezTo>
                      <a:pt x="29" y="2"/>
                      <a:pt x="27" y="1"/>
                      <a:pt x="25" y="1"/>
                    </a:cubicBezTo>
                    <a:cubicBezTo>
                      <a:pt x="23" y="0"/>
                      <a:pt x="21" y="1"/>
                      <a:pt x="20" y="1"/>
                    </a:cubicBezTo>
                    <a:cubicBezTo>
                      <a:pt x="19" y="2"/>
                      <a:pt x="7" y="6"/>
                      <a:pt x="5" y="7"/>
                    </a:cubicBezTo>
                    <a:cubicBezTo>
                      <a:pt x="4" y="8"/>
                      <a:pt x="2" y="9"/>
                      <a:pt x="1" y="11"/>
                    </a:cubicBezTo>
                    <a:cubicBezTo>
                      <a:pt x="0" y="12"/>
                      <a:pt x="0" y="13"/>
                      <a:pt x="0" y="15"/>
                    </a:cubicBezTo>
                    <a:cubicBezTo>
                      <a:pt x="0" y="13"/>
                      <a:pt x="0" y="53"/>
                      <a:pt x="0" y="53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8" y="47"/>
                      <a:pt x="39" y="47"/>
                      <a:pt x="40" y="48"/>
                    </a:cubicBezTo>
                    <a:cubicBezTo>
                      <a:pt x="41" y="48"/>
                      <a:pt x="42" y="48"/>
                      <a:pt x="43" y="48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3" y="48"/>
                      <a:pt x="74" y="48"/>
                      <a:pt x="75" y="48"/>
                    </a:cubicBezTo>
                    <a:cubicBezTo>
                      <a:pt x="76" y="47"/>
                      <a:pt x="77" y="47"/>
                      <a:pt x="78" y="46"/>
                    </a:cubicBezTo>
                    <a:cubicBezTo>
                      <a:pt x="79" y="45"/>
                      <a:pt x="90" y="34"/>
                      <a:pt x="90" y="34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1"/>
                      <a:pt x="113" y="8"/>
                      <a:pt x="11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8716963" y="1716088"/>
                <a:ext cx="365125" cy="450850"/>
              </a:xfrm>
              <a:custGeom>
                <a:avLst/>
                <a:gdLst>
                  <a:gd name="T0" fmla="*/ 1 w 96"/>
                  <a:gd name="T1" fmla="*/ 27 h 118"/>
                  <a:gd name="T2" fmla="*/ 3 w 96"/>
                  <a:gd name="T3" fmla="*/ 43 h 118"/>
                  <a:gd name="T4" fmla="*/ 5 w 96"/>
                  <a:gd name="T5" fmla="*/ 48 h 118"/>
                  <a:gd name="T6" fmla="*/ 9 w 96"/>
                  <a:gd name="T7" fmla="*/ 50 h 118"/>
                  <a:gd name="T8" fmla="*/ 48 w 96"/>
                  <a:gd name="T9" fmla="*/ 60 h 118"/>
                  <a:gd name="T10" fmla="*/ 37 w 96"/>
                  <a:gd name="T11" fmla="*/ 98 h 118"/>
                  <a:gd name="T12" fmla="*/ 37 w 96"/>
                  <a:gd name="T13" fmla="*/ 103 h 118"/>
                  <a:gd name="T14" fmla="*/ 40 w 96"/>
                  <a:gd name="T15" fmla="*/ 107 h 118"/>
                  <a:gd name="T16" fmla="*/ 53 w 96"/>
                  <a:gd name="T17" fmla="*/ 116 h 118"/>
                  <a:gd name="T18" fmla="*/ 58 w 96"/>
                  <a:gd name="T19" fmla="*/ 118 h 118"/>
                  <a:gd name="T20" fmla="*/ 62 w 96"/>
                  <a:gd name="T21" fmla="*/ 117 h 118"/>
                  <a:gd name="T22" fmla="*/ 96 w 96"/>
                  <a:gd name="T23" fmla="*/ 98 h 118"/>
                  <a:gd name="T24" fmla="*/ 96 w 96"/>
                  <a:gd name="T25" fmla="*/ 69 h 118"/>
                  <a:gd name="T26" fmla="*/ 67 w 96"/>
                  <a:gd name="T27" fmla="*/ 86 h 118"/>
                  <a:gd name="T28" fmla="*/ 71 w 96"/>
                  <a:gd name="T29" fmla="*/ 70 h 118"/>
                  <a:gd name="T30" fmla="*/ 71 w 96"/>
                  <a:gd name="T31" fmla="*/ 66 h 118"/>
                  <a:gd name="T32" fmla="*/ 70 w 96"/>
                  <a:gd name="T33" fmla="*/ 63 h 118"/>
                  <a:gd name="T34" fmla="*/ 56 w 96"/>
                  <a:gd name="T35" fmla="*/ 39 h 118"/>
                  <a:gd name="T36" fmla="*/ 54 w 96"/>
                  <a:gd name="T37" fmla="*/ 37 h 118"/>
                  <a:gd name="T38" fmla="*/ 50 w 96"/>
                  <a:gd name="T39" fmla="*/ 35 h 118"/>
                  <a:gd name="T40" fmla="*/ 34 w 96"/>
                  <a:gd name="T41" fmla="*/ 31 h 118"/>
                  <a:gd name="T42" fmla="*/ 63 w 96"/>
                  <a:gd name="T43" fmla="*/ 14 h 118"/>
                  <a:gd name="T44" fmla="*/ 38 w 96"/>
                  <a:gd name="T45" fmla="*/ 0 h 118"/>
                  <a:gd name="T46" fmla="*/ 5 w 96"/>
                  <a:gd name="T47" fmla="*/ 19 h 118"/>
                  <a:gd name="T48" fmla="*/ 1 w 96"/>
                  <a:gd name="T49" fmla="*/ 2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118">
                    <a:moveTo>
                      <a:pt x="1" y="27"/>
                    </a:moveTo>
                    <a:cubicBezTo>
                      <a:pt x="1" y="27"/>
                      <a:pt x="2" y="41"/>
                      <a:pt x="3" y="43"/>
                    </a:cubicBezTo>
                    <a:cubicBezTo>
                      <a:pt x="3" y="45"/>
                      <a:pt x="4" y="46"/>
                      <a:pt x="5" y="48"/>
                    </a:cubicBezTo>
                    <a:cubicBezTo>
                      <a:pt x="6" y="49"/>
                      <a:pt x="8" y="50"/>
                      <a:pt x="9" y="50"/>
                    </a:cubicBezTo>
                    <a:cubicBezTo>
                      <a:pt x="10" y="50"/>
                      <a:pt x="48" y="60"/>
                      <a:pt x="48" y="60"/>
                    </a:cubicBezTo>
                    <a:cubicBezTo>
                      <a:pt x="48" y="60"/>
                      <a:pt x="38" y="97"/>
                      <a:pt x="37" y="98"/>
                    </a:cubicBezTo>
                    <a:cubicBezTo>
                      <a:pt x="37" y="99"/>
                      <a:pt x="37" y="100"/>
                      <a:pt x="37" y="103"/>
                    </a:cubicBezTo>
                    <a:cubicBezTo>
                      <a:pt x="38" y="105"/>
                      <a:pt x="39" y="106"/>
                      <a:pt x="40" y="107"/>
                    </a:cubicBezTo>
                    <a:cubicBezTo>
                      <a:pt x="41" y="108"/>
                      <a:pt x="51" y="115"/>
                      <a:pt x="53" y="116"/>
                    </a:cubicBezTo>
                    <a:cubicBezTo>
                      <a:pt x="54" y="117"/>
                      <a:pt x="56" y="118"/>
                      <a:pt x="58" y="118"/>
                    </a:cubicBezTo>
                    <a:cubicBezTo>
                      <a:pt x="59" y="118"/>
                      <a:pt x="61" y="118"/>
                      <a:pt x="62" y="117"/>
                    </a:cubicBezTo>
                    <a:cubicBezTo>
                      <a:pt x="61" y="118"/>
                      <a:pt x="96" y="98"/>
                      <a:pt x="96" y="98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71" y="69"/>
                      <a:pt x="71" y="68"/>
                      <a:pt x="71" y="66"/>
                    </a:cubicBezTo>
                    <a:cubicBezTo>
                      <a:pt x="71" y="65"/>
                      <a:pt x="71" y="65"/>
                      <a:pt x="70" y="63"/>
                    </a:cubicBezTo>
                    <a:cubicBezTo>
                      <a:pt x="69" y="62"/>
                      <a:pt x="56" y="39"/>
                      <a:pt x="56" y="39"/>
                    </a:cubicBezTo>
                    <a:cubicBezTo>
                      <a:pt x="55" y="38"/>
                      <a:pt x="55" y="37"/>
                      <a:pt x="54" y="37"/>
                    </a:cubicBezTo>
                    <a:cubicBezTo>
                      <a:pt x="53" y="36"/>
                      <a:pt x="52" y="35"/>
                      <a:pt x="50" y="35"/>
                    </a:cubicBezTo>
                    <a:cubicBezTo>
                      <a:pt x="49" y="35"/>
                      <a:pt x="34" y="31"/>
                      <a:pt x="34" y="31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8" y="17"/>
                      <a:pt x="5" y="19"/>
                    </a:cubicBezTo>
                    <a:cubicBezTo>
                      <a:pt x="2" y="21"/>
                      <a:pt x="0" y="24"/>
                      <a:pt x="1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9117013" y="1716088"/>
                <a:ext cx="361950" cy="454025"/>
              </a:xfrm>
              <a:custGeom>
                <a:avLst/>
                <a:gdLst>
                  <a:gd name="T0" fmla="*/ 43 w 95"/>
                  <a:gd name="T1" fmla="*/ 116 h 119"/>
                  <a:gd name="T2" fmla="*/ 55 w 95"/>
                  <a:gd name="T3" fmla="*/ 107 h 119"/>
                  <a:gd name="T4" fmla="*/ 59 w 95"/>
                  <a:gd name="T5" fmla="*/ 103 h 119"/>
                  <a:gd name="T6" fmla="*/ 59 w 95"/>
                  <a:gd name="T7" fmla="*/ 98 h 119"/>
                  <a:gd name="T8" fmla="*/ 48 w 95"/>
                  <a:gd name="T9" fmla="*/ 60 h 119"/>
                  <a:gd name="T10" fmla="*/ 87 w 95"/>
                  <a:gd name="T11" fmla="*/ 50 h 119"/>
                  <a:gd name="T12" fmla="*/ 91 w 95"/>
                  <a:gd name="T13" fmla="*/ 48 h 119"/>
                  <a:gd name="T14" fmla="*/ 93 w 95"/>
                  <a:gd name="T15" fmla="*/ 43 h 119"/>
                  <a:gd name="T16" fmla="*/ 95 w 95"/>
                  <a:gd name="T17" fmla="*/ 27 h 119"/>
                  <a:gd name="T18" fmla="*/ 94 w 95"/>
                  <a:gd name="T19" fmla="*/ 22 h 119"/>
                  <a:gd name="T20" fmla="*/ 91 w 95"/>
                  <a:gd name="T21" fmla="*/ 19 h 119"/>
                  <a:gd name="T22" fmla="*/ 58 w 95"/>
                  <a:gd name="T23" fmla="*/ 0 h 119"/>
                  <a:gd name="T24" fmla="*/ 33 w 95"/>
                  <a:gd name="T25" fmla="*/ 14 h 119"/>
                  <a:gd name="T26" fmla="*/ 61 w 95"/>
                  <a:gd name="T27" fmla="*/ 31 h 119"/>
                  <a:gd name="T28" fmla="*/ 45 w 95"/>
                  <a:gd name="T29" fmla="*/ 35 h 119"/>
                  <a:gd name="T30" fmla="*/ 42 w 95"/>
                  <a:gd name="T31" fmla="*/ 37 h 119"/>
                  <a:gd name="T32" fmla="*/ 40 w 95"/>
                  <a:gd name="T33" fmla="*/ 39 h 119"/>
                  <a:gd name="T34" fmla="*/ 26 w 95"/>
                  <a:gd name="T35" fmla="*/ 64 h 119"/>
                  <a:gd name="T36" fmla="*/ 25 w 95"/>
                  <a:gd name="T37" fmla="*/ 66 h 119"/>
                  <a:gd name="T38" fmla="*/ 25 w 95"/>
                  <a:gd name="T39" fmla="*/ 70 h 119"/>
                  <a:gd name="T40" fmla="*/ 29 w 95"/>
                  <a:gd name="T41" fmla="*/ 86 h 119"/>
                  <a:gd name="T42" fmla="*/ 0 w 95"/>
                  <a:gd name="T43" fmla="*/ 69 h 119"/>
                  <a:gd name="T44" fmla="*/ 0 w 95"/>
                  <a:gd name="T45" fmla="*/ 98 h 119"/>
                  <a:gd name="T46" fmla="*/ 33 w 95"/>
                  <a:gd name="T47" fmla="*/ 117 h 119"/>
                  <a:gd name="T48" fmla="*/ 43 w 95"/>
                  <a:gd name="T49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5" h="119">
                    <a:moveTo>
                      <a:pt x="43" y="116"/>
                    </a:moveTo>
                    <a:cubicBezTo>
                      <a:pt x="43" y="116"/>
                      <a:pt x="54" y="108"/>
                      <a:pt x="55" y="107"/>
                    </a:cubicBezTo>
                    <a:cubicBezTo>
                      <a:pt x="57" y="106"/>
                      <a:pt x="58" y="104"/>
                      <a:pt x="59" y="103"/>
                    </a:cubicBezTo>
                    <a:cubicBezTo>
                      <a:pt x="59" y="101"/>
                      <a:pt x="59" y="99"/>
                      <a:pt x="59" y="98"/>
                    </a:cubicBezTo>
                    <a:cubicBezTo>
                      <a:pt x="58" y="97"/>
                      <a:pt x="48" y="60"/>
                      <a:pt x="48" y="60"/>
                    </a:cubicBezTo>
                    <a:cubicBezTo>
                      <a:pt x="48" y="60"/>
                      <a:pt x="86" y="50"/>
                      <a:pt x="87" y="50"/>
                    </a:cubicBezTo>
                    <a:cubicBezTo>
                      <a:pt x="88" y="50"/>
                      <a:pt x="89" y="49"/>
                      <a:pt x="91" y="48"/>
                    </a:cubicBezTo>
                    <a:cubicBezTo>
                      <a:pt x="92" y="46"/>
                      <a:pt x="93" y="44"/>
                      <a:pt x="93" y="43"/>
                    </a:cubicBezTo>
                    <a:cubicBezTo>
                      <a:pt x="93" y="42"/>
                      <a:pt x="95" y="29"/>
                      <a:pt x="95" y="27"/>
                    </a:cubicBezTo>
                    <a:cubicBezTo>
                      <a:pt x="95" y="26"/>
                      <a:pt x="95" y="24"/>
                      <a:pt x="94" y="22"/>
                    </a:cubicBezTo>
                    <a:cubicBezTo>
                      <a:pt x="93" y="21"/>
                      <a:pt x="92" y="20"/>
                      <a:pt x="91" y="19"/>
                    </a:cubicBezTo>
                    <a:cubicBezTo>
                      <a:pt x="92" y="20"/>
                      <a:pt x="58" y="0"/>
                      <a:pt x="58" y="0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4" y="35"/>
                      <a:pt x="43" y="36"/>
                      <a:pt x="42" y="37"/>
                    </a:cubicBezTo>
                    <a:cubicBezTo>
                      <a:pt x="41" y="37"/>
                      <a:pt x="41" y="38"/>
                      <a:pt x="40" y="39"/>
                    </a:cubicBezTo>
                    <a:cubicBezTo>
                      <a:pt x="39" y="40"/>
                      <a:pt x="26" y="64"/>
                      <a:pt x="26" y="64"/>
                    </a:cubicBezTo>
                    <a:cubicBezTo>
                      <a:pt x="25" y="64"/>
                      <a:pt x="25" y="65"/>
                      <a:pt x="25" y="66"/>
                    </a:cubicBezTo>
                    <a:cubicBezTo>
                      <a:pt x="24" y="67"/>
                      <a:pt x="24" y="69"/>
                      <a:pt x="25" y="70"/>
                    </a:cubicBezTo>
                    <a:cubicBezTo>
                      <a:pt x="25" y="72"/>
                      <a:pt x="29" y="86"/>
                      <a:pt x="29" y="86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30" y="115"/>
                      <a:pt x="33" y="117"/>
                    </a:cubicBezTo>
                    <a:cubicBezTo>
                      <a:pt x="37" y="119"/>
                      <a:pt x="40" y="118"/>
                      <a:pt x="4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</p:grpSp>
        <p:sp>
          <p:nvSpPr>
            <p:cNvPr id="7" name="Text Placeholder 16"/>
            <p:cNvSpPr txBox="1">
              <a:spLocks/>
            </p:cNvSpPr>
            <p:nvPr/>
          </p:nvSpPr>
          <p:spPr>
            <a:xfrm rot="16200000">
              <a:off x="-2377976" y="3379359"/>
              <a:ext cx="5467875" cy="247986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marR="0" indent="0" algn="l" defTabSz="1360314" rtl="0" eaLnBrk="1" fontAlgn="auto" latinLnBrk="0" hangingPunct="1">
                <a:lnSpc>
                  <a:spcPct val="150000"/>
                </a:lnSpc>
                <a:spcBef>
                  <a:spcPts val="744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 sz="900" b="1" kern="1200" spc="0" baseline="0">
                  <a:solidFill>
                    <a:schemeClr val="tx1">
                      <a:alpha val="2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670871" rtl="0" eaLnBrk="1" latinLnBrk="0" hangingPunct="1">
                <a:lnSpc>
                  <a:spcPct val="100000"/>
                </a:lnSpc>
                <a:spcBef>
                  <a:spcPts val="744"/>
                </a:spcBef>
                <a:buSzPct val="100000"/>
                <a:buFontTx/>
                <a:buNone/>
                <a:defRPr sz="2708" b="1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0" indent="0" algn="ctr" defTabSz="670871" rtl="0" eaLnBrk="1" latinLnBrk="0" hangingPunct="1">
                <a:lnSpc>
                  <a:spcPct val="150000"/>
                </a:lnSpc>
                <a:spcBef>
                  <a:spcPts val="744"/>
                </a:spcBef>
                <a:buSzPct val="100000"/>
                <a:buFontTx/>
                <a:buNone/>
                <a:defRPr sz="1505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0" indent="0" algn="ctr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SzPct val="100000"/>
                <a:buFontTx/>
                <a:buNone/>
                <a:defRPr sz="2256" b="1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0" indent="0" algn="ctr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SzPct val="100000"/>
                <a:buFontTx/>
                <a:buNone/>
                <a:defRPr sz="1805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0" indent="0" algn="l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FontTx/>
                <a:buNone/>
                <a:defRPr sz="1203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FontTx/>
                <a:buNone/>
                <a:defRPr sz="1203" b="1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marR="0" indent="0" algn="l" defTabSz="1360314" rtl="0" eaLnBrk="1" fontAlgn="auto" latinLnBrk="0" hangingPunct="1">
                <a:lnSpc>
                  <a:spcPct val="90000"/>
                </a:lnSpc>
                <a:spcBef>
                  <a:spcPts val="74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3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587" indent="0" algn="l" defTabSz="1360314" rtl="0" eaLnBrk="1" latinLnBrk="0" hangingPunct="1">
                <a:lnSpc>
                  <a:spcPct val="90000"/>
                </a:lnSpc>
                <a:spcBef>
                  <a:spcPts val="744"/>
                </a:spcBef>
                <a:buFont typeface="Arial" panose="020B0604020202020204" pitchFamily="34" charset="0"/>
                <a:buNone/>
                <a:defRPr sz="26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05283" rtl="0" eaLnBrk="1" fontAlgn="auto" latinLnBrk="0" hangingPunct="1">
                <a:lnSpc>
                  <a:spcPct val="150000"/>
                </a:lnSpc>
                <a:spcBef>
                  <a:spcPts val="605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569" b="1" i="0" u="none" strike="noStrike" kern="1200" cap="none" spc="81" normalizeH="0" baseline="0" noProof="0" dirty="0" smtClean="0">
                  <a:ln>
                    <a:noFill/>
                  </a:ln>
                  <a:solidFill>
                    <a:srgbClr val="BBBBC5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METINVESTHOLDING.COM</a:t>
              </a:r>
              <a:endParaRPr kumimoji="0" lang="en-US" sz="569" b="1" i="0" u="none" strike="noStrike" kern="1200" cap="none" spc="81" normalizeH="0" baseline="0" noProof="0" dirty="0">
                <a:ln>
                  <a:noFill/>
                </a:ln>
                <a:solidFill>
                  <a:srgbClr val="BBBBC5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675611" y="0"/>
              <a:ext cx="0" cy="685800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220711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270" y="492131"/>
            <a:ext cx="7199312" cy="6475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rgbClr val="1C1C1C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952503" y="1484119"/>
            <a:ext cx="3429001" cy="4753175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lnSpc>
                <a:spcPct val="100000"/>
              </a:lnSpc>
              <a:defRPr>
                <a:solidFill>
                  <a:srgbClr val="333333"/>
                </a:solidFill>
              </a:defRPr>
            </a:lvl1pPr>
            <a:lvl2pPr marL="291512" indent="-145757">
              <a:lnSpc>
                <a:spcPct val="100000"/>
              </a:lnSpc>
              <a:defRPr>
                <a:solidFill>
                  <a:srgbClr val="333333"/>
                </a:solidFill>
              </a:defRPr>
            </a:lvl2pPr>
            <a:lvl3pPr marL="437268" indent="-130278">
              <a:lnSpc>
                <a:spcPct val="100000"/>
              </a:lnSpc>
              <a:defRPr>
                <a:solidFill>
                  <a:srgbClr val="333333"/>
                </a:solidFill>
              </a:defRPr>
            </a:lvl3pPr>
            <a:lvl4pPr marL="583023" indent="-134147">
              <a:lnSpc>
                <a:spcPct val="100000"/>
              </a:lnSpc>
              <a:defRPr sz="813">
                <a:solidFill>
                  <a:srgbClr val="333333"/>
                </a:solidFill>
              </a:defRPr>
            </a:lvl4pPr>
            <a:lvl5pPr marL="728780" indent="-144467">
              <a:lnSpc>
                <a:spcPct val="100000"/>
              </a:lnSpc>
              <a:defRPr sz="569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-19714" y="0"/>
            <a:ext cx="703350" cy="6858000"/>
            <a:chOff x="-19714" y="0"/>
            <a:chExt cx="703350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31969" y="552423"/>
              <a:ext cx="247813" cy="217998"/>
              <a:chOff x="8716963" y="1482725"/>
              <a:chExt cx="762000" cy="687388"/>
            </a:xfrm>
            <a:solidFill>
              <a:schemeClr val="accent2"/>
            </a:solidFill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8880475" y="1482725"/>
                <a:ext cx="438150" cy="257175"/>
              </a:xfrm>
              <a:custGeom>
                <a:avLst/>
                <a:gdLst>
                  <a:gd name="T0" fmla="*/ 110 w 115"/>
                  <a:gd name="T1" fmla="*/ 7 h 67"/>
                  <a:gd name="T2" fmla="*/ 95 w 115"/>
                  <a:gd name="T3" fmla="*/ 1 h 67"/>
                  <a:gd name="T4" fmla="*/ 90 w 115"/>
                  <a:gd name="T5" fmla="*/ 1 h 67"/>
                  <a:gd name="T6" fmla="*/ 86 w 115"/>
                  <a:gd name="T7" fmla="*/ 3 h 67"/>
                  <a:gd name="T8" fmla="*/ 57 w 115"/>
                  <a:gd name="T9" fmla="*/ 31 h 67"/>
                  <a:gd name="T10" fmla="*/ 29 w 115"/>
                  <a:gd name="T11" fmla="*/ 3 h 67"/>
                  <a:gd name="T12" fmla="*/ 25 w 115"/>
                  <a:gd name="T13" fmla="*/ 1 h 67"/>
                  <a:gd name="T14" fmla="*/ 20 w 115"/>
                  <a:gd name="T15" fmla="*/ 1 h 67"/>
                  <a:gd name="T16" fmla="*/ 5 w 115"/>
                  <a:gd name="T17" fmla="*/ 7 h 67"/>
                  <a:gd name="T18" fmla="*/ 1 w 115"/>
                  <a:gd name="T19" fmla="*/ 11 h 67"/>
                  <a:gd name="T20" fmla="*/ 0 w 115"/>
                  <a:gd name="T21" fmla="*/ 15 h 67"/>
                  <a:gd name="T22" fmla="*/ 0 w 115"/>
                  <a:gd name="T23" fmla="*/ 53 h 67"/>
                  <a:gd name="T24" fmla="*/ 25 w 115"/>
                  <a:gd name="T25" fmla="*/ 67 h 67"/>
                  <a:gd name="T26" fmla="*/ 25 w 115"/>
                  <a:gd name="T27" fmla="*/ 34 h 67"/>
                  <a:gd name="T28" fmla="*/ 37 w 115"/>
                  <a:gd name="T29" fmla="*/ 46 h 67"/>
                  <a:gd name="T30" fmla="*/ 40 w 115"/>
                  <a:gd name="T31" fmla="*/ 48 h 67"/>
                  <a:gd name="T32" fmla="*/ 43 w 115"/>
                  <a:gd name="T33" fmla="*/ 48 h 67"/>
                  <a:gd name="T34" fmla="*/ 72 w 115"/>
                  <a:gd name="T35" fmla="*/ 48 h 67"/>
                  <a:gd name="T36" fmla="*/ 75 w 115"/>
                  <a:gd name="T37" fmla="*/ 48 h 67"/>
                  <a:gd name="T38" fmla="*/ 78 w 115"/>
                  <a:gd name="T39" fmla="*/ 46 h 67"/>
                  <a:gd name="T40" fmla="*/ 90 w 115"/>
                  <a:gd name="T41" fmla="*/ 34 h 67"/>
                  <a:gd name="T42" fmla="*/ 90 w 115"/>
                  <a:gd name="T43" fmla="*/ 67 h 67"/>
                  <a:gd name="T44" fmla="*/ 115 w 115"/>
                  <a:gd name="T45" fmla="*/ 53 h 67"/>
                  <a:gd name="T46" fmla="*/ 115 w 115"/>
                  <a:gd name="T47" fmla="*/ 15 h 67"/>
                  <a:gd name="T48" fmla="*/ 110 w 115"/>
                  <a:gd name="T49" fmla="*/ 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" h="67">
                    <a:moveTo>
                      <a:pt x="110" y="7"/>
                    </a:moveTo>
                    <a:cubicBezTo>
                      <a:pt x="110" y="7"/>
                      <a:pt x="97" y="2"/>
                      <a:pt x="95" y="1"/>
                    </a:cubicBezTo>
                    <a:cubicBezTo>
                      <a:pt x="93" y="0"/>
                      <a:pt x="92" y="0"/>
                      <a:pt x="90" y="1"/>
                    </a:cubicBezTo>
                    <a:cubicBezTo>
                      <a:pt x="88" y="1"/>
                      <a:pt x="86" y="2"/>
                      <a:pt x="86" y="3"/>
                    </a:cubicBezTo>
                    <a:cubicBezTo>
                      <a:pt x="85" y="4"/>
                      <a:pt x="57" y="31"/>
                      <a:pt x="57" y="31"/>
                    </a:cubicBezTo>
                    <a:cubicBezTo>
                      <a:pt x="57" y="31"/>
                      <a:pt x="30" y="4"/>
                      <a:pt x="29" y="3"/>
                    </a:cubicBezTo>
                    <a:cubicBezTo>
                      <a:pt x="29" y="2"/>
                      <a:pt x="27" y="1"/>
                      <a:pt x="25" y="1"/>
                    </a:cubicBezTo>
                    <a:cubicBezTo>
                      <a:pt x="23" y="0"/>
                      <a:pt x="21" y="1"/>
                      <a:pt x="20" y="1"/>
                    </a:cubicBezTo>
                    <a:cubicBezTo>
                      <a:pt x="19" y="2"/>
                      <a:pt x="7" y="6"/>
                      <a:pt x="5" y="7"/>
                    </a:cubicBezTo>
                    <a:cubicBezTo>
                      <a:pt x="4" y="8"/>
                      <a:pt x="2" y="9"/>
                      <a:pt x="1" y="11"/>
                    </a:cubicBezTo>
                    <a:cubicBezTo>
                      <a:pt x="0" y="12"/>
                      <a:pt x="0" y="13"/>
                      <a:pt x="0" y="15"/>
                    </a:cubicBezTo>
                    <a:cubicBezTo>
                      <a:pt x="0" y="13"/>
                      <a:pt x="0" y="53"/>
                      <a:pt x="0" y="53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8" y="47"/>
                      <a:pt x="39" y="47"/>
                      <a:pt x="40" y="48"/>
                    </a:cubicBezTo>
                    <a:cubicBezTo>
                      <a:pt x="41" y="48"/>
                      <a:pt x="42" y="48"/>
                      <a:pt x="43" y="48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3" y="48"/>
                      <a:pt x="74" y="48"/>
                      <a:pt x="75" y="48"/>
                    </a:cubicBezTo>
                    <a:cubicBezTo>
                      <a:pt x="76" y="47"/>
                      <a:pt x="77" y="47"/>
                      <a:pt x="78" y="46"/>
                    </a:cubicBezTo>
                    <a:cubicBezTo>
                      <a:pt x="79" y="45"/>
                      <a:pt x="90" y="34"/>
                      <a:pt x="90" y="34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1"/>
                      <a:pt x="113" y="8"/>
                      <a:pt x="11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8716963" y="1716088"/>
                <a:ext cx="365125" cy="450850"/>
              </a:xfrm>
              <a:custGeom>
                <a:avLst/>
                <a:gdLst>
                  <a:gd name="T0" fmla="*/ 1 w 96"/>
                  <a:gd name="T1" fmla="*/ 27 h 118"/>
                  <a:gd name="T2" fmla="*/ 3 w 96"/>
                  <a:gd name="T3" fmla="*/ 43 h 118"/>
                  <a:gd name="T4" fmla="*/ 5 w 96"/>
                  <a:gd name="T5" fmla="*/ 48 h 118"/>
                  <a:gd name="T6" fmla="*/ 9 w 96"/>
                  <a:gd name="T7" fmla="*/ 50 h 118"/>
                  <a:gd name="T8" fmla="*/ 48 w 96"/>
                  <a:gd name="T9" fmla="*/ 60 h 118"/>
                  <a:gd name="T10" fmla="*/ 37 w 96"/>
                  <a:gd name="T11" fmla="*/ 98 h 118"/>
                  <a:gd name="T12" fmla="*/ 37 w 96"/>
                  <a:gd name="T13" fmla="*/ 103 h 118"/>
                  <a:gd name="T14" fmla="*/ 40 w 96"/>
                  <a:gd name="T15" fmla="*/ 107 h 118"/>
                  <a:gd name="T16" fmla="*/ 53 w 96"/>
                  <a:gd name="T17" fmla="*/ 116 h 118"/>
                  <a:gd name="T18" fmla="*/ 58 w 96"/>
                  <a:gd name="T19" fmla="*/ 118 h 118"/>
                  <a:gd name="T20" fmla="*/ 62 w 96"/>
                  <a:gd name="T21" fmla="*/ 117 h 118"/>
                  <a:gd name="T22" fmla="*/ 96 w 96"/>
                  <a:gd name="T23" fmla="*/ 98 h 118"/>
                  <a:gd name="T24" fmla="*/ 96 w 96"/>
                  <a:gd name="T25" fmla="*/ 69 h 118"/>
                  <a:gd name="T26" fmla="*/ 67 w 96"/>
                  <a:gd name="T27" fmla="*/ 86 h 118"/>
                  <a:gd name="T28" fmla="*/ 71 w 96"/>
                  <a:gd name="T29" fmla="*/ 70 h 118"/>
                  <a:gd name="T30" fmla="*/ 71 w 96"/>
                  <a:gd name="T31" fmla="*/ 66 h 118"/>
                  <a:gd name="T32" fmla="*/ 70 w 96"/>
                  <a:gd name="T33" fmla="*/ 63 h 118"/>
                  <a:gd name="T34" fmla="*/ 56 w 96"/>
                  <a:gd name="T35" fmla="*/ 39 h 118"/>
                  <a:gd name="T36" fmla="*/ 54 w 96"/>
                  <a:gd name="T37" fmla="*/ 37 h 118"/>
                  <a:gd name="T38" fmla="*/ 50 w 96"/>
                  <a:gd name="T39" fmla="*/ 35 h 118"/>
                  <a:gd name="T40" fmla="*/ 34 w 96"/>
                  <a:gd name="T41" fmla="*/ 31 h 118"/>
                  <a:gd name="T42" fmla="*/ 63 w 96"/>
                  <a:gd name="T43" fmla="*/ 14 h 118"/>
                  <a:gd name="T44" fmla="*/ 38 w 96"/>
                  <a:gd name="T45" fmla="*/ 0 h 118"/>
                  <a:gd name="T46" fmla="*/ 5 w 96"/>
                  <a:gd name="T47" fmla="*/ 19 h 118"/>
                  <a:gd name="T48" fmla="*/ 1 w 96"/>
                  <a:gd name="T49" fmla="*/ 2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118">
                    <a:moveTo>
                      <a:pt x="1" y="27"/>
                    </a:moveTo>
                    <a:cubicBezTo>
                      <a:pt x="1" y="27"/>
                      <a:pt x="2" y="41"/>
                      <a:pt x="3" y="43"/>
                    </a:cubicBezTo>
                    <a:cubicBezTo>
                      <a:pt x="3" y="45"/>
                      <a:pt x="4" y="46"/>
                      <a:pt x="5" y="48"/>
                    </a:cubicBezTo>
                    <a:cubicBezTo>
                      <a:pt x="6" y="49"/>
                      <a:pt x="8" y="50"/>
                      <a:pt x="9" y="50"/>
                    </a:cubicBezTo>
                    <a:cubicBezTo>
                      <a:pt x="10" y="50"/>
                      <a:pt x="48" y="60"/>
                      <a:pt x="48" y="60"/>
                    </a:cubicBezTo>
                    <a:cubicBezTo>
                      <a:pt x="48" y="60"/>
                      <a:pt x="38" y="97"/>
                      <a:pt x="37" y="98"/>
                    </a:cubicBezTo>
                    <a:cubicBezTo>
                      <a:pt x="37" y="99"/>
                      <a:pt x="37" y="100"/>
                      <a:pt x="37" y="103"/>
                    </a:cubicBezTo>
                    <a:cubicBezTo>
                      <a:pt x="38" y="105"/>
                      <a:pt x="39" y="106"/>
                      <a:pt x="40" y="107"/>
                    </a:cubicBezTo>
                    <a:cubicBezTo>
                      <a:pt x="41" y="108"/>
                      <a:pt x="51" y="115"/>
                      <a:pt x="53" y="116"/>
                    </a:cubicBezTo>
                    <a:cubicBezTo>
                      <a:pt x="54" y="117"/>
                      <a:pt x="56" y="118"/>
                      <a:pt x="58" y="118"/>
                    </a:cubicBezTo>
                    <a:cubicBezTo>
                      <a:pt x="59" y="118"/>
                      <a:pt x="61" y="118"/>
                      <a:pt x="62" y="117"/>
                    </a:cubicBezTo>
                    <a:cubicBezTo>
                      <a:pt x="61" y="118"/>
                      <a:pt x="96" y="98"/>
                      <a:pt x="96" y="98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71" y="69"/>
                      <a:pt x="71" y="68"/>
                      <a:pt x="71" y="66"/>
                    </a:cubicBezTo>
                    <a:cubicBezTo>
                      <a:pt x="71" y="65"/>
                      <a:pt x="71" y="65"/>
                      <a:pt x="70" y="63"/>
                    </a:cubicBezTo>
                    <a:cubicBezTo>
                      <a:pt x="69" y="62"/>
                      <a:pt x="56" y="39"/>
                      <a:pt x="56" y="39"/>
                    </a:cubicBezTo>
                    <a:cubicBezTo>
                      <a:pt x="55" y="38"/>
                      <a:pt x="55" y="37"/>
                      <a:pt x="54" y="37"/>
                    </a:cubicBezTo>
                    <a:cubicBezTo>
                      <a:pt x="53" y="36"/>
                      <a:pt x="52" y="35"/>
                      <a:pt x="50" y="35"/>
                    </a:cubicBezTo>
                    <a:cubicBezTo>
                      <a:pt x="49" y="35"/>
                      <a:pt x="34" y="31"/>
                      <a:pt x="34" y="31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8" y="17"/>
                      <a:pt x="5" y="19"/>
                    </a:cubicBezTo>
                    <a:cubicBezTo>
                      <a:pt x="2" y="21"/>
                      <a:pt x="0" y="24"/>
                      <a:pt x="1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9117013" y="1716088"/>
                <a:ext cx="361950" cy="454025"/>
              </a:xfrm>
              <a:custGeom>
                <a:avLst/>
                <a:gdLst>
                  <a:gd name="T0" fmla="*/ 43 w 95"/>
                  <a:gd name="T1" fmla="*/ 116 h 119"/>
                  <a:gd name="T2" fmla="*/ 55 w 95"/>
                  <a:gd name="T3" fmla="*/ 107 h 119"/>
                  <a:gd name="T4" fmla="*/ 59 w 95"/>
                  <a:gd name="T5" fmla="*/ 103 h 119"/>
                  <a:gd name="T6" fmla="*/ 59 w 95"/>
                  <a:gd name="T7" fmla="*/ 98 h 119"/>
                  <a:gd name="T8" fmla="*/ 48 w 95"/>
                  <a:gd name="T9" fmla="*/ 60 h 119"/>
                  <a:gd name="T10" fmla="*/ 87 w 95"/>
                  <a:gd name="T11" fmla="*/ 50 h 119"/>
                  <a:gd name="T12" fmla="*/ 91 w 95"/>
                  <a:gd name="T13" fmla="*/ 48 h 119"/>
                  <a:gd name="T14" fmla="*/ 93 w 95"/>
                  <a:gd name="T15" fmla="*/ 43 h 119"/>
                  <a:gd name="T16" fmla="*/ 95 w 95"/>
                  <a:gd name="T17" fmla="*/ 27 h 119"/>
                  <a:gd name="T18" fmla="*/ 94 w 95"/>
                  <a:gd name="T19" fmla="*/ 22 h 119"/>
                  <a:gd name="T20" fmla="*/ 91 w 95"/>
                  <a:gd name="T21" fmla="*/ 19 h 119"/>
                  <a:gd name="T22" fmla="*/ 58 w 95"/>
                  <a:gd name="T23" fmla="*/ 0 h 119"/>
                  <a:gd name="T24" fmla="*/ 33 w 95"/>
                  <a:gd name="T25" fmla="*/ 14 h 119"/>
                  <a:gd name="T26" fmla="*/ 61 w 95"/>
                  <a:gd name="T27" fmla="*/ 31 h 119"/>
                  <a:gd name="T28" fmla="*/ 45 w 95"/>
                  <a:gd name="T29" fmla="*/ 35 h 119"/>
                  <a:gd name="T30" fmla="*/ 42 w 95"/>
                  <a:gd name="T31" fmla="*/ 37 h 119"/>
                  <a:gd name="T32" fmla="*/ 40 w 95"/>
                  <a:gd name="T33" fmla="*/ 39 h 119"/>
                  <a:gd name="T34" fmla="*/ 26 w 95"/>
                  <a:gd name="T35" fmla="*/ 64 h 119"/>
                  <a:gd name="T36" fmla="*/ 25 w 95"/>
                  <a:gd name="T37" fmla="*/ 66 h 119"/>
                  <a:gd name="T38" fmla="*/ 25 w 95"/>
                  <a:gd name="T39" fmla="*/ 70 h 119"/>
                  <a:gd name="T40" fmla="*/ 29 w 95"/>
                  <a:gd name="T41" fmla="*/ 86 h 119"/>
                  <a:gd name="T42" fmla="*/ 0 w 95"/>
                  <a:gd name="T43" fmla="*/ 69 h 119"/>
                  <a:gd name="T44" fmla="*/ 0 w 95"/>
                  <a:gd name="T45" fmla="*/ 98 h 119"/>
                  <a:gd name="T46" fmla="*/ 33 w 95"/>
                  <a:gd name="T47" fmla="*/ 117 h 119"/>
                  <a:gd name="T48" fmla="*/ 43 w 95"/>
                  <a:gd name="T49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5" h="119">
                    <a:moveTo>
                      <a:pt x="43" y="116"/>
                    </a:moveTo>
                    <a:cubicBezTo>
                      <a:pt x="43" y="116"/>
                      <a:pt x="54" y="108"/>
                      <a:pt x="55" y="107"/>
                    </a:cubicBezTo>
                    <a:cubicBezTo>
                      <a:pt x="57" y="106"/>
                      <a:pt x="58" y="104"/>
                      <a:pt x="59" y="103"/>
                    </a:cubicBezTo>
                    <a:cubicBezTo>
                      <a:pt x="59" y="101"/>
                      <a:pt x="59" y="99"/>
                      <a:pt x="59" y="98"/>
                    </a:cubicBezTo>
                    <a:cubicBezTo>
                      <a:pt x="58" y="97"/>
                      <a:pt x="48" y="60"/>
                      <a:pt x="48" y="60"/>
                    </a:cubicBezTo>
                    <a:cubicBezTo>
                      <a:pt x="48" y="60"/>
                      <a:pt x="86" y="50"/>
                      <a:pt x="87" y="50"/>
                    </a:cubicBezTo>
                    <a:cubicBezTo>
                      <a:pt x="88" y="50"/>
                      <a:pt x="89" y="49"/>
                      <a:pt x="91" y="48"/>
                    </a:cubicBezTo>
                    <a:cubicBezTo>
                      <a:pt x="92" y="46"/>
                      <a:pt x="93" y="44"/>
                      <a:pt x="93" y="43"/>
                    </a:cubicBezTo>
                    <a:cubicBezTo>
                      <a:pt x="93" y="42"/>
                      <a:pt x="95" y="29"/>
                      <a:pt x="95" y="27"/>
                    </a:cubicBezTo>
                    <a:cubicBezTo>
                      <a:pt x="95" y="26"/>
                      <a:pt x="95" y="24"/>
                      <a:pt x="94" y="22"/>
                    </a:cubicBezTo>
                    <a:cubicBezTo>
                      <a:pt x="93" y="21"/>
                      <a:pt x="92" y="20"/>
                      <a:pt x="91" y="19"/>
                    </a:cubicBezTo>
                    <a:cubicBezTo>
                      <a:pt x="92" y="20"/>
                      <a:pt x="58" y="0"/>
                      <a:pt x="58" y="0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4" y="35"/>
                      <a:pt x="43" y="36"/>
                      <a:pt x="42" y="37"/>
                    </a:cubicBezTo>
                    <a:cubicBezTo>
                      <a:pt x="41" y="37"/>
                      <a:pt x="41" y="38"/>
                      <a:pt x="40" y="39"/>
                    </a:cubicBezTo>
                    <a:cubicBezTo>
                      <a:pt x="39" y="40"/>
                      <a:pt x="26" y="64"/>
                      <a:pt x="26" y="64"/>
                    </a:cubicBezTo>
                    <a:cubicBezTo>
                      <a:pt x="25" y="64"/>
                      <a:pt x="25" y="65"/>
                      <a:pt x="25" y="66"/>
                    </a:cubicBezTo>
                    <a:cubicBezTo>
                      <a:pt x="24" y="67"/>
                      <a:pt x="24" y="69"/>
                      <a:pt x="25" y="70"/>
                    </a:cubicBezTo>
                    <a:cubicBezTo>
                      <a:pt x="25" y="72"/>
                      <a:pt x="29" y="86"/>
                      <a:pt x="29" y="86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30" y="115"/>
                      <a:pt x="33" y="117"/>
                    </a:cubicBezTo>
                    <a:cubicBezTo>
                      <a:pt x="37" y="119"/>
                      <a:pt x="40" y="118"/>
                      <a:pt x="4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</p:grpSp>
        <p:sp>
          <p:nvSpPr>
            <p:cNvPr id="7" name="Text Placeholder 16"/>
            <p:cNvSpPr txBox="1">
              <a:spLocks/>
            </p:cNvSpPr>
            <p:nvPr/>
          </p:nvSpPr>
          <p:spPr>
            <a:xfrm rot="16200000">
              <a:off x="-2270026" y="3271409"/>
              <a:ext cx="5251975" cy="247986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marR="0" indent="0" algn="l" defTabSz="1360314" rtl="0" eaLnBrk="1" fontAlgn="auto" latinLnBrk="0" hangingPunct="1">
                <a:lnSpc>
                  <a:spcPct val="150000"/>
                </a:lnSpc>
                <a:spcBef>
                  <a:spcPts val="744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 sz="900" b="1" kern="1200" spc="0" baseline="0">
                  <a:solidFill>
                    <a:schemeClr val="tx1">
                      <a:alpha val="2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670871" rtl="0" eaLnBrk="1" latinLnBrk="0" hangingPunct="1">
                <a:lnSpc>
                  <a:spcPct val="100000"/>
                </a:lnSpc>
                <a:spcBef>
                  <a:spcPts val="744"/>
                </a:spcBef>
                <a:buSzPct val="100000"/>
                <a:buFontTx/>
                <a:buNone/>
                <a:defRPr sz="2708" b="1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0" indent="0" algn="ctr" defTabSz="670871" rtl="0" eaLnBrk="1" latinLnBrk="0" hangingPunct="1">
                <a:lnSpc>
                  <a:spcPct val="150000"/>
                </a:lnSpc>
                <a:spcBef>
                  <a:spcPts val="744"/>
                </a:spcBef>
                <a:buSzPct val="100000"/>
                <a:buFontTx/>
                <a:buNone/>
                <a:defRPr sz="1505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0" indent="0" algn="ctr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SzPct val="100000"/>
                <a:buFontTx/>
                <a:buNone/>
                <a:defRPr sz="2256" b="1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0" indent="0" algn="ctr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SzPct val="100000"/>
                <a:buFontTx/>
                <a:buNone/>
                <a:defRPr sz="1805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0" indent="0" algn="l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FontTx/>
                <a:buNone/>
                <a:defRPr sz="1203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FontTx/>
                <a:buNone/>
                <a:defRPr sz="1203" b="1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marR="0" indent="0" algn="l" defTabSz="1360314" rtl="0" eaLnBrk="1" fontAlgn="auto" latinLnBrk="0" hangingPunct="1">
                <a:lnSpc>
                  <a:spcPct val="90000"/>
                </a:lnSpc>
                <a:spcBef>
                  <a:spcPts val="74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3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587" indent="0" algn="l" defTabSz="1360314" rtl="0" eaLnBrk="1" latinLnBrk="0" hangingPunct="1">
                <a:lnSpc>
                  <a:spcPct val="90000"/>
                </a:lnSpc>
                <a:spcBef>
                  <a:spcPts val="744"/>
                </a:spcBef>
                <a:buFont typeface="Arial" panose="020B0604020202020204" pitchFamily="34" charset="0"/>
                <a:buNone/>
                <a:defRPr sz="26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05283" rtl="0" eaLnBrk="1" fontAlgn="auto" latinLnBrk="0" hangingPunct="1">
                <a:lnSpc>
                  <a:spcPct val="150000"/>
                </a:lnSpc>
                <a:spcBef>
                  <a:spcPts val="605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569" b="1" i="0" u="none" strike="noStrike" kern="1200" cap="none" spc="81" normalizeH="0" baseline="0" noProof="0" dirty="0" smtClean="0">
                  <a:ln>
                    <a:noFill/>
                  </a:ln>
                  <a:solidFill>
                    <a:srgbClr val="BBBBC5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METINVESTHOLDING.COM</a:t>
              </a:r>
              <a:endParaRPr kumimoji="0" lang="en-US" sz="569" b="1" i="0" u="none" strike="noStrike" kern="1200" cap="none" spc="81" normalizeH="0" baseline="0" noProof="0" dirty="0">
                <a:ln>
                  <a:noFill/>
                </a:ln>
                <a:solidFill>
                  <a:srgbClr val="BBBBC5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9714" y="5949000"/>
              <a:ext cx="703350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30D70DA1-0E12-4AA0-9B7E-FE4C1DBECA37}" type="slidenum">
                <a:rPr lang="en-US" sz="1463" smtClean="0">
                  <a:solidFill>
                    <a:srgbClr val="9191A0"/>
                  </a:solidFill>
                </a:rPr>
                <a:pPr algn="ctr"/>
                <a:t>‹#›</a:t>
              </a:fld>
              <a:endParaRPr lang="ru-RU" sz="1463" dirty="0">
                <a:solidFill>
                  <a:srgbClr val="9191A0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675611" y="0"/>
              <a:ext cx="0" cy="6858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Диаграмма 12"/>
          <p:cNvSpPr>
            <a:spLocks noGrp="1"/>
          </p:cNvSpPr>
          <p:nvPr>
            <p:ph type="chart" sz="quarter" idx="14"/>
          </p:nvPr>
        </p:nvSpPr>
        <p:spPr>
          <a:xfrm>
            <a:off x="4724401" y="2132019"/>
            <a:ext cx="3443289" cy="1728787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Диаграмма 12"/>
          <p:cNvSpPr>
            <a:spLocks noGrp="1"/>
          </p:cNvSpPr>
          <p:nvPr>
            <p:ph type="chart" sz="quarter" idx="15"/>
          </p:nvPr>
        </p:nvSpPr>
        <p:spPr>
          <a:xfrm>
            <a:off x="8443911" y="2132019"/>
            <a:ext cx="3443289" cy="1728787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Диаграмма 12"/>
          <p:cNvSpPr>
            <a:spLocks noGrp="1"/>
          </p:cNvSpPr>
          <p:nvPr>
            <p:ph type="chart" sz="quarter" idx="16"/>
          </p:nvPr>
        </p:nvSpPr>
        <p:spPr>
          <a:xfrm>
            <a:off x="4724401" y="4502156"/>
            <a:ext cx="3443289" cy="1728787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Диаграмма 12"/>
          <p:cNvSpPr>
            <a:spLocks noGrp="1"/>
          </p:cNvSpPr>
          <p:nvPr>
            <p:ph type="chart" sz="quarter" idx="17"/>
          </p:nvPr>
        </p:nvSpPr>
        <p:spPr>
          <a:xfrm>
            <a:off x="8443911" y="4502156"/>
            <a:ext cx="3443289" cy="172878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8"/>
          </p:nvPr>
        </p:nvSpPr>
        <p:spPr>
          <a:xfrm>
            <a:off x="4724401" y="1484319"/>
            <a:ext cx="3443289" cy="433387"/>
          </a:xfrm>
        </p:spPr>
        <p:txBody>
          <a:bodyPr>
            <a:normAutofit/>
          </a:bodyPr>
          <a:lstStyle>
            <a:lvl1pPr marL="0" indent="0">
              <a:buNone/>
              <a:defRPr sz="1138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9"/>
          </p:nvPr>
        </p:nvSpPr>
        <p:spPr>
          <a:xfrm>
            <a:off x="8458199" y="1484319"/>
            <a:ext cx="3443289" cy="433387"/>
          </a:xfrm>
        </p:spPr>
        <p:txBody>
          <a:bodyPr>
            <a:normAutofit/>
          </a:bodyPr>
          <a:lstStyle>
            <a:lvl1pPr marL="0" indent="0">
              <a:buNone/>
              <a:defRPr sz="1138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0"/>
          </p:nvPr>
        </p:nvSpPr>
        <p:spPr>
          <a:xfrm>
            <a:off x="4724401" y="4076706"/>
            <a:ext cx="3443289" cy="433387"/>
          </a:xfrm>
        </p:spPr>
        <p:txBody>
          <a:bodyPr>
            <a:normAutofit/>
          </a:bodyPr>
          <a:lstStyle>
            <a:lvl1pPr marL="0" indent="0">
              <a:buNone/>
              <a:defRPr sz="1138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21"/>
          </p:nvPr>
        </p:nvSpPr>
        <p:spPr>
          <a:xfrm>
            <a:off x="8458199" y="4076706"/>
            <a:ext cx="3443289" cy="433387"/>
          </a:xfrm>
        </p:spPr>
        <p:txBody>
          <a:bodyPr>
            <a:normAutofit/>
          </a:bodyPr>
          <a:lstStyle>
            <a:lvl1pPr marL="0" indent="0">
              <a:buNone/>
              <a:defRPr sz="1138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016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 с фото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 userDrawn="1"/>
        </p:nvGrpSpPr>
        <p:grpSpPr>
          <a:xfrm>
            <a:off x="231972" y="0"/>
            <a:ext cx="443642" cy="6858000"/>
            <a:chOff x="231969" y="0"/>
            <a:chExt cx="443642" cy="68580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31969" y="552423"/>
              <a:ext cx="247813" cy="217998"/>
              <a:chOff x="8716963" y="1482725"/>
              <a:chExt cx="762000" cy="687388"/>
            </a:xfrm>
            <a:solidFill>
              <a:schemeClr val="accent2"/>
            </a:solidFill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880475" y="1482725"/>
                <a:ext cx="438150" cy="257175"/>
              </a:xfrm>
              <a:custGeom>
                <a:avLst/>
                <a:gdLst>
                  <a:gd name="T0" fmla="*/ 110 w 115"/>
                  <a:gd name="T1" fmla="*/ 7 h 67"/>
                  <a:gd name="T2" fmla="*/ 95 w 115"/>
                  <a:gd name="T3" fmla="*/ 1 h 67"/>
                  <a:gd name="T4" fmla="*/ 90 w 115"/>
                  <a:gd name="T5" fmla="*/ 1 h 67"/>
                  <a:gd name="T6" fmla="*/ 86 w 115"/>
                  <a:gd name="T7" fmla="*/ 3 h 67"/>
                  <a:gd name="T8" fmla="*/ 57 w 115"/>
                  <a:gd name="T9" fmla="*/ 31 h 67"/>
                  <a:gd name="T10" fmla="*/ 29 w 115"/>
                  <a:gd name="T11" fmla="*/ 3 h 67"/>
                  <a:gd name="T12" fmla="*/ 25 w 115"/>
                  <a:gd name="T13" fmla="*/ 1 h 67"/>
                  <a:gd name="T14" fmla="*/ 20 w 115"/>
                  <a:gd name="T15" fmla="*/ 1 h 67"/>
                  <a:gd name="T16" fmla="*/ 5 w 115"/>
                  <a:gd name="T17" fmla="*/ 7 h 67"/>
                  <a:gd name="T18" fmla="*/ 1 w 115"/>
                  <a:gd name="T19" fmla="*/ 11 h 67"/>
                  <a:gd name="T20" fmla="*/ 0 w 115"/>
                  <a:gd name="T21" fmla="*/ 15 h 67"/>
                  <a:gd name="T22" fmla="*/ 0 w 115"/>
                  <a:gd name="T23" fmla="*/ 53 h 67"/>
                  <a:gd name="T24" fmla="*/ 25 w 115"/>
                  <a:gd name="T25" fmla="*/ 67 h 67"/>
                  <a:gd name="T26" fmla="*/ 25 w 115"/>
                  <a:gd name="T27" fmla="*/ 34 h 67"/>
                  <a:gd name="T28" fmla="*/ 37 w 115"/>
                  <a:gd name="T29" fmla="*/ 46 h 67"/>
                  <a:gd name="T30" fmla="*/ 40 w 115"/>
                  <a:gd name="T31" fmla="*/ 48 h 67"/>
                  <a:gd name="T32" fmla="*/ 43 w 115"/>
                  <a:gd name="T33" fmla="*/ 48 h 67"/>
                  <a:gd name="T34" fmla="*/ 72 w 115"/>
                  <a:gd name="T35" fmla="*/ 48 h 67"/>
                  <a:gd name="T36" fmla="*/ 75 w 115"/>
                  <a:gd name="T37" fmla="*/ 48 h 67"/>
                  <a:gd name="T38" fmla="*/ 78 w 115"/>
                  <a:gd name="T39" fmla="*/ 46 h 67"/>
                  <a:gd name="T40" fmla="*/ 90 w 115"/>
                  <a:gd name="T41" fmla="*/ 34 h 67"/>
                  <a:gd name="T42" fmla="*/ 90 w 115"/>
                  <a:gd name="T43" fmla="*/ 67 h 67"/>
                  <a:gd name="T44" fmla="*/ 115 w 115"/>
                  <a:gd name="T45" fmla="*/ 53 h 67"/>
                  <a:gd name="T46" fmla="*/ 115 w 115"/>
                  <a:gd name="T47" fmla="*/ 15 h 67"/>
                  <a:gd name="T48" fmla="*/ 110 w 115"/>
                  <a:gd name="T49" fmla="*/ 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" h="67">
                    <a:moveTo>
                      <a:pt x="110" y="7"/>
                    </a:moveTo>
                    <a:cubicBezTo>
                      <a:pt x="110" y="7"/>
                      <a:pt x="97" y="2"/>
                      <a:pt x="95" y="1"/>
                    </a:cubicBezTo>
                    <a:cubicBezTo>
                      <a:pt x="93" y="0"/>
                      <a:pt x="92" y="0"/>
                      <a:pt x="90" y="1"/>
                    </a:cubicBezTo>
                    <a:cubicBezTo>
                      <a:pt x="88" y="1"/>
                      <a:pt x="86" y="2"/>
                      <a:pt x="86" y="3"/>
                    </a:cubicBezTo>
                    <a:cubicBezTo>
                      <a:pt x="85" y="4"/>
                      <a:pt x="57" y="31"/>
                      <a:pt x="57" y="31"/>
                    </a:cubicBezTo>
                    <a:cubicBezTo>
                      <a:pt x="57" y="31"/>
                      <a:pt x="30" y="4"/>
                      <a:pt x="29" y="3"/>
                    </a:cubicBezTo>
                    <a:cubicBezTo>
                      <a:pt x="29" y="2"/>
                      <a:pt x="27" y="1"/>
                      <a:pt x="25" y="1"/>
                    </a:cubicBezTo>
                    <a:cubicBezTo>
                      <a:pt x="23" y="0"/>
                      <a:pt x="21" y="1"/>
                      <a:pt x="20" y="1"/>
                    </a:cubicBezTo>
                    <a:cubicBezTo>
                      <a:pt x="19" y="2"/>
                      <a:pt x="7" y="6"/>
                      <a:pt x="5" y="7"/>
                    </a:cubicBezTo>
                    <a:cubicBezTo>
                      <a:pt x="4" y="8"/>
                      <a:pt x="2" y="9"/>
                      <a:pt x="1" y="11"/>
                    </a:cubicBezTo>
                    <a:cubicBezTo>
                      <a:pt x="0" y="12"/>
                      <a:pt x="0" y="13"/>
                      <a:pt x="0" y="15"/>
                    </a:cubicBezTo>
                    <a:cubicBezTo>
                      <a:pt x="0" y="13"/>
                      <a:pt x="0" y="53"/>
                      <a:pt x="0" y="53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8" y="47"/>
                      <a:pt x="39" y="47"/>
                      <a:pt x="40" y="48"/>
                    </a:cubicBezTo>
                    <a:cubicBezTo>
                      <a:pt x="41" y="48"/>
                      <a:pt x="42" y="48"/>
                      <a:pt x="43" y="48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3" y="48"/>
                      <a:pt x="74" y="48"/>
                      <a:pt x="75" y="48"/>
                    </a:cubicBezTo>
                    <a:cubicBezTo>
                      <a:pt x="76" y="47"/>
                      <a:pt x="77" y="47"/>
                      <a:pt x="78" y="46"/>
                    </a:cubicBezTo>
                    <a:cubicBezTo>
                      <a:pt x="79" y="45"/>
                      <a:pt x="90" y="34"/>
                      <a:pt x="90" y="34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1"/>
                      <a:pt x="113" y="8"/>
                      <a:pt x="11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8716963" y="1716088"/>
                <a:ext cx="365125" cy="450850"/>
              </a:xfrm>
              <a:custGeom>
                <a:avLst/>
                <a:gdLst>
                  <a:gd name="T0" fmla="*/ 1 w 96"/>
                  <a:gd name="T1" fmla="*/ 27 h 118"/>
                  <a:gd name="T2" fmla="*/ 3 w 96"/>
                  <a:gd name="T3" fmla="*/ 43 h 118"/>
                  <a:gd name="T4" fmla="*/ 5 w 96"/>
                  <a:gd name="T5" fmla="*/ 48 h 118"/>
                  <a:gd name="T6" fmla="*/ 9 w 96"/>
                  <a:gd name="T7" fmla="*/ 50 h 118"/>
                  <a:gd name="T8" fmla="*/ 48 w 96"/>
                  <a:gd name="T9" fmla="*/ 60 h 118"/>
                  <a:gd name="T10" fmla="*/ 37 w 96"/>
                  <a:gd name="T11" fmla="*/ 98 h 118"/>
                  <a:gd name="T12" fmla="*/ 37 w 96"/>
                  <a:gd name="T13" fmla="*/ 103 h 118"/>
                  <a:gd name="T14" fmla="*/ 40 w 96"/>
                  <a:gd name="T15" fmla="*/ 107 h 118"/>
                  <a:gd name="T16" fmla="*/ 53 w 96"/>
                  <a:gd name="T17" fmla="*/ 116 h 118"/>
                  <a:gd name="T18" fmla="*/ 58 w 96"/>
                  <a:gd name="T19" fmla="*/ 118 h 118"/>
                  <a:gd name="T20" fmla="*/ 62 w 96"/>
                  <a:gd name="T21" fmla="*/ 117 h 118"/>
                  <a:gd name="T22" fmla="*/ 96 w 96"/>
                  <a:gd name="T23" fmla="*/ 98 h 118"/>
                  <a:gd name="T24" fmla="*/ 96 w 96"/>
                  <a:gd name="T25" fmla="*/ 69 h 118"/>
                  <a:gd name="T26" fmla="*/ 67 w 96"/>
                  <a:gd name="T27" fmla="*/ 86 h 118"/>
                  <a:gd name="T28" fmla="*/ 71 w 96"/>
                  <a:gd name="T29" fmla="*/ 70 h 118"/>
                  <a:gd name="T30" fmla="*/ 71 w 96"/>
                  <a:gd name="T31" fmla="*/ 66 h 118"/>
                  <a:gd name="T32" fmla="*/ 70 w 96"/>
                  <a:gd name="T33" fmla="*/ 63 h 118"/>
                  <a:gd name="T34" fmla="*/ 56 w 96"/>
                  <a:gd name="T35" fmla="*/ 39 h 118"/>
                  <a:gd name="T36" fmla="*/ 54 w 96"/>
                  <a:gd name="T37" fmla="*/ 37 h 118"/>
                  <a:gd name="T38" fmla="*/ 50 w 96"/>
                  <a:gd name="T39" fmla="*/ 35 h 118"/>
                  <a:gd name="T40" fmla="*/ 34 w 96"/>
                  <a:gd name="T41" fmla="*/ 31 h 118"/>
                  <a:gd name="T42" fmla="*/ 63 w 96"/>
                  <a:gd name="T43" fmla="*/ 14 h 118"/>
                  <a:gd name="T44" fmla="*/ 38 w 96"/>
                  <a:gd name="T45" fmla="*/ 0 h 118"/>
                  <a:gd name="T46" fmla="*/ 5 w 96"/>
                  <a:gd name="T47" fmla="*/ 19 h 118"/>
                  <a:gd name="T48" fmla="*/ 1 w 96"/>
                  <a:gd name="T49" fmla="*/ 2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118">
                    <a:moveTo>
                      <a:pt x="1" y="27"/>
                    </a:moveTo>
                    <a:cubicBezTo>
                      <a:pt x="1" y="27"/>
                      <a:pt x="2" y="41"/>
                      <a:pt x="3" y="43"/>
                    </a:cubicBezTo>
                    <a:cubicBezTo>
                      <a:pt x="3" y="45"/>
                      <a:pt x="4" y="46"/>
                      <a:pt x="5" y="48"/>
                    </a:cubicBezTo>
                    <a:cubicBezTo>
                      <a:pt x="6" y="49"/>
                      <a:pt x="8" y="50"/>
                      <a:pt x="9" y="50"/>
                    </a:cubicBezTo>
                    <a:cubicBezTo>
                      <a:pt x="10" y="50"/>
                      <a:pt x="48" y="60"/>
                      <a:pt x="48" y="60"/>
                    </a:cubicBezTo>
                    <a:cubicBezTo>
                      <a:pt x="48" y="60"/>
                      <a:pt x="38" y="97"/>
                      <a:pt x="37" y="98"/>
                    </a:cubicBezTo>
                    <a:cubicBezTo>
                      <a:pt x="37" y="99"/>
                      <a:pt x="37" y="100"/>
                      <a:pt x="37" y="103"/>
                    </a:cubicBezTo>
                    <a:cubicBezTo>
                      <a:pt x="38" y="105"/>
                      <a:pt x="39" y="106"/>
                      <a:pt x="40" y="107"/>
                    </a:cubicBezTo>
                    <a:cubicBezTo>
                      <a:pt x="41" y="108"/>
                      <a:pt x="51" y="115"/>
                      <a:pt x="53" y="116"/>
                    </a:cubicBezTo>
                    <a:cubicBezTo>
                      <a:pt x="54" y="117"/>
                      <a:pt x="56" y="118"/>
                      <a:pt x="58" y="118"/>
                    </a:cubicBezTo>
                    <a:cubicBezTo>
                      <a:pt x="59" y="118"/>
                      <a:pt x="61" y="118"/>
                      <a:pt x="62" y="117"/>
                    </a:cubicBezTo>
                    <a:cubicBezTo>
                      <a:pt x="61" y="118"/>
                      <a:pt x="96" y="98"/>
                      <a:pt x="96" y="98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71" y="69"/>
                      <a:pt x="71" y="68"/>
                      <a:pt x="71" y="66"/>
                    </a:cubicBezTo>
                    <a:cubicBezTo>
                      <a:pt x="71" y="65"/>
                      <a:pt x="71" y="65"/>
                      <a:pt x="70" y="63"/>
                    </a:cubicBezTo>
                    <a:cubicBezTo>
                      <a:pt x="69" y="62"/>
                      <a:pt x="56" y="39"/>
                      <a:pt x="56" y="39"/>
                    </a:cubicBezTo>
                    <a:cubicBezTo>
                      <a:pt x="55" y="38"/>
                      <a:pt x="55" y="37"/>
                      <a:pt x="54" y="37"/>
                    </a:cubicBezTo>
                    <a:cubicBezTo>
                      <a:pt x="53" y="36"/>
                      <a:pt x="52" y="35"/>
                      <a:pt x="50" y="35"/>
                    </a:cubicBezTo>
                    <a:cubicBezTo>
                      <a:pt x="49" y="35"/>
                      <a:pt x="34" y="31"/>
                      <a:pt x="34" y="31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8" y="17"/>
                      <a:pt x="5" y="19"/>
                    </a:cubicBezTo>
                    <a:cubicBezTo>
                      <a:pt x="2" y="21"/>
                      <a:pt x="0" y="24"/>
                      <a:pt x="1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9117013" y="1716088"/>
                <a:ext cx="361950" cy="454025"/>
              </a:xfrm>
              <a:custGeom>
                <a:avLst/>
                <a:gdLst>
                  <a:gd name="T0" fmla="*/ 43 w 95"/>
                  <a:gd name="T1" fmla="*/ 116 h 119"/>
                  <a:gd name="T2" fmla="*/ 55 w 95"/>
                  <a:gd name="T3" fmla="*/ 107 h 119"/>
                  <a:gd name="T4" fmla="*/ 59 w 95"/>
                  <a:gd name="T5" fmla="*/ 103 h 119"/>
                  <a:gd name="T6" fmla="*/ 59 w 95"/>
                  <a:gd name="T7" fmla="*/ 98 h 119"/>
                  <a:gd name="T8" fmla="*/ 48 w 95"/>
                  <a:gd name="T9" fmla="*/ 60 h 119"/>
                  <a:gd name="T10" fmla="*/ 87 w 95"/>
                  <a:gd name="T11" fmla="*/ 50 h 119"/>
                  <a:gd name="T12" fmla="*/ 91 w 95"/>
                  <a:gd name="T13" fmla="*/ 48 h 119"/>
                  <a:gd name="T14" fmla="*/ 93 w 95"/>
                  <a:gd name="T15" fmla="*/ 43 h 119"/>
                  <a:gd name="T16" fmla="*/ 95 w 95"/>
                  <a:gd name="T17" fmla="*/ 27 h 119"/>
                  <a:gd name="T18" fmla="*/ 94 w 95"/>
                  <a:gd name="T19" fmla="*/ 22 h 119"/>
                  <a:gd name="T20" fmla="*/ 91 w 95"/>
                  <a:gd name="T21" fmla="*/ 19 h 119"/>
                  <a:gd name="T22" fmla="*/ 58 w 95"/>
                  <a:gd name="T23" fmla="*/ 0 h 119"/>
                  <a:gd name="T24" fmla="*/ 33 w 95"/>
                  <a:gd name="T25" fmla="*/ 14 h 119"/>
                  <a:gd name="T26" fmla="*/ 61 w 95"/>
                  <a:gd name="T27" fmla="*/ 31 h 119"/>
                  <a:gd name="T28" fmla="*/ 45 w 95"/>
                  <a:gd name="T29" fmla="*/ 35 h 119"/>
                  <a:gd name="T30" fmla="*/ 42 w 95"/>
                  <a:gd name="T31" fmla="*/ 37 h 119"/>
                  <a:gd name="T32" fmla="*/ 40 w 95"/>
                  <a:gd name="T33" fmla="*/ 39 h 119"/>
                  <a:gd name="T34" fmla="*/ 26 w 95"/>
                  <a:gd name="T35" fmla="*/ 64 h 119"/>
                  <a:gd name="T36" fmla="*/ 25 w 95"/>
                  <a:gd name="T37" fmla="*/ 66 h 119"/>
                  <a:gd name="T38" fmla="*/ 25 w 95"/>
                  <a:gd name="T39" fmla="*/ 70 h 119"/>
                  <a:gd name="T40" fmla="*/ 29 w 95"/>
                  <a:gd name="T41" fmla="*/ 86 h 119"/>
                  <a:gd name="T42" fmla="*/ 0 w 95"/>
                  <a:gd name="T43" fmla="*/ 69 h 119"/>
                  <a:gd name="T44" fmla="*/ 0 w 95"/>
                  <a:gd name="T45" fmla="*/ 98 h 119"/>
                  <a:gd name="T46" fmla="*/ 33 w 95"/>
                  <a:gd name="T47" fmla="*/ 117 h 119"/>
                  <a:gd name="T48" fmla="*/ 43 w 95"/>
                  <a:gd name="T49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5" h="119">
                    <a:moveTo>
                      <a:pt x="43" y="116"/>
                    </a:moveTo>
                    <a:cubicBezTo>
                      <a:pt x="43" y="116"/>
                      <a:pt x="54" y="108"/>
                      <a:pt x="55" y="107"/>
                    </a:cubicBezTo>
                    <a:cubicBezTo>
                      <a:pt x="57" y="106"/>
                      <a:pt x="58" y="104"/>
                      <a:pt x="59" y="103"/>
                    </a:cubicBezTo>
                    <a:cubicBezTo>
                      <a:pt x="59" y="101"/>
                      <a:pt x="59" y="99"/>
                      <a:pt x="59" y="98"/>
                    </a:cubicBezTo>
                    <a:cubicBezTo>
                      <a:pt x="58" y="97"/>
                      <a:pt x="48" y="60"/>
                      <a:pt x="48" y="60"/>
                    </a:cubicBezTo>
                    <a:cubicBezTo>
                      <a:pt x="48" y="60"/>
                      <a:pt x="86" y="50"/>
                      <a:pt x="87" y="50"/>
                    </a:cubicBezTo>
                    <a:cubicBezTo>
                      <a:pt x="88" y="50"/>
                      <a:pt x="89" y="49"/>
                      <a:pt x="91" y="48"/>
                    </a:cubicBezTo>
                    <a:cubicBezTo>
                      <a:pt x="92" y="46"/>
                      <a:pt x="93" y="44"/>
                      <a:pt x="93" y="43"/>
                    </a:cubicBezTo>
                    <a:cubicBezTo>
                      <a:pt x="93" y="42"/>
                      <a:pt x="95" y="29"/>
                      <a:pt x="95" y="27"/>
                    </a:cubicBezTo>
                    <a:cubicBezTo>
                      <a:pt x="95" y="26"/>
                      <a:pt x="95" y="24"/>
                      <a:pt x="94" y="22"/>
                    </a:cubicBezTo>
                    <a:cubicBezTo>
                      <a:pt x="93" y="21"/>
                      <a:pt x="92" y="20"/>
                      <a:pt x="91" y="19"/>
                    </a:cubicBezTo>
                    <a:cubicBezTo>
                      <a:pt x="92" y="20"/>
                      <a:pt x="58" y="0"/>
                      <a:pt x="58" y="0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4" y="35"/>
                      <a:pt x="43" y="36"/>
                      <a:pt x="42" y="37"/>
                    </a:cubicBezTo>
                    <a:cubicBezTo>
                      <a:pt x="41" y="37"/>
                      <a:pt x="41" y="38"/>
                      <a:pt x="40" y="39"/>
                    </a:cubicBezTo>
                    <a:cubicBezTo>
                      <a:pt x="39" y="40"/>
                      <a:pt x="26" y="64"/>
                      <a:pt x="26" y="64"/>
                    </a:cubicBezTo>
                    <a:cubicBezTo>
                      <a:pt x="25" y="64"/>
                      <a:pt x="25" y="65"/>
                      <a:pt x="25" y="66"/>
                    </a:cubicBezTo>
                    <a:cubicBezTo>
                      <a:pt x="24" y="67"/>
                      <a:pt x="24" y="69"/>
                      <a:pt x="25" y="70"/>
                    </a:cubicBezTo>
                    <a:cubicBezTo>
                      <a:pt x="25" y="72"/>
                      <a:pt x="29" y="86"/>
                      <a:pt x="29" y="86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30" y="115"/>
                      <a:pt x="33" y="117"/>
                    </a:cubicBezTo>
                    <a:cubicBezTo>
                      <a:pt x="37" y="119"/>
                      <a:pt x="40" y="118"/>
                      <a:pt x="4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</p:grpSp>
        <p:sp>
          <p:nvSpPr>
            <p:cNvPr id="17" name="Text Placeholder 16"/>
            <p:cNvSpPr txBox="1">
              <a:spLocks/>
            </p:cNvSpPr>
            <p:nvPr/>
          </p:nvSpPr>
          <p:spPr>
            <a:xfrm rot="16200000">
              <a:off x="-2270026" y="3271409"/>
              <a:ext cx="5251975" cy="247986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marR="0" indent="0" algn="l" defTabSz="1360314" rtl="0" eaLnBrk="1" fontAlgn="auto" latinLnBrk="0" hangingPunct="1">
                <a:lnSpc>
                  <a:spcPct val="150000"/>
                </a:lnSpc>
                <a:spcBef>
                  <a:spcPts val="744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 sz="900" b="1" kern="1200" spc="0" baseline="0">
                  <a:solidFill>
                    <a:schemeClr val="tx1">
                      <a:alpha val="2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670871" rtl="0" eaLnBrk="1" latinLnBrk="0" hangingPunct="1">
                <a:lnSpc>
                  <a:spcPct val="100000"/>
                </a:lnSpc>
                <a:spcBef>
                  <a:spcPts val="744"/>
                </a:spcBef>
                <a:buSzPct val="100000"/>
                <a:buFontTx/>
                <a:buNone/>
                <a:defRPr sz="2708" b="1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0" indent="0" algn="ctr" defTabSz="670871" rtl="0" eaLnBrk="1" latinLnBrk="0" hangingPunct="1">
                <a:lnSpc>
                  <a:spcPct val="150000"/>
                </a:lnSpc>
                <a:spcBef>
                  <a:spcPts val="744"/>
                </a:spcBef>
                <a:buSzPct val="100000"/>
                <a:buFontTx/>
                <a:buNone/>
                <a:defRPr sz="1505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0" indent="0" algn="ctr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SzPct val="100000"/>
                <a:buFontTx/>
                <a:buNone/>
                <a:defRPr sz="2256" b="1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0" indent="0" algn="ctr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SzPct val="100000"/>
                <a:buFontTx/>
                <a:buNone/>
                <a:defRPr sz="1805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0" indent="0" algn="l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FontTx/>
                <a:buNone/>
                <a:defRPr sz="1203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FontTx/>
                <a:buNone/>
                <a:defRPr sz="1203" b="1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marR="0" indent="0" algn="l" defTabSz="1360314" rtl="0" eaLnBrk="1" fontAlgn="auto" latinLnBrk="0" hangingPunct="1">
                <a:lnSpc>
                  <a:spcPct val="90000"/>
                </a:lnSpc>
                <a:spcBef>
                  <a:spcPts val="74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3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587" indent="0" algn="l" defTabSz="1360314" rtl="0" eaLnBrk="1" latinLnBrk="0" hangingPunct="1">
                <a:lnSpc>
                  <a:spcPct val="90000"/>
                </a:lnSpc>
                <a:spcBef>
                  <a:spcPts val="744"/>
                </a:spcBef>
                <a:buFont typeface="Arial" panose="020B0604020202020204" pitchFamily="34" charset="0"/>
                <a:buNone/>
                <a:defRPr sz="26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05283" rtl="0" eaLnBrk="1" fontAlgn="auto" latinLnBrk="0" hangingPunct="1">
                <a:lnSpc>
                  <a:spcPct val="150000"/>
                </a:lnSpc>
                <a:spcBef>
                  <a:spcPts val="605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569" b="1" i="0" u="none" strike="noStrike" kern="1200" cap="none" spc="81" normalizeH="0" baseline="0" noProof="0" dirty="0" smtClean="0">
                  <a:ln>
                    <a:noFill/>
                  </a:ln>
                  <a:solidFill>
                    <a:srgbClr val="BBBBC5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METINVESTHOLDING.COM</a:t>
              </a:r>
              <a:endParaRPr kumimoji="0" lang="en-US" sz="569" b="1" i="0" u="none" strike="noStrike" kern="1200" cap="none" spc="81" normalizeH="0" baseline="0" noProof="0" dirty="0">
                <a:ln>
                  <a:noFill/>
                </a:ln>
                <a:solidFill>
                  <a:srgbClr val="BBBBC5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75611" y="0"/>
              <a:ext cx="0" cy="6858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972564" y="520706"/>
            <a:ext cx="7180836" cy="6475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13"/>
          </p:nvPr>
        </p:nvSpPr>
        <p:spPr>
          <a:xfrm>
            <a:off x="972567" y="1455539"/>
            <a:ext cx="3408937" cy="4781750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defRPr/>
            </a:lvl1pPr>
            <a:lvl2pPr marL="291512" indent="-145757">
              <a:defRPr/>
            </a:lvl2pPr>
            <a:lvl3pPr marL="437268" indent="-130278">
              <a:defRPr/>
            </a:lvl3pPr>
            <a:lvl4pPr marL="583023" indent="-134147">
              <a:defRPr/>
            </a:lvl4pPr>
            <a:lvl5pPr marL="728780" indent="-144467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14"/>
          </p:nvPr>
        </p:nvSpPr>
        <p:spPr>
          <a:xfrm>
            <a:off x="4724403" y="1455539"/>
            <a:ext cx="3429001" cy="4781750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defRPr/>
            </a:lvl1pPr>
            <a:lvl2pPr marL="291512" indent="-145757">
              <a:defRPr/>
            </a:lvl2pPr>
            <a:lvl3pPr marL="437268" indent="-130278">
              <a:defRPr/>
            </a:lvl3pPr>
            <a:lvl4pPr marL="583023" indent="-134147">
              <a:defRPr/>
            </a:lvl4pPr>
            <a:lvl5pPr marL="728780" indent="-144467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15"/>
          </p:nvPr>
        </p:nvSpPr>
        <p:spPr>
          <a:xfrm>
            <a:off x="8458202" y="1455539"/>
            <a:ext cx="3429001" cy="4781750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defRPr/>
            </a:lvl1pPr>
            <a:lvl2pPr marL="291512" indent="-145757">
              <a:defRPr/>
            </a:lvl2pPr>
            <a:lvl3pPr marL="437268" indent="-130278">
              <a:defRPr/>
            </a:lvl3pPr>
            <a:lvl4pPr marL="583023" indent="-134147">
              <a:defRPr/>
            </a:lvl4pPr>
            <a:lvl5pPr marL="728780" indent="-144467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148968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53" y="333580"/>
            <a:ext cx="7180836" cy="6475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336552" y="1268417"/>
            <a:ext cx="2879724" cy="5256213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defRPr/>
            </a:lvl1pPr>
            <a:lvl2pPr marL="291512" indent="-145757">
              <a:defRPr/>
            </a:lvl2pPr>
            <a:lvl3pPr marL="437268" indent="-130278">
              <a:defRPr/>
            </a:lvl3pPr>
            <a:lvl4pPr marL="583023" indent="-134147">
              <a:defRPr/>
            </a:lvl4pPr>
            <a:lvl5pPr marL="728780" indent="-144467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/>
          </p:nvPr>
        </p:nvSpPr>
        <p:spPr>
          <a:xfrm>
            <a:off x="4151313" y="1268417"/>
            <a:ext cx="3527424" cy="5256213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defRPr/>
            </a:lvl1pPr>
            <a:lvl2pPr marL="291512" indent="-145757">
              <a:defRPr/>
            </a:lvl2pPr>
            <a:lvl3pPr marL="437268" indent="-130278">
              <a:defRPr/>
            </a:lvl3pPr>
            <a:lvl4pPr marL="583023" indent="-134147">
              <a:defRPr/>
            </a:lvl4pPr>
            <a:lvl5pPr marL="728780" indent="-144467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7966075" y="1268417"/>
            <a:ext cx="3527424" cy="5256213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defRPr/>
            </a:lvl1pPr>
            <a:lvl2pPr marL="291512" indent="-145757">
              <a:defRPr/>
            </a:lvl2pPr>
            <a:lvl3pPr marL="437268" indent="-130278">
              <a:defRPr/>
            </a:lvl3pPr>
            <a:lvl4pPr marL="583023" indent="-134147">
              <a:defRPr/>
            </a:lvl4pPr>
            <a:lvl5pPr marL="728780" indent="-144467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679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654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er Dark">
    <p:bg>
      <p:bgPr>
        <a:solidFill>
          <a:srgbClr val="3F3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49053" y="0"/>
            <a:ext cx="742950" cy="6858000"/>
          </a:xfrm>
          <a:prstGeom prst="rect">
            <a:avLst/>
          </a:prstGeom>
          <a:solidFill>
            <a:srgbClr val="3F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63" smtClean="0">
                <a:noFill/>
                <a:latin typeface="+mj-lt"/>
              </a:rPr>
              <a:t>м</a:t>
            </a:r>
            <a:endParaRPr lang="uk-UA" sz="1463">
              <a:noFill/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6765" y="355921"/>
            <a:ext cx="3308385" cy="6190933"/>
            <a:chOff x="147603" y="355917"/>
            <a:chExt cx="3308385" cy="6190933"/>
          </a:xfrm>
          <a:solidFill>
            <a:srgbClr val="53535C"/>
          </a:solidFill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147603" y="355917"/>
              <a:ext cx="1831564" cy="2292034"/>
            </a:xfrm>
            <a:custGeom>
              <a:avLst/>
              <a:gdLst>
                <a:gd name="T0" fmla="*/ 91 w 367"/>
                <a:gd name="T1" fmla="*/ 306 h 424"/>
                <a:gd name="T2" fmla="*/ 110 w 367"/>
                <a:gd name="T3" fmla="*/ 302 h 424"/>
                <a:gd name="T4" fmla="*/ 130 w 367"/>
                <a:gd name="T5" fmla="*/ 289 h 424"/>
                <a:gd name="T6" fmla="*/ 204 w 367"/>
                <a:gd name="T7" fmla="*/ 215 h 424"/>
                <a:gd name="T8" fmla="*/ 204 w 367"/>
                <a:gd name="T9" fmla="*/ 424 h 424"/>
                <a:gd name="T10" fmla="*/ 365 w 367"/>
                <a:gd name="T11" fmla="*/ 332 h 424"/>
                <a:gd name="T12" fmla="*/ 365 w 367"/>
                <a:gd name="T13" fmla="*/ 93 h 424"/>
                <a:gd name="T14" fmla="*/ 331 w 367"/>
                <a:gd name="T15" fmla="*/ 43 h 424"/>
                <a:gd name="T16" fmla="*/ 239 w 367"/>
                <a:gd name="T17" fmla="*/ 5 h 424"/>
                <a:gd name="T18" fmla="*/ 206 w 367"/>
                <a:gd name="T19" fmla="*/ 3 h 424"/>
                <a:gd name="T20" fmla="*/ 179 w 367"/>
                <a:gd name="T21" fmla="*/ 16 h 424"/>
                <a:gd name="T22" fmla="*/ 0 w 367"/>
                <a:gd name="T23" fmla="*/ 192 h 424"/>
                <a:gd name="T24" fmla="*/ 0 w 367"/>
                <a:gd name="T25" fmla="*/ 306 h 424"/>
                <a:gd name="T26" fmla="*/ 91 w 367"/>
                <a:gd name="T27" fmla="*/ 306 h 424"/>
                <a:gd name="connsiteX0" fmla="*/ 2480 w 9950"/>
                <a:gd name="connsiteY0" fmla="*/ 7188 h 9971"/>
                <a:gd name="connsiteX1" fmla="*/ 2997 w 9950"/>
                <a:gd name="connsiteY1" fmla="*/ 7094 h 9971"/>
                <a:gd name="connsiteX2" fmla="*/ 3542 w 9950"/>
                <a:gd name="connsiteY2" fmla="*/ 6787 h 9971"/>
                <a:gd name="connsiteX3" fmla="*/ 5559 w 9950"/>
                <a:gd name="connsiteY3" fmla="*/ 5042 h 9971"/>
                <a:gd name="connsiteX4" fmla="*/ 5559 w 9950"/>
                <a:gd name="connsiteY4" fmla="*/ 9971 h 9971"/>
                <a:gd name="connsiteX5" fmla="*/ 9946 w 9950"/>
                <a:gd name="connsiteY5" fmla="*/ 7801 h 9971"/>
                <a:gd name="connsiteX6" fmla="*/ 9946 w 9950"/>
                <a:gd name="connsiteY6" fmla="*/ 2164 h 9971"/>
                <a:gd name="connsiteX7" fmla="*/ 9019 w 9950"/>
                <a:gd name="connsiteY7" fmla="*/ 985 h 9971"/>
                <a:gd name="connsiteX8" fmla="*/ 6512 w 9950"/>
                <a:gd name="connsiteY8" fmla="*/ 89 h 9971"/>
                <a:gd name="connsiteX9" fmla="*/ 5613 w 9950"/>
                <a:gd name="connsiteY9" fmla="*/ 42 h 9971"/>
                <a:gd name="connsiteX10" fmla="*/ 4877 w 9950"/>
                <a:gd name="connsiteY10" fmla="*/ 348 h 9971"/>
                <a:gd name="connsiteX11" fmla="*/ 0 w 9950"/>
                <a:gd name="connsiteY11" fmla="*/ 4499 h 9971"/>
                <a:gd name="connsiteX12" fmla="*/ 841 w 9950"/>
                <a:gd name="connsiteY12" fmla="*/ 7155 h 9971"/>
                <a:gd name="connsiteX13" fmla="*/ 2480 w 9950"/>
                <a:gd name="connsiteY13" fmla="*/ 7188 h 9971"/>
                <a:gd name="connsiteX0" fmla="*/ 1724 w 9232"/>
                <a:gd name="connsiteY0" fmla="*/ 7209 h 10000"/>
                <a:gd name="connsiteX1" fmla="*/ 2244 w 9232"/>
                <a:gd name="connsiteY1" fmla="*/ 7115 h 10000"/>
                <a:gd name="connsiteX2" fmla="*/ 2792 w 9232"/>
                <a:gd name="connsiteY2" fmla="*/ 6807 h 10000"/>
                <a:gd name="connsiteX3" fmla="*/ 4819 w 9232"/>
                <a:gd name="connsiteY3" fmla="*/ 5057 h 10000"/>
                <a:gd name="connsiteX4" fmla="*/ 4819 w 9232"/>
                <a:gd name="connsiteY4" fmla="*/ 10000 h 10000"/>
                <a:gd name="connsiteX5" fmla="*/ 9228 w 9232"/>
                <a:gd name="connsiteY5" fmla="*/ 7824 h 10000"/>
                <a:gd name="connsiteX6" fmla="*/ 9228 w 9232"/>
                <a:gd name="connsiteY6" fmla="*/ 2170 h 10000"/>
                <a:gd name="connsiteX7" fmla="*/ 8296 w 9232"/>
                <a:gd name="connsiteY7" fmla="*/ 988 h 10000"/>
                <a:gd name="connsiteX8" fmla="*/ 5777 w 9232"/>
                <a:gd name="connsiteY8" fmla="*/ 89 h 10000"/>
                <a:gd name="connsiteX9" fmla="*/ 4873 w 9232"/>
                <a:gd name="connsiteY9" fmla="*/ 42 h 10000"/>
                <a:gd name="connsiteX10" fmla="*/ 4134 w 9232"/>
                <a:gd name="connsiteY10" fmla="*/ 349 h 10000"/>
                <a:gd name="connsiteX11" fmla="*/ 0 w 9232"/>
                <a:gd name="connsiteY11" fmla="*/ 3847 h 10000"/>
                <a:gd name="connsiteX12" fmla="*/ 77 w 9232"/>
                <a:gd name="connsiteY12" fmla="*/ 7176 h 10000"/>
                <a:gd name="connsiteX13" fmla="*/ 1724 w 9232"/>
                <a:gd name="connsiteY13" fmla="*/ 7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32" h="10000">
                  <a:moveTo>
                    <a:pt x="1724" y="7209"/>
                  </a:moveTo>
                  <a:cubicBezTo>
                    <a:pt x="1888" y="7209"/>
                    <a:pt x="2080" y="7162"/>
                    <a:pt x="2244" y="7115"/>
                  </a:cubicBezTo>
                  <a:cubicBezTo>
                    <a:pt x="2436" y="7066"/>
                    <a:pt x="2600" y="6972"/>
                    <a:pt x="2792" y="6807"/>
                  </a:cubicBezTo>
                  <a:lnTo>
                    <a:pt x="4819" y="5057"/>
                  </a:lnTo>
                  <a:lnTo>
                    <a:pt x="4819" y="10000"/>
                  </a:lnTo>
                  <a:lnTo>
                    <a:pt x="9228" y="7824"/>
                  </a:lnTo>
                  <a:lnTo>
                    <a:pt x="9228" y="2170"/>
                  </a:lnTo>
                  <a:cubicBezTo>
                    <a:pt x="9282" y="1603"/>
                    <a:pt x="8871" y="1153"/>
                    <a:pt x="8296" y="988"/>
                  </a:cubicBezTo>
                  <a:cubicBezTo>
                    <a:pt x="8296" y="988"/>
                    <a:pt x="6105" y="184"/>
                    <a:pt x="5777" y="89"/>
                  </a:cubicBezTo>
                  <a:cubicBezTo>
                    <a:pt x="5476" y="-5"/>
                    <a:pt x="5175" y="-29"/>
                    <a:pt x="4873" y="42"/>
                  </a:cubicBezTo>
                  <a:cubicBezTo>
                    <a:pt x="4490" y="89"/>
                    <a:pt x="4298" y="279"/>
                    <a:pt x="4134" y="349"/>
                  </a:cubicBezTo>
                  <a:cubicBezTo>
                    <a:pt x="4052" y="444"/>
                    <a:pt x="383" y="3516"/>
                    <a:pt x="0" y="3847"/>
                  </a:cubicBezTo>
                  <a:cubicBezTo>
                    <a:pt x="0" y="6544"/>
                    <a:pt x="77" y="7176"/>
                    <a:pt x="77" y="7176"/>
                  </a:cubicBezTo>
                  <a:cubicBezTo>
                    <a:pt x="908" y="7176"/>
                    <a:pt x="893" y="7209"/>
                    <a:pt x="1724" y="7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>
                <a:latin typeface="+mj-lt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163513" y="2441575"/>
              <a:ext cx="3292475" cy="4105275"/>
            </a:xfrm>
            <a:custGeom>
              <a:avLst/>
              <a:gdLst>
                <a:gd name="T0" fmla="*/ 599 w 606"/>
                <a:gd name="T1" fmla="*/ 141 h 757"/>
                <a:gd name="T2" fmla="*/ 578 w 606"/>
                <a:gd name="T3" fmla="*/ 120 h 757"/>
                <a:gd name="T4" fmla="*/ 368 w 606"/>
                <a:gd name="T5" fmla="*/ 0 h 757"/>
                <a:gd name="T6" fmla="*/ 206 w 606"/>
                <a:gd name="T7" fmla="*/ 92 h 757"/>
                <a:gd name="T8" fmla="*/ 390 w 606"/>
                <a:gd name="T9" fmla="*/ 197 h 757"/>
                <a:gd name="T10" fmla="*/ 287 w 606"/>
                <a:gd name="T11" fmla="*/ 224 h 757"/>
                <a:gd name="T12" fmla="*/ 266 w 606"/>
                <a:gd name="T13" fmla="*/ 235 h 757"/>
                <a:gd name="T14" fmla="*/ 253 w 606"/>
                <a:gd name="T15" fmla="*/ 250 h 757"/>
                <a:gd name="T16" fmla="*/ 161 w 606"/>
                <a:gd name="T17" fmla="*/ 406 h 757"/>
                <a:gd name="T18" fmla="*/ 156 w 606"/>
                <a:gd name="T19" fmla="*/ 422 h 757"/>
                <a:gd name="T20" fmla="*/ 158 w 606"/>
                <a:gd name="T21" fmla="*/ 447 h 757"/>
                <a:gd name="T22" fmla="*/ 184 w 606"/>
                <a:gd name="T23" fmla="*/ 546 h 757"/>
                <a:gd name="T24" fmla="*/ 0 w 606"/>
                <a:gd name="T25" fmla="*/ 441 h 757"/>
                <a:gd name="T26" fmla="*/ 0 w 606"/>
                <a:gd name="T27" fmla="*/ 625 h 757"/>
                <a:gd name="T28" fmla="*/ 210 w 606"/>
                <a:gd name="T29" fmla="*/ 743 h 757"/>
                <a:gd name="T30" fmla="*/ 272 w 606"/>
                <a:gd name="T31" fmla="*/ 740 h 757"/>
                <a:gd name="T32" fmla="*/ 351 w 606"/>
                <a:gd name="T33" fmla="*/ 680 h 757"/>
                <a:gd name="T34" fmla="*/ 372 w 606"/>
                <a:gd name="T35" fmla="*/ 651 h 757"/>
                <a:gd name="T36" fmla="*/ 372 w 606"/>
                <a:gd name="T37" fmla="*/ 623 h 757"/>
                <a:gd name="T38" fmla="*/ 306 w 606"/>
                <a:gd name="T39" fmla="*/ 381 h 757"/>
                <a:gd name="T40" fmla="*/ 550 w 606"/>
                <a:gd name="T41" fmla="*/ 317 h 757"/>
                <a:gd name="T42" fmla="*/ 576 w 606"/>
                <a:gd name="T43" fmla="*/ 302 h 757"/>
                <a:gd name="T44" fmla="*/ 591 w 606"/>
                <a:gd name="T45" fmla="*/ 272 h 757"/>
                <a:gd name="T46" fmla="*/ 604 w 606"/>
                <a:gd name="T47" fmla="*/ 175 h 757"/>
                <a:gd name="T48" fmla="*/ 599 w 606"/>
                <a:gd name="T49" fmla="*/ 14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6" h="757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>
                <a:latin typeface="+mj-lt"/>
              </a:endParaRPr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5089654" y="2781300"/>
            <a:ext cx="5184775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0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grpSp>
        <p:nvGrpSpPr>
          <p:cNvPr id="12" name="Группа 7"/>
          <p:cNvGrpSpPr/>
          <p:nvPr/>
        </p:nvGrpSpPr>
        <p:grpSpPr>
          <a:xfrm>
            <a:off x="4997450" y="1831389"/>
            <a:ext cx="2287135" cy="381711"/>
            <a:chOff x="2044700" y="1449387"/>
            <a:chExt cx="3481388" cy="581026"/>
          </a:xfrm>
          <a:solidFill>
            <a:schemeClr val="bg1"/>
          </a:solidFill>
        </p:grpSpPr>
        <p:grpSp>
          <p:nvGrpSpPr>
            <p:cNvPr id="13" name="Группа 8"/>
            <p:cNvGrpSpPr/>
            <p:nvPr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  <a:grpFill/>
          </p:grpSpPr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3265488" y="1582738"/>
                <a:ext cx="247650" cy="309563"/>
              </a:xfrm>
              <a:custGeom>
                <a:avLst/>
                <a:gdLst>
                  <a:gd name="T0" fmla="*/ 0 w 156"/>
                  <a:gd name="T1" fmla="*/ 0 h 195"/>
                  <a:gd name="T2" fmla="*/ 0 w 156"/>
                  <a:gd name="T3" fmla="*/ 195 h 195"/>
                  <a:gd name="T4" fmla="*/ 156 w 156"/>
                  <a:gd name="T5" fmla="*/ 195 h 195"/>
                  <a:gd name="T6" fmla="*/ 156 w 156"/>
                  <a:gd name="T7" fmla="*/ 162 h 195"/>
                  <a:gd name="T8" fmla="*/ 43 w 156"/>
                  <a:gd name="T9" fmla="*/ 162 h 195"/>
                  <a:gd name="T10" fmla="*/ 43 w 156"/>
                  <a:gd name="T11" fmla="*/ 114 h 195"/>
                  <a:gd name="T12" fmla="*/ 156 w 156"/>
                  <a:gd name="T13" fmla="*/ 114 h 195"/>
                  <a:gd name="T14" fmla="*/ 156 w 156"/>
                  <a:gd name="T15" fmla="*/ 79 h 195"/>
                  <a:gd name="T16" fmla="*/ 43 w 156"/>
                  <a:gd name="T17" fmla="*/ 79 h 195"/>
                  <a:gd name="T18" fmla="*/ 43 w 156"/>
                  <a:gd name="T19" fmla="*/ 34 h 195"/>
                  <a:gd name="T20" fmla="*/ 156 w 156"/>
                  <a:gd name="T21" fmla="*/ 34 h 195"/>
                  <a:gd name="T22" fmla="*/ 156 w 156"/>
                  <a:gd name="T23" fmla="*/ 0 h 195"/>
                  <a:gd name="T24" fmla="*/ 0 w 156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843213" y="1582738"/>
                <a:ext cx="354013" cy="309563"/>
              </a:xfrm>
              <a:custGeom>
                <a:avLst/>
                <a:gdLst>
                  <a:gd name="T0" fmla="*/ 61 w 223"/>
                  <a:gd name="T1" fmla="*/ 0 h 195"/>
                  <a:gd name="T2" fmla="*/ 110 w 223"/>
                  <a:gd name="T3" fmla="*/ 153 h 195"/>
                  <a:gd name="T4" fmla="*/ 162 w 223"/>
                  <a:gd name="T5" fmla="*/ 0 h 195"/>
                  <a:gd name="T6" fmla="*/ 223 w 223"/>
                  <a:gd name="T7" fmla="*/ 0 h 195"/>
                  <a:gd name="T8" fmla="*/ 223 w 223"/>
                  <a:gd name="T9" fmla="*/ 195 h 195"/>
                  <a:gd name="T10" fmla="*/ 182 w 223"/>
                  <a:gd name="T11" fmla="*/ 195 h 195"/>
                  <a:gd name="T12" fmla="*/ 182 w 223"/>
                  <a:gd name="T13" fmla="*/ 49 h 195"/>
                  <a:gd name="T14" fmla="*/ 130 w 223"/>
                  <a:gd name="T15" fmla="*/ 195 h 195"/>
                  <a:gd name="T16" fmla="*/ 89 w 223"/>
                  <a:gd name="T17" fmla="*/ 195 h 195"/>
                  <a:gd name="T18" fmla="*/ 40 w 223"/>
                  <a:gd name="T19" fmla="*/ 49 h 195"/>
                  <a:gd name="T20" fmla="*/ 40 w 223"/>
                  <a:gd name="T21" fmla="*/ 195 h 195"/>
                  <a:gd name="T22" fmla="*/ 0 w 223"/>
                  <a:gd name="T23" fmla="*/ 195 h 195"/>
                  <a:gd name="T24" fmla="*/ 0 w 223"/>
                  <a:gd name="T25" fmla="*/ 0 h 195"/>
                  <a:gd name="T26" fmla="*/ 61 w 223"/>
                  <a:gd name="T2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5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3548063" y="1582738"/>
                <a:ext cx="268288" cy="309563"/>
              </a:xfrm>
              <a:custGeom>
                <a:avLst/>
                <a:gdLst>
                  <a:gd name="T0" fmla="*/ 62 w 169"/>
                  <a:gd name="T1" fmla="*/ 36 h 195"/>
                  <a:gd name="T2" fmla="*/ 0 w 169"/>
                  <a:gd name="T3" fmla="*/ 36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6 h 195"/>
                  <a:gd name="T10" fmla="*/ 104 w 169"/>
                  <a:gd name="T11" fmla="*/ 36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4649788" y="1582738"/>
                <a:ext cx="249238" cy="309563"/>
              </a:xfrm>
              <a:custGeom>
                <a:avLst/>
                <a:gdLst>
                  <a:gd name="T0" fmla="*/ 0 w 157"/>
                  <a:gd name="T1" fmla="*/ 0 h 195"/>
                  <a:gd name="T2" fmla="*/ 0 w 157"/>
                  <a:gd name="T3" fmla="*/ 195 h 195"/>
                  <a:gd name="T4" fmla="*/ 157 w 157"/>
                  <a:gd name="T5" fmla="*/ 195 h 195"/>
                  <a:gd name="T6" fmla="*/ 157 w 157"/>
                  <a:gd name="T7" fmla="*/ 162 h 195"/>
                  <a:gd name="T8" fmla="*/ 43 w 157"/>
                  <a:gd name="T9" fmla="*/ 162 h 195"/>
                  <a:gd name="T10" fmla="*/ 43 w 157"/>
                  <a:gd name="T11" fmla="*/ 114 h 195"/>
                  <a:gd name="T12" fmla="*/ 157 w 157"/>
                  <a:gd name="T13" fmla="*/ 114 h 195"/>
                  <a:gd name="T14" fmla="*/ 157 w 157"/>
                  <a:gd name="T15" fmla="*/ 79 h 195"/>
                  <a:gd name="T16" fmla="*/ 43 w 157"/>
                  <a:gd name="T17" fmla="*/ 79 h 195"/>
                  <a:gd name="T18" fmla="*/ 43 w 157"/>
                  <a:gd name="T19" fmla="*/ 34 h 195"/>
                  <a:gd name="T20" fmla="*/ 157 w 157"/>
                  <a:gd name="T21" fmla="*/ 34 h 195"/>
                  <a:gd name="T22" fmla="*/ 157 w 157"/>
                  <a:gd name="T23" fmla="*/ 0 h 195"/>
                  <a:gd name="T24" fmla="*/ 0 w 157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5257800" y="1582738"/>
                <a:ext cx="268288" cy="309563"/>
              </a:xfrm>
              <a:custGeom>
                <a:avLst/>
                <a:gdLst>
                  <a:gd name="T0" fmla="*/ 62 w 169"/>
                  <a:gd name="T1" fmla="*/ 34 h 195"/>
                  <a:gd name="T2" fmla="*/ 0 w 169"/>
                  <a:gd name="T3" fmla="*/ 34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4 h 195"/>
                  <a:gd name="T10" fmla="*/ 104 w 169"/>
                  <a:gd name="T11" fmla="*/ 34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3984625" y="1582738"/>
                <a:ext cx="276225" cy="309563"/>
              </a:xfrm>
              <a:custGeom>
                <a:avLst/>
                <a:gdLst>
                  <a:gd name="T0" fmla="*/ 133 w 174"/>
                  <a:gd name="T1" fmla="*/ 141 h 195"/>
                  <a:gd name="T2" fmla="*/ 53 w 174"/>
                  <a:gd name="T3" fmla="*/ 0 h 195"/>
                  <a:gd name="T4" fmla="*/ 0 w 174"/>
                  <a:gd name="T5" fmla="*/ 0 h 195"/>
                  <a:gd name="T6" fmla="*/ 0 w 174"/>
                  <a:gd name="T7" fmla="*/ 195 h 195"/>
                  <a:gd name="T8" fmla="*/ 43 w 174"/>
                  <a:gd name="T9" fmla="*/ 195 h 195"/>
                  <a:gd name="T10" fmla="*/ 41 w 174"/>
                  <a:gd name="T11" fmla="*/ 48 h 195"/>
                  <a:gd name="T12" fmla="*/ 126 w 174"/>
                  <a:gd name="T13" fmla="*/ 195 h 195"/>
                  <a:gd name="T14" fmla="*/ 174 w 174"/>
                  <a:gd name="T15" fmla="*/ 195 h 195"/>
                  <a:gd name="T16" fmla="*/ 174 w 174"/>
                  <a:gd name="T17" fmla="*/ 0 h 195"/>
                  <a:gd name="T18" fmla="*/ 132 w 174"/>
                  <a:gd name="T19" fmla="*/ 0 h 195"/>
                  <a:gd name="T20" fmla="*/ 133 w 174"/>
                  <a:gd name="T21" fmla="*/ 14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95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4287838" y="1582738"/>
                <a:ext cx="333375" cy="309563"/>
              </a:xfrm>
              <a:custGeom>
                <a:avLst/>
                <a:gdLst>
                  <a:gd name="T0" fmla="*/ 106 w 210"/>
                  <a:gd name="T1" fmla="*/ 145 h 195"/>
                  <a:gd name="T2" fmla="*/ 46 w 210"/>
                  <a:gd name="T3" fmla="*/ 0 h 195"/>
                  <a:gd name="T4" fmla="*/ 0 w 210"/>
                  <a:gd name="T5" fmla="*/ 0 h 195"/>
                  <a:gd name="T6" fmla="*/ 85 w 210"/>
                  <a:gd name="T7" fmla="*/ 195 h 195"/>
                  <a:gd name="T8" fmla="*/ 128 w 210"/>
                  <a:gd name="T9" fmla="*/ 195 h 195"/>
                  <a:gd name="T10" fmla="*/ 210 w 210"/>
                  <a:gd name="T11" fmla="*/ 0 h 195"/>
                  <a:gd name="T12" fmla="*/ 167 w 210"/>
                  <a:gd name="T13" fmla="*/ 0 h 195"/>
                  <a:gd name="T14" fmla="*/ 106 w 210"/>
                  <a:gd name="T15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95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4941888" y="1582738"/>
                <a:ext cx="295275" cy="312738"/>
              </a:xfrm>
              <a:custGeom>
                <a:avLst/>
                <a:gdLst>
                  <a:gd name="T0" fmla="*/ 83 w 125"/>
                  <a:gd name="T1" fmla="*/ 55 h 131"/>
                  <a:gd name="T2" fmla="*/ 46 w 125"/>
                  <a:gd name="T3" fmla="*/ 55 h 131"/>
                  <a:gd name="T4" fmla="*/ 29 w 125"/>
                  <a:gd name="T5" fmla="*/ 40 h 131"/>
                  <a:gd name="T6" fmla="*/ 50 w 125"/>
                  <a:gd name="T7" fmla="*/ 23 h 131"/>
                  <a:gd name="T8" fmla="*/ 119 w 125"/>
                  <a:gd name="T9" fmla="*/ 23 h 131"/>
                  <a:gd name="T10" fmla="*/ 119 w 125"/>
                  <a:gd name="T11" fmla="*/ 0 h 131"/>
                  <a:gd name="T12" fmla="*/ 46 w 125"/>
                  <a:gd name="T13" fmla="*/ 0 h 131"/>
                  <a:gd name="T14" fmla="*/ 11 w 125"/>
                  <a:gd name="T15" fmla="*/ 10 h 131"/>
                  <a:gd name="T16" fmla="*/ 0 w 125"/>
                  <a:gd name="T17" fmla="*/ 40 h 131"/>
                  <a:gd name="T18" fmla="*/ 44 w 125"/>
                  <a:gd name="T19" fmla="*/ 78 h 131"/>
                  <a:gd name="T20" fmla="*/ 76 w 125"/>
                  <a:gd name="T21" fmla="*/ 78 h 131"/>
                  <a:gd name="T22" fmla="*/ 96 w 125"/>
                  <a:gd name="T23" fmla="*/ 93 h 131"/>
                  <a:gd name="T24" fmla="*/ 74 w 125"/>
                  <a:gd name="T25" fmla="*/ 108 h 131"/>
                  <a:gd name="T26" fmla="*/ 5 w 125"/>
                  <a:gd name="T27" fmla="*/ 108 h 131"/>
                  <a:gd name="T28" fmla="*/ 5 w 125"/>
                  <a:gd name="T29" fmla="*/ 131 h 131"/>
                  <a:gd name="T30" fmla="*/ 79 w 125"/>
                  <a:gd name="T31" fmla="*/ 131 h 131"/>
                  <a:gd name="T32" fmla="*/ 125 w 125"/>
                  <a:gd name="T33" fmla="*/ 92 h 131"/>
                  <a:gd name="T34" fmla="*/ 116 w 125"/>
                  <a:gd name="T35" fmla="*/ 63 h 131"/>
                  <a:gd name="T36" fmla="*/ 83 w 125"/>
                  <a:gd name="T37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31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" name="Группа 9"/>
            <p:cNvGrpSpPr/>
            <p:nvPr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  <a:grpFill/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2182813" y="1449387"/>
                <a:ext cx="366713" cy="214313"/>
              </a:xfrm>
              <a:custGeom>
                <a:avLst/>
                <a:gdLst>
                  <a:gd name="T0" fmla="*/ 148 w 156"/>
                  <a:gd name="T1" fmla="*/ 9 h 90"/>
                  <a:gd name="T2" fmla="*/ 129 w 156"/>
                  <a:gd name="T3" fmla="*/ 1 h 90"/>
                  <a:gd name="T4" fmla="*/ 122 w 156"/>
                  <a:gd name="T5" fmla="*/ 1 h 90"/>
                  <a:gd name="T6" fmla="*/ 116 w 156"/>
                  <a:gd name="T7" fmla="*/ 4 h 90"/>
                  <a:gd name="T8" fmla="*/ 78 w 156"/>
                  <a:gd name="T9" fmla="*/ 41 h 90"/>
                  <a:gd name="T10" fmla="*/ 40 w 156"/>
                  <a:gd name="T11" fmla="*/ 4 h 90"/>
                  <a:gd name="T12" fmla="*/ 34 w 156"/>
                  <a:gd name="T13" fmla="*/ 0 h 90"/>
                  <a:gd name="T14" fmla="*/ 27 w 156"/>
                  <a:gd name="T15" fmla="*/ 1 h 90"/>
                  <a:gd name="T16" fmla="*/ 7 w 156"/>
                  <a:gd name="T17" fmla="*/ 9 h 90"/>
                  <a:gd name="T18" fmla="*/ 2 w 156"/>
                  <a:gd name="T19" fmla="*/ 14 h 90"/>
                  <a:gd name="T20" fmla="*/ 0 w 156"/>
                  <a:gd name="T21" fmla="*/ 20 h 90"/>
                  <a:gd name="T22" fmla="*/ 0 w 156"/>
                  <a:gd name="T23" fmla="*/ 71 h 90"/>
                  <a:gd name="T24" fmla="*/ 34 w 156"/>
                  <a:gd name="T25" fmla="*/ 90 h 90"/>
                  <a:gd name="T26" fmla="*/ 34 w 156"/>
                  <a:gd name="T27" fmla="*/ 46 h 90"/>
                  <a:gd name="T28" fmla="*/ 50 w 156"/>
                  <a:gd name="T29" fmla="*/ 62 h 90"/>
                  <a:gd name="T30" fmla="*/ 54 w 156"/>
                  <a:gd name="T31" fmla="*/ 64 h 90"/>
                  <a:gd name="T32" fmla="*/ 58 w 156"/>
                  <a:gd name="T33" fmla="*/ 65 h 90"/>
                  <a:gd name="T34" fmla="*/ 97 w 156"/>
                  <a:gd name="T35" fmla="*/ 65 h 90"/>
                  <a:gd name="T36" fmla="*/ 101 w 156"/>
                  <a:gd name="T37" fmla="*/ 64 h 90"/>
                  <a:gd name="T38" fmla="*/ 106 w 156"/>
                  <a:gd name="T39" fmla="*/ 62 h 90"/>
                  <a:gd name="T40" fmla="*/ 121 w 156"/>
                  <a:gd name="T41" fmla="*/ 46 h 90"/>
                  <a:gd name="T42" fmla="*/ 121 w 156"/>
                  <a:gd name="T43" fmla="*/ 90 h 90"/>
                  <a:gd name="T44" fmla="*/ 156 w 156"/>
                  <a:gd name="T45" fmla="*/ 71 h 90"/>
                  <a:gd name="T46" fmla="*/ 156 w 156"/>
                  <a:gd name="T47" fmla="*/ 20 h 90"/>
                  <a:gd name="T48" fmla="*/ 148 w 156"/>
                  <a:gd name="T4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90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2044700" y="1644650"/>
                <a:ext cx="303213" cy="384175"/>
              </a:xfrm>
              <a:custGeom>
                <a:avLst/>
                <a:gdLst>
                  <a:gd name="T0" fmla="*/ 0 w 128"/>
                  <a:gd name="T1" fmla="*/ 37 h 161"/>
                  <a:gd name="T2" fmla="*/ 3 w 128"/>
                  <a:gd name="T3" fmla="*/ 58 h 161"/>
                  <a:gd name="T4" fmla="*/ 6 w 128"/>
                  <a:gd name="T5" fmla="*/ 65 h 161"/>
                  <a:gd name="T6" fmla="*/ 12 w 128"/>
                  <a:gd name="T7" fmla="*/ 68 h 161"/>
                  <a:gd name="T8" fmla="*/ 64 w 128"/>
                  <a:gd name="T9" fmla="*/ 82 h 161"/>
                  <a:gd name="T10" fmla="*/ 50 w 128"/>
                  <a:gd name="T11" fmla="*/ 133 h 161"/>
                  <a:gd name="T12" fmla="*/ 50 w 128"/>
                  <a:gd name="T13" fmla="*/ 140 h 161"/>
                  <a:gd name="T14" fmla="*/ 54 w 128"/>
                  <a:gd name="T15" fmla="*/ 146 h 161"/>
                  <a:gd name="T16" fmla="*/ 71 w 128"/>
                  <a:gd name="T17" fmla="*/ 158 h 161"/>
                  <a:gd name="T18" fmla="*/ 78 w 128"/>
                  <a:gd name="T19" fmla="*/ 161 h 161"/>
                  <a:gd name="T20" fmla="*/ 84 w 128"/>
                  <a:gd name="T21" fmla="*/ 159 h 161"/>
                  <a:gd name="T22" fmla="*/ 128 w 128"/>
                  <a:gd name="T23" fmla="*/ 134 h 161"/>
                  <a:gd name="T24" fmla="*/ 128 w 128"/>
                  <a:gd name="T25" fmla="*/ 94 h 161"/>
                  <a:gd name="T26" fmla="*/ 89 w 128"/>
                  <a:gd name="T27" fmla="*/ 117 h 161"/>
                  <a:gd name="T28" fmla="*/ 95 w 128"/>
                  <a:gd name="T29" fmla="*/ 95 h 161"/>
                  <a:gd name="T30" fmla="*/ 96 w 128"/>
                  <a:gd name="T31" fmla="*/ 90 h 161"/>
                  <a:gd name="T32" fmla="*/ 94 w 128"/>
                  <a:gd name="T33" fmla="*/ 86 h 161"/>
                  <a:gd name="T34" fmla="*/ 75 w 128"/>
                  <a:gd name="T35" fmla="*/ 53 h 161"/>
                  <a:gd name="T36" fmla="*/ 72 w 128"/>
                  <a:gd name="T37" fmla="*/ 50 h 161"/>
                  <a:gd name="T38" fmla="*/ 67 w 128"/>
                  <a:gd name="T39" fmla="*/ 48 h 161"/>
                  <a:gd name="T40" fmla="*/ 46 w 128"/>
                  <a:gd name="T41" fmla="*/ 42 h 161"/>
                  <a:gd name="T42" fmla="*/ 85 w 128"/>
                  <a:gd name="T43" fmla="*/ 20 h 161"/>
                  <a:gd name="T44" fmla="*/ 50 w 128"/>
                  <a:gd name="T45" fmla="*/ 0 h 161"/>
                  <a:gd name="T46" fmla="*/ 6 w 128"/>
                  <a:gd name="T47" fmla="*/ 26 h 161"/>
                  <a:gd name="T48" fmla="*/ 0 w 128"/>
                  <a:gd name="T49" fmla="*/ 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61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2379663" y="1644650"/>
                <a:ext cx="307975" cy="385763"/>
              </a:xfrm>
              <a:custGeom>
                <a:avLst/>
                <a:gdLst>
                  <a:gd name="T0" fmla="*/ 58 w 130"/>
                  <a:gd name="T1" fmla="*/ 158 h 162"/>
                  <a:gd name="T2" fmla="*/ 75 w 130"/>
                  <a:gd name="T3" fmla="*/ 145 h 162"/>
                  <a:gd name="T4" fmla="*/ 80 w 130"/>
                  <a:gd name="T5" fmla="*/ 139 h 162"/>
                  <a:gd name="T6" fmla="*/ 80 w 130"/>
                  <a:gd name="T7" fmla="*/ 133 h 162"/>
                  <a:gd name="T8" fmla="*/ 66 w 130"/>
                  <a:gd name="T9" fmla="*/ 82 h 162"/>
                  <a:gd name="T10" fmla="*/ 118 w 130"/>
                  <a:gd name="T11" fmla="*/ 68 h 162"/>
                  <a:gd name="T12" fmla="*/ 123 w 130"/>
                  <a:gd name="T13" fmla="*/ 65 h 162"/>
                  <a:gd name="T14" fmla="*/ 126 w 130"/>
                  <a:gd name="T15" fmla="*/ 58 h 162"/>
                  <a:gd name="T16" fmla="*/ 129 w 130"/>
                  <a:gd name="T17" fmla="*/ 38 h 162"/>
                  <a:gd name="T18" fmla="*/ 128 w 130"/>
                  <a:gd name="T19" fmla="*/ 30 h 162"/>
                  <a:gd name="T20" fmla="*/ 124 w 130"/>
                  <a:gd name="T21" fmla="*/ 26 h 162"/>
                  <a:gd name="T22" fmla="*/ 79 w 130"/>
                  <a:gd name="T23" fmla="*/ 0 h 162"/>
                  <a:gd name="T24" fmla="*/ 44 w 130"/>
                  <a:gd name="T25" fmla="*/ 20 h 162"/>
                  <a:gd name="T26" fmla="*/ 84 w 130"/>
                  <a:gd name="T27" fmla="*/ 42 h 162"/>
                  <a:gd name="T28" fmla="*/ 62 w 130"/>
                  <a:gd name="T29" fmla="*/ 48 h 162"/>
                  <a:gd name="T30" fmla="*/ 57 w 130"/>
                  <a:gd name="T31" fmla="*/ 50 h 162"/>
                  <a:gd name="T32" fmla="*/ 54 w 130"/>
                  <a:gd name="T33" fmla="*/ 54 h 162"/>
                  <a:gd name="T34" fmla="*/ 35 w 130"/>
                  <a:gd name="T35" fmla="*/ 87 h 162"/>
                  <a:gd name="T36" fmla="*/ 34 w 130"/>
                  <a:gd name="T37" fmla="*/ 90 h 162"/>
                  <a:gd name="T38" fmla="*/ 34 w 130"/>
                  <a:gd name="T39" fmla="*/ 96 h 162"/>
                  <a:gd name="T40" fmla="*/ 40 w 130"/>
                  <a:gd name="T41" fmla="*/ 117 h 162"/>
                  <a:gd name="T42" fmla="*/ 0 w 130"/>
                  <a:gd name="T43" fmla="*/ 94 h 162"/>
                  <a:gd name="T44" fmla="*/ 0 w 130"/>
                  <a:gd name="T45" fmla="*/ 134 h 162"/>
                  <a:gd name="T46" fmla="*/ 45 w 130"/>
                  <a:gd name="T47" fmla="*/ 159 h 162"/>
                  <a:gd name="T48" fmla="*/ 58 w 130"/>
                  <a:gd name="T49" fmla="*/ 15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162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>
                  <a:latin typeface="+mj-lt"/>
                </a:endParaRPr>
              </a:p>
            </p:txBody>
          </p:sp>
        </p:grpSp>
      </p:grpSp>
      <p:sp>
        <p:nvSpPr>
          <p:cNvPr id="2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87942" y="5594818"/>
            <a:ext cx="4478337" cy="647700"/>
          </a:xfrm>
        </p:spPr>
        <p:txBody>
          <a:bodyPr>
            <a:normAutofit/>
          </a:bodyPr>
          <a:lstStyle>
            <a:lvl1pPr marL="0" indent="0">
              <a:lnSpc>
                <a:spcPts val="2462"/>
              </a:lnSpc>
              <a:spcBef>
                <a:spcPts val="0"/>
              </a:spcBef>
              <a:buNone/>
              <a:defRPr sz="1463">
                <a:solidFill>
                  <a:srgbClr val="4E5963"/>
                </a:solidFill>
              </a:defRPr>
            </a:lvl1pPr>
          </a:lstStyle>
          <a:p>
            <a:pPr>
              <a:lnSpc>
                <a:spcPts val="2462"/>
              </a:lnSpc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Автор</a:t>
            </a:r>
            <a:endParaRPr lang="ru-RU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8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>
              <a:latin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49053" y="0"/>
            <a:ext cx="742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63" dirty="0" smtClean="0">
                <a:noFill/>
                <a:latin typeface="Roboto" panose="02000000000000000000" pitchFamily="2" charset="0"/>
              </a:rPr>
              <a:t>м</a:t>
            </a:r>
            <a:endParaRPr lang="uk-UA" sz="1463" dirty="0">
              <a:noFill/>
              <a:latin typeface="Roboto" panose="02000000000000000000" pitchFamily="2" charset="0"/>
            </a:endParaRPr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-18848" y="355921"/>
            <a:ext cx="3292475" cy="6190933"/>
            <a:chOff x="163513" y="355917"/>
            <a:chExt cx="3292475" cy="6190933"/>
          </a:xfrm>
          <a:solidFill>
            <a:schemeClr val="accent2"/>
          </a:solidFill>
        </p:grpSpPr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176171" y="355917"/>
              <a:ext cx="1802996" cy="2292034"/>
            </a:xfrm>
            <a:custGeom>
              <a:avLst/>
              <a:gdLst>
                <a:gd name="T0" fmla="*/ 91 w 367"/>
                <a:gd name="T1" fmla="*/ 306 h 424"/>
                <a:gd name="T2" fmla="*/ 110 w 367"/>
                <a:gd name="T3" fmla="*/ 302 h 424"/>
                <a:gd name="T4" fmla="*/ 130 w 367"/>
                <a:gd name="T5" fmla="*/ 289 h 424"/>
                <a:gd name="T6" fmla="*/ 204 w 367"/>
                <a:gd name="T7" fmla="*/ 215 h 424"/>
                <a:gd name="T8" fmla="*/ 204 w 367"/>
                <a:gd name="T9" fmla="*/ 424 h 424"/>
                <a:gd name="T10" fmla="*/ 365 w 367"/>
                <a:gd name="T11" fmla="*/ 332 h 424"/>
                <a:gd name="T12" fmla="*/ 365 w 367"/>
                <a:gd name="T13" fmla="*/ 93 h 424"/>
                <a:gd name="T14" fmla="*/ 331 w 367"/>
                <a:gd name="T15" fmla="*/ 43 h 424"/>
                <a:gd name="T16" fmla="*/ 239 w 367"/>
                <a:gd name="T17" fmla="*/ 5 h 424"/>
                <a:gd name="T18" fmla="*/ 206 w 367"/>
                <a:gd name="T19" fmla="*/ 3 h 424"/>
                <a:gd name="T20" fmla="*/ 179 w 367"/>
                <a:gd name="T21" fmla="*/ 16 h 424"/>
                <a:gd name="T22" fmla="*/ 0 w 367"/>
                <a:gd name="T23" fmla="*/ 192 h 424"/>
                <a:gd name="T24" fmla="*/ 0 w 367"/>
                <a:gd name="T25" fmla="*/ 306 h 424"/>
                <a:gd name="T26" fmla="*/ 91 w 367"/>
                <a:gd name="T27" fmla="*/ 306 h 424"/>
                <a:gd name="connsiteX0" fmla="*/ 2480 w 9950"/>
                <a:gd name="connsiteY0" fmla="*/ 7188 h 9971"/>
                <a:gd name="connsiteX1" fmla="*/ 2997 w 9950"/>
                <a:gd name="connsiteY1" fmla="*/ 7094 h 9971"/>
                <a:gd name="connsiteX2" fmla="*/ 3542 w 9950"/>
                <a:gd name="connsiteY2" fmla="*/ 6787 h 9971"/>
                <a:gd name="connsiteX3" fmla="*/ 5559 w 9950"/>
                <a:gd name="connsiteY3" fmla="*/ 5042 h 9971"/>
                <a:gd name="connsiteX4" fmla="*/ 5559 w 9950"/>
                <a:gd name="connsiteY4" fmla="*/ 9971 h 9971"/>
                <a:gd name="connsiteX5" fmla="*/ 9946 w 9950"/>
                <a:gd name="connsiteY5" fmla="*/ 7801 h 9971"/>
                <a:gd name="connsiteX6" fmla="*/ 9946 w 9950"/>
                <a:gd name="connsiteY6" fmla="*/ 2164 h 9971"/>
                <a:gd name="connsiteX7" fmla="*/ 9019 w 9950"/>
                <a:gd name="connsiteY7" fmla="*/ 985 h 9971"/>
                <a:gd name="connsiteX8" fmla="*/ 6512 w 9950"/>
                <a:gd name="connsiteY8" fmla="*/ 89 h 9971"/>
                <a:gd name="connsiteX9" fmla="*/ 5613 w 9950"/>
                <a:gd name="connsiteY9" fmla="*/ 42 h 9971"/>
                <a:gd name="connsiteX10" fmla="*/ 4877 w 9950"/>
                <a:gd name="connsiteY10" fmla="*/ 348 h 9971"/>
                <a:gd name="connsiteX11" fmla="*/ 908 w 9950"/>
                <a:gd name="connsiteY11" fmla="*/ 3712 h 9971"/>
                <a:gd name="connsiteX12" fmla="*/ 0 w 9950"/>
                <a:gd name="connsiteY12" fmla="*/ 7188 h 9971"/>
                <a:gd name="connsiteX13" fmla="*/ 2480 w 9950"/>
                <a:gd name="connsiteY13" fmla="*/ 7188 h 9971"/>
                <a:gd name="connsiteX0" fmla="*/ 1580 w 9088"/>
                <a:gd name="connsiteY0" fmla="*/ 7209 h 10000"/>
                <a:gd name="connsiteX1" fmla="*/ 2100 w 9088"/>
                <a:gd name="connsiteY1" fmla="*/ 7115 h 10000"/>
                <a:gd name="connsiteX2" fmla="*/ 2648 w 9088"/>
                <a:gd name="connsiteY2" fmla="*/ 6807 h 10000"/>
                <a:gd name="connsiteX3" fmla="*/ 4675 w 9088"/>
                <a:gd name="connsiteY3" fmla="*/ 5057 h 10000"/>
                <a:gd name="connsiteX4" fmla="*/ 4675 w 9088"/>
                <a:gd name="connsiteY4" fmla="*/ 10000 h 10000"/>
                <a:gd name="connsiteX5" fmla="*/ 9084 w 9088"/>
                <a:gd name="connsiteY5" fmla="*/ 7824 h 10000"/>
                <a:gd name="connsiteX6" fmla="*/ 9084 w 9088"/>
                <a:gd name="connsiteY6" fmla="*/ 2170 h 10000"/>
                <a:gd name="connsiteX7" fmla="*/ 8152 w 9088"/>
                <a:gd name="connsiteY7" fmla="*/ 988 h 10000"/>
                <a:gd name="connsiteX8" fmla="*/ 5633 w 9088"/>
                <a:gd name="connsiteY8" fmla="*/ 89 h 10000"/>
                <a:gd name="connsiteX9" fmla="*/ 4729 w 9088"/>
                <a:gd name="connsiteY9" fmla="*/ 42 h 10000"/>
                <a:gd name="connsiteX10" fmla="*/ 3990 w 9088"/>
                <a:gd name="connsiteY10" fmla="*/ 349 h 10000"/>
                <a:gd name="connsiteX11" fmla="*/ 1 w 9088"/>
                <a:gd name="connsiteY11" fmla="*/ 3723 h 10000"/>
                <a:gd name="connsiteX12" fmla="*/ 0 w 9088"/>
                <a:gd name="connsiteY12" fmla="*/ 7209 h 10000"/>
                <a:gd name="connsiteX13" fmla="*/ 1580 w 9088"/>
                <a:gd name="connsiteY13" fmla="*/ 7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88" h="10000">
                  <a:moveTo>
                    <a:pt x="1580" y="7209"/>
                  </a:moveTo>
                  <a:cubicBezTo>
                    <a:pt x="1744" y="7209"/>
                    <a:pt x="1936" y="7162"/>
                    <a:pt x="2100" y="7115"/>
                  </a:cubicBezTo>
                  <a:cubicBezTo>
                    <a:pt x="2292" y="7066"/>
                    <a:pt x="2456" y="6972"/>
                    <a:pt x="2648" y="6807"/>
                  </a:cubicBezTo>
                  <a:lnTo>
                    <a:pt x="4675" y="5057"/>
                  </a:lnTo>
                  <a:lnTo>
                    <a:pt x="4675" y="10000"/>
                  </a:lnTo>
                  <a:lnTo>
                    <a:pt x="9084" y="7824"/>
                  </a:lnTo>
                  <a:lnTo>
                    <a:pt x="9084" y="2170"/>
                  </a:lnTo>
                  <a:cubicBezTo>
                    <a:pt x="9138" y="1603"/>
                    <a:pt x="8727" y="1153"/>
                    <a:pt x="8152" y="988"/>
                  </a:cubicBezTo>
                  <a:cubicBezTo>
                    <a:pt x="8152" y="988"/>
                    <a:pt x="5961" y="184"/>
                    <a:pt x="5633" y="89"/>
                  </a:cubicBezTo>
                  <a:cubicBezTo>
                    <a:pt x="5332" y="-5"/>
                    <a:pt x="5031" y="-29"/>
                    <a:pt x="4729" y="42"/>
                  </a:cubicBezTo>
                  <a:cubicBezTo>
                    <a:pt x="4346" y="89"/>
                    <a:pt x="4154" y="279"/>
                    <a:pt x="3990" y="349"/>
                  </a:cubicBezTo>
                  <a:cubicBezTo>
                    <a:pt x="3908" y="444"/>
                    <a:pt x="383" y="3392"/>
                    <a:pt x="1" y="3723"/>
                  </a:cubicBezTo>
                  <a:cubicBezTo>
                    <a:pt x="1" y="6420"/>
                    <a:pt x="0" y="7209"/>
                    <a:pt x="0" y="7209"/>
                  </a:cubicBezTo>
                  <a:lnTo>
                    <a:pt x="1580" y="7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163513" y="2441575"/>
              <a:ext cx="3292475" cy="4105275"/>
            </a:xfrm>
            <a:custGeom>
              <a:avLst/>
              <a:gdLst>
                <a:gd name="T0" fmla="*/ 599 w 606"/>
                <a:gd name="T1" fmla="*/ 141 h 757"/>
                <a:gd name="T2" fmla="*/ 578 w 606"/>
                <a:gd name="T3" fmla="*/ 120 h 757"/>
                <a:gd name="T4" fmla="*/ 368 w 606"/>
                <a:gd name="T5" fmla="*/ 0 h 757"/>
                <a:gd name="T6" fmla="*/ 206 w 606"/>
                <a:gd name="T7" fmla="*/ 92 h 757"/>
                <a:gd name="T8" fmla="*/ 390 w 606"/>
                <a:gd name="T9" fmla="*/ 197 h 757"/>
                <a:gd name="T10" fmla="*/ 287 w 606"/>
                <a:gd name="T11" fmla="*/ 224 h 757"/>
                <a:gd name="T12" fmla="*/ 266 w 606"/>
                <a:gd name="T13" fmla="*/ 235 h 757"/>
                <a:gd name="T14" fmla="*/ 253 w 606"/>
                <a:gd name="T15" fmla="*/ 250 h 757"/>
                <a:gd name="T16" fmla="*/ 161 w 606"/>
                <a:gd name="T17" fmla="*/ 406 h 757"/>
                <a:gd name="T18" fmla="*/ 156 w 606"/>
                <a:gd name="T19" fmla="*/ 422 h 757"/>
                <a:gd name="T20" fmla="*/ 158 w 606"/>
                <a:gd name="T21" fmla="*/ 447 h 757"/>
                <a:gd name="T22" fmla="*/ 184 w 606"/>
                <a:gd name="T23" fmla="*/ 546 h 757"/>
                <a:gd name="T24" fmla="*/ 0 w 606"/>
                <a:gd name="T25" fmla="*/ 441 h 757"/>
                <a:gd name="T26" fmla="*/ 0 w 606"/>
                <a:gd name="T27" fmla="*/ 625 h 757"/>
                <a:gd name="T28" fmla="*/ 210 w 606"/>
                <a:gd name="T29" fmla="*/ 743 h 757"/>
                <a:gd name="T30" fmla="*/ 272 w 606"/>
                <a:gd name="T31" fmla="*/ 740 h 757"/>
                <a:gd name="T32" fmla="*/ 351 w 606"/>
                <a:gd name="T33" fmla="*/ 680 h 757"/>
                <a:gd name="T34" fmla="*/ 372 w 606"/>
                <a:gd name="T35" fmla="*/ 651 h 757"/>
                <a:gd name="T36" fmla="*/ 372 w 606"/>
                <a:gd name="T37" fmla="*/ 623 h 757"/>
                <a:gd name="T38" fmla="*/ 306 w 606"/>
                <a:gd name="T39" fmla="*/ 381 h 757"/>
                <a:gd name="T40" fmla="*/ 550 w 606"/>
                <a:gd name="T41" fmla="*/ 317 h 757"/>
                <a:gd name="T42" fmla="*/ 576 w 606"/>
                <a:gd name="T43" fmla="*/ 302 h 757"/>
                <a:gd name="T44" fmla="*/ 591 w 606"/>
                <a:gd name="T45" fmla="*/ 272 h 757"/>
                <a:gd name="T46" fmla="*/ 604 w 606"/>
                <a:gd name="T47" fmla="*/ 175 h 757"/>
                <a:gd name="T48" fmla="*/ 599 w 606"/>
                <a:gd name="T49" fmla="*/ 14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6" h="757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</p:grpSp>
      <p:sp>
        <p:nvSpPr>
          <p:cNvPr id="3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765807" y="2781300"/>
            <a:ext cx="5184775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spc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2" name="Группа 7"/>
          <p:cNvGrpSpPr/>
          <p:nvPr userDrawn="1"/>
        </p:nvGrpSpPr>
        <p:grpSpPr>
          <a:xfrm>
            <a:off x="4764089" y="1197006"/>
            <a:ext cx="2296682" cy="381711"/>
            <a:chOff x="2044700" y="1449387"/>
            <a:chExt cx="3481388" cy="581026"/>
          </a:xfrm>
          <a:solidFill>
            <a:schemeClr val="bg1"/>
          </a:solidFill>
        </p:grpSpPr>
        <p:grpSp>
          <p:nvGrpSpPr>
            <p:cNvPr id="33" name="Группа 8"/>
            <p:cNvGrpSpPr/>
            <p:nvPr userDrawn="1"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  <a:grpFill/>
          </p:grpSpPr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3265488" y="1582738"/>
                <a:ext cx="247650" cy="309563"/>
              </a:xfrm>
              <a:custGeom>
                <a:avLst/>
                <a:gdLst>
                  <a:gd name="T0" fmla="*/ 0 w 156"/>
                  <a:gd name="T1" fmla="*/ 0 h 195"/>
                  <a:gd name="T2" fmla="*/ 0 w 156"/>
                  <a:gd name="T3" fmla="*/ 195 h 195"/>
                  <a:gd name="T4" fmla="*/ 156 w 156"/>
                  <a:gd name="T5" fmla="*/ 195 h 195"/>
                  <a:gd name="T6" fmla="*/ 156 w 156"/>
                  <a:gd name="T7" fmla="*/ 162 h 195"/>
                  <a:gd name="T8" fmla="*/ 43 w 156"/>
                  <a:gd name="T9" fmla="*/ 162 h 195"/>
                  <a:gd name="T10" fmla="*/ 43 w 156"/>
                  <a:gd name="T11" fmla="*/ 114 h 195"/>
                  <a:gd name="T12" fmla="*/ 156 w 156"/>
                  <a:gd name="T13" fmla="*/ 114 h 195"/>
                  <a:gd name="T14" fmla="*/ 156 w 156"/>
                  <a:gd name="T15" fmla="*/ 79 h 195"/>
                  <a:gd name="T16" fmla="*/ 43 w 156"/>
                  <a:gd name="T17" fmla="*/ 79 h 195"/>
                  <a:gd name="T18" fmla="*/ 43 w 156"/>
                  <a:gd name="T19" fmla="*/ 34 h 195"/>
                  <a:gd name="T20" fmla="*/ 156 w 156"/>
                  <a:gd name="T21" fmla="*/ 34 h 195"/>
                  <a:gd name="T22" fmla="*/ 156 w 156"/>
                  <a:gd name="T23" fmla="*/ 0 h 195"/>
                  <a:gd name="T24" fmla="*/ 0 w 156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 userDrawn="1"/>
            </p:nvSpPr>
            <p:spPr bwMode="auto"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 userDrawn="1"/>
            </p:nvSpPr>
            <p:spPr bwMode="auto">
              <a:xfrm>
                <a:off x="2843213" y="1582738"/>
                <a:ext cx="354013" cy="309563"/>
              </a:xfrm>
              <a:custGeom>
                <a:avLst/>
                <a:gdLst>
                  <a:gd name="T0" fmla="*/ 61 w 223"/>
                  <a:gd name="T1" fmla="*/ 0 h 195"/>
                  <a:gd name="T2" fmla="*/ 110 w 223"/>
                  <a:gd name="T3" fmla="*/ 153 h 195"/>
                  <a:gd name="T4" fmla="*/ 162 w 223"/>
                  <a:gd name="T5" fmla="*/ 0 h 195"/>
                  <a:gd name="T6" fmla="*/ 223 w 223"/>
                  <a:gd name="T7" fmla="*/ 0 h 195"/>
                  <a:gd name="T8" fmla="*/ 223 w 223"/>
                  <a:gd name="T9" fmla="*/ 195 h 195"/>
                  <a:gd name="T10" fmla="*/ 182 w 223"/>
                  <a:gd name="T11" fmla="*/ 195 h 195"/>
                  <a:gd name="T12" fmla="*/ 182 w 223"/>
                  <a:gd name="T13" fmla="*/ 49 h 195"/>
                  <a:gd name="T14" fmla="*/ 130 w 223"/>
                  <a:gd name="T15" fmla="*/ 195 h 195"/>
                  <a:gd name="T16" fmla="*/ 89 w 223"/>
                  <a:gd name="T17" fmla="*/ 195 h 195"/>
                  <a:gd name="T18" fmla="*/ 40 w 223"/>
                  <a:gd name="T19" fmla="*/ 49 h 195"/>
                  <a:gd name="T20" fmla="*/ 40 w 223"/>
                  <a:gd name="T21" fmla="*/ 195 h 195"/>
                  <a:gd name="T22" fmla="*/ 0 w 223"/>
                  <a:gd name="T23" fmla="*/ 195 h 195"/>
                  <a:gd name="T24" fmla="*/ 0 w 223"/>
                  <a:gd name="T25" fmla="*/ 0 h 195"/>
                  <a:gd name="T26" fmla="*/ 61 w 223"/>
                  <a:gd name="T2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5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 userDrawn="1"/>
            </p:nvSpPr>
            <p:spPr bwMode="auto">
              <a:xfrm>
                <a:off x="3548063" y="1582738"/>
                <a:ext cx="268288" cy="309563"/>
              </a:xfrm>
              <a:custGeom>
                <a:avLst/>
                <a:gdLst>
                  <a:gd name="T0" fmla="*/ 62 w 169"/>
                  <a:gd name="T1" fmla="*/ 36 h 195"/>
                  <a:gd name="T2" fmla="*/ 0 w 169"/>
                  <a:gd name="T3" fmla="*/ 36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6 h 195"/>
                  <a:gd name="T10" fmla="*/ 104 w 169"/>
                  <a:gd name="T11" fmla="*/ 36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 userDrawn="1"/>
            </p:nvSpPr>
            <p:spPr bwMode="auto">
              <a:xfrm>
                <a:off x="4649788" y="1582738"/>
                <a:ext cx="249238" cy="309563"/>
              </a:xfrm>
              <a:custGeom>
                <a:avLst/>
                <a:gdLst>
                  <a:gd name="T0" fmla="*/ 0 w 157"/>
                  <a:gd name="T1" fmla="*/ 0 h 195"/>
                  <a:gd name="T2" fmla="*/ 0 w 157"/>
                  <a:gd name="T3" fmla="*/ 195 h 195"/>
                  <a:gd name="T4" fmla="*/ 157 w 157"/>
                  <a:gd name="T5" fmla="*/ 195 h 195"/>
                  <a:gd name="T6" fmla="*/ 157 w 157"/>
                  <a:gd name="T7" fmla="*/ 162 h 195"/>
                  <a:gd name="T8" fmla="*/ 43 w 157"/>
                  <a:gd name="T9" fmla="*/ 162 h 195"/>
                  <a:gd name="T10" fmla="*/ 43 w 157"/>
                  <a:gd name="T11" fmla="*/ 114 h 195"/>
                  <a:gd name="T12" fmla="*/ 157 w 157"/>
                  <a:gd name="T13" fmla="*/ 114 h 195"/>
                  <a:gd name="T14" fmla="*/ 157 w 157"/>
                  <a:gd name="T15" fmla="*/ 79 h 195"/>
                  <a:gd name="T16" fmla="*/ 43 w 157"/>
                  <a:gd name="T17" fmla="*/ 79 h 195"/>
                  <a:gd name="T18" fmla="*/ 43 w 157"/>
                  <a:gd name="T19" fmla="*/ 34 h 195"/>
                  <a:gd name="T20" fmla="*/ 157 w 157"/>
                  <a:gd name="T21" fmla="*/ 34 h 195"/>
                  <a:gd name="T22" fmla="*/ 157 w 157"/>
                  <a:gd name="T23" fmla="*/ 0 h 195"/>
                  <a:gd name="T24" fmla="*/ 0 w 157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 userDrawn="1"/>
            </p:nvSpPr>
            <p:spPr bwMode="auto">
              <a:xfrm>
                <a:off x="5257800" y="1582738"/>
                <a:ext cx="268288" cy="309563"/>
              </a:xfrm>
              <a:custGeom>
                <a:avLst/>
                <a:gdLst>
                  <a:gd name="T0" fmla="*/ 62 w 169"/>
                  <a:gd name="T1" fmla="*/ 34 h 195"/>
                  <a:gd name="T2" fmla="*/ 0 w 169"/>
                  <a:gd name="T3" fmla="*/ 34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4 h 195"/>
                  <a:gd name="T10" fmla="*/ 104 w 169"/>
                  <a:gd name="T11" fmla="*/ 34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4" name="Freeform 17"/>
              <p:cNvSpPr>
                <a:spLocks/>
              </p:cNvSpPr>
              <p:nvPr userDrawn="1"/>
            </p:nvSpPr>
            <p:spPr bwMode="auto">
              <a:xfrm>
                <a:off x="3984625" y="1582738"/>
                <a:ext cx="276225" cy="309563"/>
              </a:xfrm>
              <a:custGeom>
                <a:avLst/>
                <a:gdLst>
                  <a:gd name="T0" fmla="*/ 133 w 174"/>
                  <a:gd name="T1" fmla="*/ 141 h 195"/>
                  <a:gd name="T2" fmla="*/ 53 w 174"/>
                  <a:gd name="T3" fmla="*/ 0 h 195"/>
                  <a:gd name="T4" fmla="*/ 0 w 174"/>
                  <a:gd name="T5" fmla="*/ 0 h 195"/>
                  <a:gd name="T6" fmla="*/ 0 w 174"/>
                  <a:gd name="T7" fmla="*/ 195 h 195"/>
                  <a:gd name="T8" fmla="*/ 43 w 174"/>
                  <a:gd name="T9" fmla="*/ 195 h 195"/>
                  <a:gd name="T10" fmla="*/ 41 w 174"/>
                  <a:gd name="T11" fmla="*/ 48 h 195"/>
                  <a:gd name="T12" fmla="*/ 126 w 174"/>
                  <a:gd name="T13" fmla="*/ 195 h 195"/>
                  <a:gd name="T14" fmla="*/ 174 w 174"/>
                  <a:gd name="T15" fmla="*/ 195 h 195"/>
                  <a:gd name="T16" fmla="*/ 174 w 174"/>
                  <a:gd name="T17" fmla="*/ 0 h 195"/>
                  <a:gd name="T18" fmla="*/ 132 w 174"/>
                  <a:gd name="T19" fmla="*/ 0 h 195"/>
                  <a:gd name="T20" fmla="*/ 133 w 174"/>
                  <a:gd name="T21" fmla="*/ 14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95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5" name="Freeform 18"/>
              <p:cNvSpPr>
                <a:spLocks/>
              </p:cNvSpPr>
              <p:nvPr userDrawn="1"/>
            </p:nvSpPr>
            <p:spPr bwMode="auto">
              <a:xfrm>
                <a:off x="4287838" y="1582738"/>
                <a:ext cx="333375" cy="309563"/>
              </a:xfrm>
              <a:custGeom>
                <a:avLst/>
                <a:gdLst>
                  <a:gd name="T0" fmla="*/ 106 w 210"/>
                  <a:gd name="T1" fmla="*/ 145 h 195"/>
                  <a:gd name="T2" fmla="*/ 46 w 210"/>
                  <a:gd name="T3" fmla="*/ 0 h 195"/>
                  <a:gd name="T4" fmla="*/ 0 w 210"/>
                  <a:gd name="T5" fmla="*/ 0 h 195"/>
                  <a:gd name="T6" fmla="*/ 85 w 210"/>
                  <a:gd name="T7" fmla="*/ 195 h 195"/>
                  <a:gd name="T8" fmla="*/ 128 w 210"/>
                  <a:gd name="T9" fmla="*/ 195 h 195"/>
                  <a:gd name="T10" fmla="*/ 210 w 210"/>
                  <a:gd name="T11" fmla="*/ 0 h 195"/>
                  <a:gd name="T12" fmla="*/ 167 w 210"/>
                  <a:gd name="T13" fmla="*/ 0 h 195"/>
                  <a:gd name="T14" fmla="*/ 106 w 210"/>
                  <a:gd name="T15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95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6" name="Freeform 19"/>
              <p:cNvSpPr>
                <a:spLocks/>
              </p:cNvSpPr>
              <p:nvPr userDrawn="1"/>
            </p:nvSpPr>
            <p:spPr bwMode="auto">
              <a:xfrm>
                <a:off x="4941888" y="1582738"/>
                <a:ext cx="295275" cy="312738"/>
              </a:xfrm>
              <a:custGeom>
                <a:avLst/>
                <a:gdLst>
                  <a:gd name="T0" fmla="*/ 83 w 125"/>
                  <a:gd name="T1" fmla="*/ 55 h 131"/>
                  <a:gd name="T2" fmla="*/ 46 w 125"/>
                  <a:gd name="T3" fmla="*/ 55 h 131"/>
                  <a:gd name="T4" fmla="*/ 29 w 125"/>
                  <a:gd name="T5" fmla="*/ 40 h 131"/>
                  <a:gd name="T6" fmla="*/ 50 w 125"/>
                  <a:gd name="T7" fmla="*/ 23 h 131"/>
                  <a:gd name="T8" fmla="*/ 119 w 125"/>
                  <a:gd name="T9" fmla="*/ 23 h 131"/>
                  <a:gd name="T10" fmla="*/ 119 w 125"/>
                  <a:gd name="T11" fmla="*/ 0 h 131"/>
                  <a:gd name="T12" fmla="*/ 46 w 125"/>
                  <a:gd name="T13" fmla="*/ 0 h 131"/>
                  <a:gd name="T14" fmla="*/ 11 w 125"/>
                  <a:gd name="T15" fmla="*/ 10 h 131"/>
                  <a:gd name="T16" fmla="*/ 0 w 125"/>
                  <a:gd name="T17" fmla="*/ 40 h 131"/>
                  <a:gd name="T18" fmla="*/ 44 w 125"/>
                  <a:gd name="T19" fmla="*/ 78 h 131"/>
                  <a:gd name="T20" fmla="*/ 76 w 125"/>
                  <a:gd name="T21" fmla="*/ 78 h 131"/>
                  <a:gd name="T22" fmla="*/ 96 w 125"/>
                  <a:gd name="T23" fmla="*/ 93 h 131"/>
                  <a:gd name="T24" fmla="*/ 74 w 125"/>
                  <a:gd name="T25" fmla="*/ 108 h 131"/>
                  <a:gd name="T26" fmla="*/ 5 w 125"/>
                  <a:gd name="T27" fmla="*/ 108 h 131"/>
                  <a:gd name="T28" fmla="*/ 5 w 125"/>
                  <a:gd name="T29" fmla="*/ 131 h 131"/>
                  <a:gd name="T30" fmla="*/ 79 w 125"/>
                  <a:gd name="T31" fmla="*/ 131 h 131"/>
                  <a:gd name="T32" fmla="*/ 125 w 125"/>
                  <a:gd name="T33" fmla="*/ 92 h 131"/>
                  <a:gd name="T34" fmla="*/ 116 w 125"/>
                  <a:gd name="T35" fmla="*/ 63 h 131"/>
                  <a:gd name="T36" fmla="*/ 83 w 125"/>
                  <a:gd name="T37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31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34" name="Группа 9"/>
            <p:cNvGrpSpPr/>
            <p:nvPr userDrawn="1"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  <a:grpFill/>
          </p:grpSpPr>
          <p:sp>
            <p:nvSpPr>
              <p:cNvPr id="35" name="Freeform 20"/>
              <p:cNvSpPr>
                <a:spLocks/>
              </p:cNvSpPr>
              <p:nvPr userDrawn="1"/>
            </p:nvSpPr>
            <p:spPr bwMode="auto">
              <a:xfrm>
                <a:off x="2182813" y="1449387"/>
                <a:ext cx="366713" cy="214313"/>
              </a:xfrm>
              <a:custGeom>
                <a:avLst/>
                <a:gdLst>
                  <a:gd name="T0" fmla="*/ 148 w 156"/>
                  <a:gd name="T1" fmla="*/ 9 h 90"/>
                  <a:gd name="T2" fmla="*/ 129 w 156"/>
                  <a:gd name="T3" fmla="*/ 1 h 90"/>
                  <a:gd name="T4" fmla="*/ 122 w 156"/>
                  <a:gd name="T5" fmla="*/ 1 h 90"/>
                  <a:gd name="T6" fmla="*/ 116 w 156"/>
                  <a:gd name="T7" fmla="*/ 4 h 90"/>
                  <a:gd name="T8" fmla="*/ 78 w 156"/>
                  <a:gd name="T9" fmla="*/ 41 h 90"/>
                  <a:gd name="T10" fmla="*/ 40 w 156"/>
                  <a:gd name="T11" fmla="*/ 4 h 90"/>
                  <a:gd name="T12" fmla="*/ 34 w 156"/>
                  <a:gd name="T13" fmla="*/ 0 h 90"/>
                  <a:gd name="T14" fmla="*/ 27 w 156"/>
                  <a:gd name="T15" fmla="*/ 1 h 90"/>
                  <a:gd name="T16" fmla="*/ 7 w 156"/>
                  <a:gd name="T17" fmla="*/ 9 h 90"/>
                  <a:gd name="T18" fmla="*/ 2 w 156"/>
                  <a:gd name="T19" fmla="*/ 14 h 90"/>
                  <a:gd name="T20" fmla="*/ 0 w 156"/>
                  <a:gd name="T21" fmla="*/ 20 h 90"/>
                  <a:gd name="T22" fmla="*/ 0 w 156"/>
                  <a:gd name="T23" fmla="*/ 71 h 90"/>
                  <a:gd name="T24" fmla="*/ 34 w 156"/>
                  <a:gd name="T25" fmla="*/ 90 h 90"/>
                  <a:gd name="T26" fmla="*/ 34 w 156"/>
                  <a:gd name="T27" fmla="*/ 46 h 90"/>
                  <a:gd name="T28" fmla="*/ 50 w 156"/>
                  <a:gd name="T29" fmla="*/ 62 h 90"/>
                  <a:gd name="T30" fmla="*/ 54 w 156"/>
                  <a:gd name="T31" fmla="*/ 64 h 90"/>
                  <a:gd name="T32" fmla="*/ 58 w 156"/>
                  <a:gd name="T33" fmla="*/ 65 h 90"/>
                  <a:gd name="T34" fmla="*/ 97 w 156"/>
                  <a:gd name="T35" fmla="*/ 65 h 90"/>
                  <a:gd name="T36" fmla="*/ 101 w 156"/>
                  <a:gd name="T37" fmla="*/ 64 h 90"/>
                  <a:gd name="T38" fmla="*/ 106 w 156"/>
                  <a:gd name="T39" fmla="*/ 62 h 90"/>
                  <a:gd name="T40" fmla="*/ 121 w 156"/>
                  <a:gd name="T41" fmla="*/ 46 h 90"/>
                  <a:gd name="T42" fmla="*/ 121 w 156"/>
                  <a:gd name="T43" fmla="*/ 90 h 90"/>
                  <a:gd name="T44" fmla="*/ 156 w 156"/>
                  <a:gd name="T45" fmla="*/ 71 h 90"/>
                  <a:gd name="T46" fmla="*/ 156 w 156"/>
                  <a:gd name="T47" fmla="*/ 20 h 90"/>
                  <a:gd name="T48" fmla="*/ 148 w 156"/>
                  <a:gd name="T4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90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2044700" y="1644650"/>
                <a:ext cx="303213" cy="384175"/>
              </a:xfrm>
              <a:custGeom>
                <a:avLst/>
                <a:gdLst>
                  <a:gd name="T0" fmla="*/ 0 w 128"/>
                  <a:gd name="T1" fmla="*/ 37 h 161"/>
                  <a:gd name="T2" fmla="*/ 3 w 128"/>
                  <a:gd name="T3" fmla="*/ 58 h 161"/>
                  <a:gd name="T4" fmla="*/ 6 w 128"/>
                  <a:gd name="T5" fmla="*/ 65 h 161"/>
                  <a:gd name="T6" fmla="*/ 12 w 128"/>
                  <a:gd name="T7" fmla="*/ 68 h 161"/>
                  <a:gd name="T8" fmla="*/ 64 w 128"/>
                  <a:gd name="T9" fmla="*/ 82 h 161"/>
                  <a:gd name="T10" fmla="*/ 50 w 128"/>
                  <a:gd name="T11" fmla="*/ 133 h 161"/>
                  <a:gd name="T12" fmla="*/ 50 w 128"/>
                  <a:gd name="T13" fmla="*/ 140 h 161"/>
                  <a:gd name="T14" fmla="*/ 54 w 128"/>
                  <a:gd name="T15" fmla="*/ 146 h 161"/>
                  <a:gd name="T16" fmla="*/ 71 w 128"/>
                  <a:gd name="T17" fmla="*/ 158 h 161"/>
                  <a:gd name="T18" fmla="*/ 78 w 128"/>
                  <a:gd name="T19" fmla="*/ 161 h 161"/>
                  <a:gd name="T20" fmla="*/ 84 w 128"/>
                  <a:gd name="T21" fmla="*/ 159 h 161"/>
                  <a:gd name="T22" fmla="*/ 128 w 128"/>
                  <a:gd name="T23" fmla="*/ 134 h 161"/>
                  <a:gd name="T24" fmla="*/ 128 w 128"/>
                  <a:gd name="T25" fmla="*/ 94 h 161"/>
                  <a:gd name="T26" fmla="*/ 89 w 128"/>
                  <a:gd name="T27" fmla="*/ 117 h 161"/>
                  <a:gd name="T28" fmla="*/ 95 w 128"/>
                  <a:gd name="T29" fmla="*/ 95 h 161"/>
                  <a:gd name="T30" fmla="*/ 96 w 128"/>
                  <a:gd name="T31" fmla="*/ 90 h 161"/>
                  <a:gd name="T32" fmla="*/ 94 w 128"/>
                  <a:gd name="T33" fmla="*/ 86 h 161"/>
                  <a:gd name="T34" fmla="*/ 75 w 128"/>
                  <a:gd name="T35" fmla="*/ 53 h 161"/>
                  <a:gd name="T36" fmla="*/ 72 w 128"/>
                  <a:gd name="T37" fmla="*/ 50 h 161"/>
                  <a:gd name="T38" fmla="*/ 67 w 128"/>
                  <a:gd name="T39" fmla="*/ 48 h 161"/>
                  <a:gd name="T40" fmla="*/ 46 w 128"/>
                  <a:gd name="T41" fmla="*/ 42 h 161"/>
                  <a:gd name="T42" fmla="*/ 85 w 128"/>
                  <a:gd name="T43" fmla="*/ 20 h 161"/>
                  <a:gd name="T44" fmla="*/ 50 w 128"/>
                  <a:gd name="T45" fmla="*/ 0 h 161"/>
                  <a:gd name="T46" fmla="*/ 6 w 128"/>
                  <a:gd name="T47" fmla="*/ 26 h 161"/>
                  <a:gd name="T48" fmla="*/ 0 w 128"/>
                  <a:gd name="T49" fmla="*/ 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61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7" name="Freeform 22"/>
              <p:cNvSpPr>
                <a:spLocks/>
              </p:cNvSpPr>
              <p:nvPr userDrawn="1"/>
            </p:nvSpPr>
            <p:spPr bwMode="auto">
              <a:xfrm>
                <a:off x="2379663" y="1644650"/>
                <a:ext cx="307975" cy="385763"/>
              </a:xfrm>
              <a:custGeom>
                <a:avLst/>
                <a:gdLst>
                  <a:gd name="T0" fmla="*/ 58 w 130"/>
                  <a:gd name="T1" fmla="*/ 158 h 162"/>
                  <a:gd name="T2" fmla="*/ 75 w 130"/>
                  <a:gd name="T3" fmla="*/ 145 h 162"/>
                  <a:gd name="T4" fmla="*/ 80 w 130"/>
                  <a:gd name="T5" fmla="*/ 139 h 162"/>
                  <a:gd name="T6" fmla="*/ 80 w 130"/>
                  <a:gd name="T7" fmla="*/ 133 h 162"/>
                  <a:gd name="T8" fmla="*/ 66 w 130"/>
                  <a:gd name="T9" fmla="*/ 82 h 162"/>
                  <a:gd name="T10" fmla="*/ 118 w 130"/>
                  <a:gd name="T11" fmla="*/ 68 h 162"/>
                  <a:gd name="T12" fmla="*/ 123 w 130"/>
                  <a:gd name="T13" fmla="*/ 65 h 162"/>
                  <a:gd name="T14" fmla="*/ 126 w 130"/>
                  <a:gd name="T15" fmla="*/ 58 h 162"/>
                  <a:gd name="T16" fmla="*/ 129 w 130"/>
                  <a:gd name="T17" fmla="*/ 38 h 162"/>
                  <a:gd name="T18" fmla="*/ 128 w 130"/>
                  <a:gd name="T19" fmla="*/ 30 h 162"/>
                  <a:gd name="T20" fmla="*/ 124 w 130"/>
                  <a:gd name="T21" fmla="*/ 26 h 162"/>
                  <a:gd name="T22" fmla="*/ 79 w 130"/>
                  <a:gd name="T23" fmla="*/ 0 h 162"/>
                  <a:gd name="T24" fmla="*/ 44 w 130"/>
                  <a:gd name="T25" fmla="*/ 20 h 162"/>
                  <a:gd name="T26" fmla="*/ 84 w 130"/>
                  <a:gd name="T27" fmla="*/ 42 h 162"/>
                  <a:gd name="T28" fmla="*/ 62 w 130"/>
                  <a:gd name="T29" fmla="*/ 48 h 162"/>
                  <a:gd name="T30" fmla="*/ 57 w 130"/>
                  <a:gd name="T31" fmla="*/ 50 h 162"/>
                  <a:gd name="T32" fmla="*/ 54 w 130"/>
                  <a:gd name="T33" fmla="*/ 54 h 162"/>
                  <a:gd name="T34" fmla="*/ 35 w 130"/>
                  <a:gd name="T35" fmla="*/ 87 h 162"/>
                  <a:gd name="T36" fmla="*/ 34 w 130"/>
                  <a:gd name="T37" fmla="*/ 90 h 162"/>
                  <a:gd name="T38" fmla="*/ 34 w 130"/>
                  <a:gd name="T39" fmla="*/ 96 h 162"/>
                  <a:gd name="T40" fmla="*/ 40 w 130"/>
                  <a:gd name="T41" fmla="*/ 117 h 162"/>
                  <a:gd name="T42" fmla="*/ 0 w 130"/>
                  <a:gd name="T43" fmla="*/ 94 h 162"/>
                  <a:gd name="T44" fmla="*/ 0 w 130"/>
                  <a:gd name="T45" fmla="*/ 134 h 162"/>
                  <a:gd name="T46" fmla="*/ 45 w 130"/>
                  <a:gd name="T47" fmla="*/ 159 h 162"/>
                  <a:gd name="T48" fmla="*/ 58 w 130"/>
                  <a:gd name="T49" fmla="*/ 15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162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</p:grpSp>
      </p:grpSp>
      <p:sp>
        <p:nvSpPr>
          <p:cNvPr id="4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4092" y="5594818"/>
            <a:ext cx="4478337" cy="647700"/>
          </a:xfrm>
        </p:spPr>
        <p:txBody>
          <a:bodyPr>
            <a:normAutofit/>
          </a:bodyPr>
          <a:lstStyle>
            <a:lvl1pPr marL="0" indent="0">
              <a:lnSpc>
                <a:spcPts val="2462"/>
              </a:lnSpc>
              <a:spcBef>
                <a:spcPts val="0"/>
              </a:spcBef>
              <a:buNone/>
              <a:defRPr sz="1463">
                <a:solidFill>
                  <a:schemeClr val="accent2"/>
                </a:solidFill>
                <a:latin typeface="+mj-lt"/>
                <a:cs typeface="Roboto" panose="02000000000000000000" pitchFamily="2" charset="0"/>
              </a:defRPr>
            </a:lvl1pPr>
          </a:lstStyle>
          <a:p>
            <a:pPr>
              <a:lnSpc>
                <a:spcPts val="2462"/>
              </a:lnSpc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17724472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Группа 115"/>
          <p:cNvGrpSpPr/>
          <p:nvPr userDrawn="1"/>
        </p:nvGrpSpPr>
        <p:grpSpPr>
          <a:xfrm>
            <a:off x="13842601" y="10386786"/>
            <a:ext cx="11336908" cy="6858000"/>
            <a:chOff x="346884" y="-7766050"/>
            <a:chExt cx="9211238" cy="7518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7" name="Прямоугольник 116"/>
            <p:cNvSpPr/>
            <p:nvPr userDrawn="1"/>
          </p:nvSpPr>
          <p:spPr>
            <a:xfrm>
              <a:off x="346884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8" name="Прямоугольник 117"/>
            <p:cNvSpPr/>
            <p:nvPr userDrawn="1"/>
          </p:nvSpPr>
          <p:spPr>
            <a:xfrm>
              <a:off x="1134998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9" name="Прямоугольник 118"/>
            <p:cNvSpPr/>
            <p:nvPr userDrawn="1"/>
          </p:nvSpPr>
          <p:spPr>
            <a:xfrm>
              <a:off x="1923112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0" name="Прямоугольник 119"/>
            <p:cNvSpPr/>
            <p:nvPr userDrawn="1"/>
          </p:nvSpPr>
          <p:spPr>
            <a:xfrm>
              <a:off x="2711226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1" name="Прямоугольник 120"/>
            <p:cNvSpPr/>
            <p:nvPr userDrawn="1"/>
          </p:nvSpPr>
          <p:spPr>
            <a:xfrm>
              <a:off x="3499340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2" name="Прямоугольник 121"/>
            <p:cNvSpPr/>
            <p:nvPr userDrawn="1"/>
          </p:nvSpPr>
          <p:spPr>
            <a:xfrm>
              <a:off x="4287454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3" name="Прямоугольник 122"/>
            <p:cNvSpPr/>
            <p:nvPr userDrawn="1"/>
          </p:nvSpPr>
          <p:spPr>
            <a:xfrm>
              <a:off x="5075568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4" name="Прямоугольник 123"/>
            <p:cNvSpPr/>
            <p:nvPr userDrawn="1"/>
          </p:nvSpPr>
          <p:spPr>
            <a:xfrm>
              <a:off x="5863682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5" name="Прямоугольник 124"/>
            <p:cNvSpPr/>
            <p:nvPr userDrawn="1"/>
          </p:nvSpPr>
          <p:spPr>
            <a:xfrm>
              <a:off x="6651796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6" name="Прямоугольник 125"/>
            <p:cNvSpPr/>
            <p:nvPr userDrawn="1"/>
          </p:nvSpPr>
          <p:spPr>
            <a:xfrm>
              <a:off x="7439910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7" name="Прямоугольник 126"/>
            <p:cNvSpPr/>
            <p:nvPr userDrawn="1"/>
          </p:nvSpPr>
          <p:spPr>
            <a:xfrm>
              <a:off x="8228024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8" name="Прямоугольник 127"/>
            <p:cNvSpPr/>
            <p:nvPr userDrawn="1"/>
          </p:nvSpPr>
          <p:spPr>
            <a:xfrm>
              <a:off x="9016135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61789" y="519113"/>
            <a:ext cx="7006492" cy="7493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Заголовок первого уровня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75681" y="1515005"/>
            <a:ext cx="3331307" cy="4315884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429374" y="1526293"/>
            <a:ext cx="6996722" cy="4304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463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Dark Cover">
    <p:bg>
      <p:bgPr>
        <a:solidFill>
          <a:srgbClr val="3F3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49053" y="0"/>
            <a:ext cx="742950" cy="6858000"/>
          </a:xfrm>
          <a:prstGeom prst="rect">
            <a:avLst/>
          </a:prstGeom>
          <a:solidFill>
            <a:srgbClr val="3F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63" dirty="0" smtClean="0">
                <a:noFill/>
                <a:latin typeface="Roboto" panose="02000000000000000000" pitchFamily="2" charset="0"/>
              </a:rPr>
              <a:t>м</a:t>
            </a:r>
            <a:endParaRPr lang="uk-UA" sz="1463" dirty="0">
              <a:noFill/>
              <a:latin typeface="Roboto" panose="02000000000000000000" pitchFamily="2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6765" y="355921"/>
            <a:ext cx="3308385" cy="6190933"/>
            <a:chOff x="147603" y="355917"/>
            <a:chExt cx="3308385" cy="6190933"/>
          </a:xfrm>
          <a:solidFill>
            <a:srgbClr val="53535C"/>
          </a:solidFill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147603" y="355917"/>
              <a:ext cx="1831564" cy="2292034"/>
            </a:xfrm>
            <a:custGeom>
              <a:avLst/>
              <a:gdLst>
                <a:gd name="T0" fmla="*/ 91 w 367"/>
                <a:gd name="T1" fmla="*/ 306 h 424"/>
                <a:gd name="T2" fmla="*/ 110 w 367"/>
                <a:gd name="T3" fmla="*/ 302 h 424"/>
                <a:gd name="T4" fmla="*/ 130 w 367"/>
                <a:gd name="T5" fmla="*/ 289 h 424"/>
                <a:gd name="T6" fmla="*/ 204 w 367"/>
                <a:gd name="T7" fmla="*/ 215 h 424"/>
                <a:gd name="T8" fmla="*/ 204 w 367"/>
                <a:gd name="T9" fmla="*/ 424 h 424"/>
                <a:gd name="T10" fmla="*/ 365 w 367"/>
                <a:gd name="T11" fmla="*/ 332 h 424"/>
                <a:gd name="T12" fmla="*/ 365 w 367"/>
                <a:gd name="T13" fmla="*/ 93 h 424"/>
                <a:gd name="T14" fmla="*/ 331 w 367"/>
                <a:gd name="T15" fmla="*/ 43 h 424"/>
                <a:gd name="T16" fmla="*/ 239 w 367"/>
                <a:gd name="T17" fmla="*/ 5 h 424"/>
                <a:gd name="T18" fmla="*/ 206 w 367"/>
                <a:gd name="T19" fmla="*/ 3 h 424"/>
                <a:gd name="T20" fmla="*/ 179 w 367"/>
                <a:gd name="T21" fmla="*/ 16 h 424"/>
                <a:gd name="T22" fmla="*/ 0 w 367"/>
                <a:gd name="T23" fmla="*/ 192 h 424"/>
                <a:gd name="T24" fmla="*/ 0 w 367"/>
                <a:gd name="T25" fmla="*/ 306 h 424"/>
                <a:gd name="T26" fmla="*/ 91 w 367"/>
                <a:gd name="T27" fmla="*/ 306 h 424"/>
                <a:gd name="connsiteX0" fmla="*/ 2480 w 9950"/>
                <a:gd name="connsiteY0" fmla="*/ 7188 h 9971"/>
                <a:gd name="connsiteX1" fmla="*/ 2997 w 9950"/>
                <a:gd name="connsiteY1" fmla="*/ 7094 h 9971"/>
                <a:gd name="connsiteX2" fmla="*/ 3542 w 9950"/>
                <a:gd name="connsiteY2" fmla="*/ 6787 h 9971"/>
                <a:gd name="connsiteX3" fmla="*/ 5559 w 9950"/>
                <a:gd name="connsiteY3" fmla="*/ 5042 h 9971"/>
                <a:gd name="connsiteX4" fmla="*/ 5559 w 9950"/>
                <a:gd name="connsiteY4" fmla="*/ 9971 h 9971"/>
                <a:gd name="connsiteX5" fmla="*/ 9946 w 9950"/>
                <a:gd name="connsiteY5" fmla="*/ 7801 h 9971"/>
                <a:gd name="connsiteX6" fmla="*/ 9946 w 9950"/>
                <a:gd name="connsiteY6" fmla="*/ 2164 h 9971"/>
                <a:gd name="connsiteX7" fmla="*/ 9019 w 9950"/>
                <a:gd name="connsiteY7" fmla="*/ 985 h 9971"/>
                <a:gd name="connsiteX8" fmla="*/ 6512 w 9950"/>
                <a:gd name="connsiteY8" fmla="*/ 89 h 9971"/>
                <a:gd name="connsiteX9" fmla="*/ 5613 w 9950"/>
                <a:gd name="connsiteY9" fmla="*/ 42 h 9971"/>
                <a:gd name="connsiteX10" fmla="*/ 4877 w 9950"/>
                <a:gd name="connsiteY10" fmla="*/ 348 h 9971"/>
                <a:gd name="connsiteX11" fmla="*/ 0 w 9950"/>
                <a:gd name="connsiteY11" fmla="*/ 4499 h 9971"/>
                <a:gd name="connsiteX12" fmla="*/ 841 w 9950"/>
                <a:gd name="connsiteY12" fmla="*/ 7155 h 9971"/>
                <a:gd name="connsiteX13" fmla="*/ 2480 w 9950"/>
                <a:gd name="connsiteY13" fmla="*/ 7188 h 9971"/>
                <a:gd name="connsiteX0" fmla="*/ 1724 w 9232"/>
                <a:gd name="connsiteY0" fmla="*/ 7209 h 10000"/>
                <a:gd name="connsiteX1" fmla="*/ 2244 w 9232"/>
                <a:gd name="connsiteY1" fmla="*/ 7115 h 10000"/>
                <a:gd name="connsiteX2" fmla="*/ 2792 w 9232"/>
                <a:gd name="connsiteY2" fmla="*/ 6807 h 10000"/>
                <a:gd name="connsiteX3" fmla="*/ 4819 w 9232"/>
                <a:gd name="connsiteY3" fmla="*/ 5057 h 10000"/>
                <a:gd name="connsiteX4" fmla="*/ 4819 w 9232"/>
                <a:gd name="connsiteY4" fmla="*/ 10000 h 10000"/>
                <a:gd name="connsiteX5" fmla="*/ 9228 w 9232"/>
                <a:gd name="connsiteY5" fmla="*/ 7824 h 10000"/>
                <a:gd name="connsiteX6" fmla="*/ 9228 w 9232"/>
                <a:gd name="connsiteY6" fmla="*/ 2170 h 10000"/>
                <a:gd name="connsiteX7" fmla="*/ 8296 w 9232"/>
                <a:gd name="connsiteY7" fmla="*/ 988 h 10000"/>
                <a:gd name="connsiteX8" fmla="*/ 5777 w 9232"/>
                <a:gd name="connsiteY8" fmla="*/ 89 h 10000"/>
                <a:gd name="connsiteX9" fmla="*/ 4873 w 9232"/>
                <a:gd name="connsiteY9" fmla="*/ 42 h 10000"/>
                <a:gd name="connsiteX10" fmla="*/ 4134 w 9232"/>
                <a:gd name="connsiteY10" fmla="*/ 349 h 10000"/>
                <a:gd name="connsiteX11" fmla="*/ 0 w 9232"/>
                <a:gd name="connsiteY11" fmla="*/ 3847 h 10000"/>
                <a:gd name="connsiteX12" fmla="*/ 77 w 9232"/>
                <a:gd name="connsiteY12" fmla="*/ 7176 h 10000"/>
                <a:gd name="connsiteX13" fmla="*/ 1724 w 9232"/>
                <a:gd name="connsiteY13" fmla="*/ 7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32" h="10000">
                  <a:moveTo>
                    <a:pt x="1724" y="7209"/>
                  </a:moveTo>
                  <a:cubicBezTo>
                    <a:pt x="1888" y="7209"/>
                    <a:pt x="2080" y="7162"/>
                    <a:pt x="2244" y="7115"/>
                  </a:cubicBezTo>
                  <a:cubicBezTo>
                    <a:pt x="2436" y="7066"/>
                    <a:pt x="2600" y="6972"/>
                    <a:pt x="2792" y="6807"/>
                  </a:cubicBezTo>
                  <a:lnTo>
                    <a:pt x="4819" y="5057"/>
                  </a:lnTo>
                  <a:lnTo>
                    <a:pt x="4819" y="10000"/>
                  </a:lnTo>
                  <a:lnTo>
                    <a:pt x="9228" y="7824"/>
                  </a:lnTo>
                  <a:lnTo>
                    <a:pt x="9228" y="2170"/>
                  </a:lnTo>
                  <a:cubicBezTo>
                    <a:pt x="9282" y="1603"/>
                    <a:pt x="8871" y="1153"/>
                    <a:pt x="8296" y="988"/>
                  </a:cubicBezTo>
                  <a:cubicBezTo>
                    <a:pt x="8296" y="988"/>
                    <a:pt x="6105" y="184"/>
                    <a:pt x="5777" y="89"/>
                  </a:cubicBezTo>
                  <a:cubicBezTo>
                    <a:pt x="5476" y="-5"/>
                    <a:pt x="5175" y="-29"/>
                    <a:pt x="4873" y="42"/>
                  </a:cubicBezTo>
                  <a:cubicBezTo>
                    <a:pt x="4490" y="89"/>
                    <a:pt x="4298" y="279"/>
                    <a:pt x="4134" y="349"/>
                  </a:cubicBezTo>
                  <a:cubicBezTo>
                    <a:pt x="4052" y="444"/>
                    <a:pt x="383" y="3516"/>
                    <a:pt x="0" y="3847"/>
                  </a:cubicBezTo>
                  <a:cubicBezTo>
                    <a:pt x="0" y="6544"/>
                    <a:pt x="77" y="7176"/>
                    <a:pt x="77" y="7176"/>
                  </a:cubicBezTo>
                  <a:cubicBezTo>
                    <a:pt x="908" y="7176"/>
                    <a:pt x="893" y="7209"/>
                    <a:pt x="1724" y="7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163513" y="2441575"/>
              <a:ext cx="3292475" cy="4105275"/>
            </a:xfrm>
            <a:custGeom>
              <a:avLst/>
              <a:gdLst>
                <a:gd name="T0" fmla="*/ 599 w 606"/>
                <a:gd name="T1" fmla="*/ 141 h 757"/>
                <a:gd name="T2" fmla="*/ 578 w 606"/>
                <a:gd name="T3" fmla="*/ 120 h 757"/>
                <a:gd name="T4" fmla="*/ 368 w 606"/>
                <a:gd name="T5" fmla="*/ 0 h 757"/>
                <a:gd name="T6" fmla="*/ 206 w 606"/>
                <a:gd name="T7" fmla="*/ 92 h 757"/>
                <a:gd name="T8" fmla="*/ 390 w 606"/>
                <a:gd name="T9" fmla="*/ 197 h 757"/>
                <a:gd name="T10" fmla="*/ 287 w 606"/>
                <a:gd name="T11" fmla="*/ 224 h 757"/>
                <a:gd name="T12" fmla="*/ 266 w 606"/>
                <a:gd name="T13" fmla="*/ 235 h 757"/>
                <a:gd name="T14" fmla="*/ 253 w 606"/>
                <a:gd name="T15" fmla="*/ 250 h 757"/>
                <a:gd name="T16" fmla="*/ 161 w 606"/>
                <a:gd name="T17" fmla="*/ 406 h 757"/>
                <a:gd name="T18" fmla="*/ 156 w 606"/>
                <a:gd name="T19" fmla="*/ 422 h 757"/>
                <a:gd name="T20" fmla="*/ 158 w 606"/>
                <a:gd name="T21" fmla="*/ 447 h 757"/>
                <a:gd name="T22" fmla="*/ 184 w 606"/>
                <a:gd name="T23" fmla="*/ 546 h 757"/>
                <a:gd name="T24" fmla="*/ 0 w 606"/>
                <a:gd name="T25" fmla="*/ 441 h 757"/>
                <a:gd name="T26" fmla="*/ 0 w 606"/>
                <a:gd name="T27" fmla="*/ 625 h 757"/>
                <a:gd name="T28" fmla="*/ 210 w 606"/>
                <a:gd name="T29" fmla="*/ 743 h 757"/>
                <a:gd name="T30" fmla="*/ 272 w 606"/>
                <a:gd name="T31" fmla="*/ 740 h 757"/>
                <a:gd name="T32" fmla="*/ 351 w 606"/>
                <a:gd name="T33" fmla="*/ 680 h 757"/>
                <a:gd name="T34" fmla="*/ 372 w 606"/>
                <a:gd name="T35" fmla="*/ 651 h 757"/>
                <a:gd name="T36" fmla="*/ 372 w 606"/>
                <a:gd name="T37" fmla="*/ 623 h 757"/>
                <a:gd name="T38" fmla="*/ 306 w 606"/>
                <a:gd name="T39" fmla="*/ 381 h 757"/>
                <a:gd name="T40" fmla="*/ 550 w 606"/>
                <a:gd name="T41" fmla="*/ 317 h 757"/>
                <a:gd name="T42" fmla="*/ 576 w 606"/>
                <a:gd name="T43" fmla="*/ 302 h 757"/>
                <a:gd name="T44" fmla="*/ 591 w 606"/>
                <a:gd name="T45" fmla="*/ 272 h 757"/>
                <a:gd name="T46" fmla="*/ 604 w 606"/>
                <a:gd name="T47" fmla="*/ 175 h 757"/>
                <a:gd name="T48" fmla="*/ 599 w 606"/>
                <a:gd name="T49" fmla="*/ 14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6" h="757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764090" y="2781300"/>
            <a:ext cx="5184775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0" i="0" spc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grpSp>
        <p:nvGrpSpPr>
          <p:cNvPr id="12" name="Группа 7"/>
          <p:cNvGrpSpPr/>
          <p:nvPr/>
        </p:nvGrpSpPr>
        <p:grpSpPr>
          <a:xfrm>
            <a:off x="4762376" y="1197006"/>
            <a:ext cx="2287135" cy="381711"/>
            <a:chOff x="2044700" y="1449387"/>
            <a:chExt cx="3481388" cy="581026"/>
          </a:xfrm>
          <a:solidFill>
            <a:schemeClr val="bg1"/>
          </a:solidFill>
        </p:grpSpPr>
        <p:grpSp>
          <p:nvGrpSpPr>
            <p:cNvPr id="13" name="Группа 8"/>
            <p:cNvGrpSpPr/>
            <p:nvPr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  <a:grpFill/>
          </p:grpSpPr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3265488" y="1582738"/>
                <a:ext cx="247650" cy="309563"/>
              </a:xfrm>
              <a:custGeom>
                <a:avLst/>
                <a:gdLst>
                  <a:gd name="T0" fmla="*/ 0 w 156"/>
                  <a:gd name="T1" fmla="*/ 0 h 195"/>
                  <a:gd name="T2" fmla="*/ 0 w 156"/>
                  <a:gd name="T3" fmla="*/ 195 h 195"/>
                  <a:gd name="T4" fmla="*/ 156 w 156"/>
                  <a:gd name="T5" fmla="*/ 195 h 195"/>
                  <a:gd name="T6" fmla="*/ 156 w 156"/>
                  <a:gd name="T7" fmla="*/ 162 h 195"/>
                  <a:gd name="T8" fmla="*/ 43 w 156"/>
                  <a:gd name="T9" fmla="*/ 162 h 195"/>
                  <a:gd name="T10" fmla="*/ 43 w 156"/>
                  <a:gd name="T11" fmla="*/ 114 h 195"/>
                  <a:gd name="T12" fmla="*/ 156 w 156"/>
                  <a:gd name="T13" fmla="*/ 114 h 195"/>
                  <a:gd name="T14" fmla="*/ 156 w 156"/>
                  <a:gd name="T15" fmla="*/ 79 h 195"/>
                  <a:gd name="T16" fmla="*/ 43 w 156"/>
                  <a:gd name="T17" fmla="*/ 79 h 195"/>
                  <a:gd name="T18" fmla="*/ 43 w 156"/>
                  <a:gd name="T19" fmla="*/ 34 h 195"/>
                  <a:gd name="T20" fmla="*/ 156 w 156"/>
                  <a:gd name="T21" fmla="*/ 34 h 195"/>
                  <a:gd name="T22" fmla="*/ 156 w 156"/>
                  <a:gd name="T23" fmla="*/ 0 h 195"/>
                  <a:gd name="T24" fmla="*/ 0 w 156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843213" y="1582738"/>
                <a:ext cx="354013" cy="309563"/>
              </a:xfrm>
              <a:custGeom>
                <a:avLst/>
                <a:gdLst>
                  <a:gd name="T0" fmla="*/ 61 w 223"/>
                  <a:gd name="T1" fmla="*/ 0 h 195"/>
                  <a:gd name="T2" fmla="*/ 110 w 223"/>
                  <a:gd name="T3" fmla="*/ 153 h 195"/>
                  <a:gd name="T4" fmla="*/ 162 w 223"/>
                  <a:gd name="T5" fmla="*/ 0 h 195"/>
                  <a:gd name="T6" fmla="*/ 223 w 223"/>
                  <a:gd name="T7" fmla="*/ 0 h 195"/>
                  <a:gd name="T8" fmla="*/ 223 w 223"/>
                  <a:gd name="T9" fmla="*/ 195 h 195"/>
                  <a:gd name="T10" fmla="*/ 182 w 223"/>
                  <a:gd name="T11" fmla="*/ 195 h 195"/>
                  <a:gd name="T12" fmla="*/ 182 w 223"/>
                  <a:gd name="T13" fmla="*/ 49 h 195"/>
                  <a:gd name="T14" fmla="*/ 130 w 223"/>
                  <a:gd name="T15" fmla="*/ 195 h 195"/>
                  <a:gd name="T16" fmla="*/ 89 w 223"/>
                  <a:gd name="T17" fmla="*/ 195 h 195"/>
                  <a:gd name="T18" fmla="*/ 40 w 223"/>
                  <a:gd name="T19" fmla="*/ 49 h 195"/>
                  <a:gd name="T20" fmla="*/ 40 w 223"/>
                  <a:gd name="T21" fmla="*/ 195 h 195"/>
                  <a:gd name="T22" fmla="*/ 0 w 223"/>
                  <a:gd name="T23" fmla="*/ 195 h 195"/>
                  <a:gd name="T24" fmla="*/ 0 w 223"/>
                  <a:gd name="T25" fmla="*/ 0 h 195"/>
                  <a:gd name="T26" fmla="*/ 61 w 223"/>
                  <a:gd name="T2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5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3548063" y="1582738"/>
                <a:ext cx="268288" cy="309563"/>
              </a:xfrm>
              <a:custGeom>
                <a:avLst/>
                <a:gdLst>
                  <a:gd name="T0" fmla="*/ 62 w 169"/>
                  <a:gd name="T1" fmla="*/ 36 h 195"/>
                  <a:gd name="T2" fmla="*/ 0 w 169"/>
                  <a:gd name="T3" fmla="*/ 36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6 h 195"/>
                  <a:gd name="T10" fmla="*/ 104 w 169"/>
                  <a:gd name="T11" fmla="*/ 36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4649788" y="1582738"/>
                <a:ext cx="249238" cy="309563"/>
              </a:xfrm>
              <a:custGeom>
                <a:avLst/>
                <a:gdLst>
                  <a:gd name="T0" fmla="*/ 0 w 157"/>
                  <a:gd name="T1" fmla="*/ 0 h 195"/>
                  <a:gd name="T2" fmla="*/ 0 w 157"/>
                  <a:gd name="T3" fmla="*/ 195 h 195"/>
                  <a:gd name="T4" fmla="*/ 157 w 157"/>
                  <a:gd name="T5" fmla="*/ 195 h 195"/>
                  <a:gd name="T6" fmla="*/ 157 w 157"/>
                  <a:gd name="T7" fmla="*/ 162 h 195"/>
                  <a:gd name="T8" fmla="*/ 43 w 157"/>
                  <a:gd name="T9" fmla="*/ 162 h 195"/>
                  <a:gd name="T10" fmla="*/ 43 w 157"/>
                  <a:gd name="T11" fmla="*/ 114 h 195"/>
                  <a:gd name="T12" fmla="*/ 157 w 157"/>
                  <a:gd name="T13" fmla="*/ 114 h 195"/>
                  <a:gd name="T14" fmla="*/ 157 w 157"/>
                  <a:gd name="T15" fmla="*/ 79 h 195"/>
                  <a:gd name="T16" fmla="*/ 43 w 157"/>
                  <a:gd name="T17" fmla="*/ 79 h 195"/>
                  <a:gd name="T18" fmla="*/ 43 w 157"/>
                  <a:gd name="T19" fmla="*/ 34 h 195"/>
                  <a:gd name="T20" fmla="*/ 157 w 157"/>
                  <a:gd name="T21" fmla="*/ 34 h 195"/>
                  <a:gd name="T22" fmla="*/ 157 w 157"/>
                  <a:gd name="T23" fmla="*/ 0 h 195"/>
                  <a:gd name="T24" fmla="*/ 0 w 157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5257800" y="1582738"/>
                <a:ext cx="268288" cy="309563"/>
              </a:xfrm>
              <a:custGeom>
                <a:avLst/>
                <a:gdLst>
                  <a:gd name="T0" fmla="*/ 62 w 169"/>
                  <a:gd name="T1" fmla="*/ 34 h 195"/>
                  <a:gd name="T2" fmla="*/ 0 w 169"/>
                  <a:gd name="T3" fmla="*/ 34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4 h 195"/>
                  <a:gd name="T10" fmla="*/ 104 w 169"/>
                  <a:gd name="T11" fmla="*/ 34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3984625" y="1582738"/>
                <a:ext cx="276225" cy="309563"/>
              </a:xfrm>
              <a:custGeom>
                <a:avLst/>
                <a:gdLst>
                  <a:gd name="T0" fmla="*/ 133 w 174"/>
                  <a:gd name="T1" fmla="*/ 141 h 195"/>
                  <a:gd name="T2" fmla="*/ 53 w 174"/>
                  <a:gd name="T3" fmla="*/ 0 h 195"/>
                  <a:gd name="T4" fmla="*/ 0 w 174"/>
                  <a:gd name="T5" fmla="*/ 0 h 195"/>
                  <a:gd name="T6" fmla="*/ 0 w 174"/>
                  <a:gd name="T7" fmla="*/ 195 h 195"/>
                  <a:gd name="T8" fmla="*/ 43 w 174"/>
                  <a:gd name="T9" fmla="*/ 195 h 195"/>
                  <a:gd name="T10" fmla="*/ 41 w 174"/>
                  <a:gd name="T11" fmla="*/ 48 h 195"/>
                  <a:gd name="T12" fmla="*/ 126 w 174"/>
                  <a:gd name="T13" fmla="*/ 195 h 195"/>
                  <a:gd name="T14" fmla="*/ 174 w 174"/>
                  <a:gd name="T15" fmla="*/ 195 h 195"/>
                  <a:gd name="T16" fmla="*/ 174 w 174"/>
                  <a:gd name="T17" fmla="*/ 0 h 195"/>
                  <a:gd name="T18" fmla="*/ 132 w 174"/>
                  <a:gd name="T19" fmla="*/ 0 h 195"/>
                  <a:gd name="T20" fmla="*/ 133 w 174"/>
                  <a:gd name="T21" fmla="*/ 14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95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4287838" y="1582738"/>
                <a:ext cx="333375" cy="309563"/>
              </a:xfrm>
              <a:custGeom>
                <a:avLst/>
                <a:gdLst>
                  <a:gd name="T0" fmla="*/ 106 w 210"/>
                  <a:gd name="T1" fmla="*/ 145 h 195"/>
                  <a:gd name="T2" fmla="*/ 46 w 210"/>
                  <a:gd name="T3" fmla="*/ 0 h 195"/>
                  <a:gd name="T4" fmla="*/ 0 w 210"/>
                  <a:gd name="T5" fmla="*/ 0 h 195"/>
                  <a:gd name="T6" fmla="*/ 85 w 210"/>
                  <a:gd name="T7" fmla="*/ 195 h 195"/>
                  <a:gd name="T8" fmla="*/ 128 w 210"/>
                  <a:gd name="T9" fmla="*/ 195 h 195"/>
                  <a:gd name="T10" fmla="*/ 210 w 210"/>
                  <a:gd name="T11" fmla="*/ 0 h 195"/>
                  <a:gd name="T12" fmla="*/ 167 w 210"/>
                  <a:gd name="T13" fmla="*/ 0 h 195"/>
                  <a:gd name="T14" fmla="*/ 106 w 210"/>
                  <a:gd name="T15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95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4941888" y="1582738"/>
                <a:ext cx="295275" cy="312738"/>
              </a:xfrm>
              <a:custGeom>
                <a:avLst/>
                <a:gdLst>
                  <a:gd name="T0" fmla="*/ 83 w 125"/>
                  <a:gd name="T1" fmla="*/ 55 h 131"/>
                  <a:gd name="T2" fmla="*/ 46 w 125"/>
                  <a:gd name="T3" fmla="*/ 55 h 131"/>
                  <a:gd name="T4" fmla="*/ 29 w 125"/>
                  <a:gd name="T5" fmla="*/ 40 h 131"/>
                  <a:gd name="T6" fmla="*/ 50 w 125"/>
                  <a:gd name="T7" fmla="*/ 23 h 131"/>
                  <a:gd name="T8" fmla="*/ 119 w 125"/>
                  <a:gd name="T9" fmla="*/ 23 h 131"/>
                  <a:gd name="T10" fmla="*/ 119 w 125"/>
                  <a:gd name="T11" fmla="*/ 0 h 131"/>
                  <a:gd name="T12" fmla="*/ 46 w 125"/>
                  <a:gd name="T13" fmla="*/ 0 h 131"/>
                  <a:gd name="T14" fmla="*/ 11 w 125"/>
                  <a:gd name="T15" fmla="*/ 10 h 131"/>
                  <a:gd name="T16" fmla="*/ 0 w 125"/>
                  <a:gd name="T17" fmla="*/ 40 h 131"/>
                  <a:gd name="T18" fmla="*/ 44 w 125"/>
                  <a:gd name="T19" fmla="*/ 78 h 131"/>
                  <a:gd name="T20" fmla="*/ 76 w 125"/>
                  <a:gd name="T21" fmla="*/ 78 h 131"/>
                  <a:gd name="T22" fmla="*/ 96 w 125"/>
                  <a:gd name="T23" fmla="*/ 93 h 131"/>
                  <a:gd name="T24" fmla="*/ 74 w 125"/>
                  <a:gd name="T25" fmla="*/ 108 h 131"/>
                  <a:gd name="T26" fmla="*/ 5 w 125"/>
                  <a:gd name="T27" fmla="*/ 108 h 131"/>
                  <a:gd name="T28" fmla="*/ 5 w 125"/>
                  <a:gd name="T29" fmla="*/ 131 h 131"/>
                  <a:gd name="T30" fmla="*/ 79 w 125"/>
                  <a:gd name="T31" fmla="*/ 131 h 131"/>
                  <a:gd name="T32" fmla="*/ 125 w 125"/>
                  <a:gd name="T33" fmla="*/ 92 h 131"/>
                  <a:gd name="T34" fmla="*/ 116 w 125"/>
                  <a:gd name="T35" fmla="*/ 63 h 131"/>
                  <a:gd name="T36" fmla="*/ 83 w 125"/>
                  <a:gd name="T37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31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14" name="Группа 9"/>
            <p:cNvGrpSpPr/>
            <p:nvPr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  <a:grpFill/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2182813" y="1449387"/>
                <a:ext cx="366713" cy="214313"/>
              </a:xfrm>
              <a:custGeom>
                <a:avLst/>
                <a:gdLst>
                  <a:gd name="T0" fmla="*/ 148 w 156"/>
                  <a:gd name="T1" fmla="*/ 9 h 90"/>
                  <a:gd name="T2" fmla="*/ 129 w 156"/>
                  <a:gd name="T3" fmla="*/ 1 h 90"/>
                  <a:gd name="T4" fmla="*/ 122 w 156"/>
                  <a:gd name="T5" fmla="*/ 1 h 90"/>
                  <a:gd name="T6" fmla="*/ 116 w 156"/>
                  <a:gd name="T7" fmla="*/ 4 h 90"/>
                  <a:gd name="T8" fmla="*/ 78 w 156"/>
                  <a:gd name="T9" fmla="*/ 41 h 90"/>
                  <a:gd name="T10" fmla="*/ 40 w 156"/>
                  <a:gd name="T11" fmla="*/ 4 h 90"/>
                  <a:gd name="T12" fmla="*/ 34 w 156"/>
                  <a:gd name="T13" fmla="*/ 0 h 90"/>
                  <a:gd name="T14" fmla="*/ 27 w 156"/>
                  <a:gd name="T15" fmla="*/ 1 h 90"/>
                  <a:gd name="T16" fmla="*/ 7 w 156"/>
                  <a:gd name="T17" fmla="*/ 9 h 90"/>
                  <a:gd name="T18" fmla="*/ 2 w 156"/>
                  <a:gd name="T19" fmla="*/ 14 h 90"/>
                  <a:gd name="T20" fmla="*/ 0 w 156"/>
                  <a:gd name="T21" fmla="*/ 20 h 90"/>
                  <a:gd name="T22" fmla="*/ 0 w 156"/>
                  <a:gd name="T23" fmla="*/ 71 h 90"/>
                  <a:gd name="T24" fmla="*/ 34 w 156"/>
                  <a:gd name="T25" fmla="*/ 90 h 90"/>
                  <a:gd name="T26" fmla="*/ 34 w 156"/>
                  <a:gd name="T27" fmla="*/ 46 h 90"/>
                  <a:gd name="T28" fmla="*/ 50 w 156"/>
                  <a:gd name="T29" fmla="*/ 62 h 90"/>
                  <a:gd name="T30" fmla="*/ 54 w 156"/>
                  <a:gd name="T31" fmla="*/ 64 h 90"/>
                  <a:gd name="T32" fmla="*/ 58 w 156"/>
                  <a:gd name="T33" fmla="*/ 65 h 90"/>
                  <a:gd name="T34" fmla="*/ 97 w 156"/>
                  <a:gd name="T35" fmla="*/ 65 h 90"/>
                  <a:gd name="T36" fmla="*/ 101 w 156"/>
                  <a:gd name="T37" fmla="*/ 64 h 90"/>
                  <a:gd name="T38" fmla="*/ 106 w 156"/>
                  <a:gd name="T39" fmla="*/ 62 h 90"/>
                  <a:gd name="T40" fmla="*/ 121 w 156"/>
                  <a:gd name="T41" fmla="*/ 46 h 90"/>
                  <a:gd name="T42" fmla="*/ 121 w 156"/>
                  <a:gd name="T43" fmla="*/ 90 h 90"/>
                  <a:gd name="T44" fmla="*/ 156 w 156"/>
                  <a:gd name="T45" fmla="*/ 71 h 90"/>
                  <a:gd name="T46" fmla="*/ 156 w 156"/>
                  <a:gd name="T47" fmla="*/ 20 h 90"/>
                  <a:gd name="T48" fmla="*/ 148 w 156"/>
                  <a:gd name="T4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90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2044700" y="1644650"/>
                <a:ext cx="303213" cy="384175"/>
              </a:xfrm>
              <a:custGeom>
                <a:avLst/>
                <a:gdLst>
                  <a:gd name="T0" fmla="*/ 0 w 128"/>
                  <a:gd name="T1" fmla="*/ 37 h 161"/>
                  <a:gd name="T2" fmla="*/ 3 w 128"/>
                  <a:gd name="T3" fmla="*/ 58 h 161"/>
                  <a:gd name="T4" fmla="*/ 6 w 128"/>
                  <a:gd name="T5" fmla="*/ 65 h 161"/>
                  <a:gd name="T6" fmla="*/ 12 w 128"/>
                  <a:gd name="T7" fmla="*/ 68 h 161"/>
                  <a:gd name="T8" fmla="*/ 64 w 128"/>
                  <a:gd name="T9" fmla="*/ 82 h 161"/>
                  <a:gd name="T10" fmla="*/ 50 w 128"/>
                  <a:gd name="T11" fmla="*/ 133 h 161"/>
                  <a:gd name="T12" fmla="*/ 50 w 128"/>
                  <a:gd name="T13" fmla="*/ 140 h 161"/>
                  <a:gd name="T14" fmla="*/ 54 w 128"/>
                  <a:gd name="T15" fmla="*/ 146 h 161"/>
                  <a:gd name="T16" fmla="*/ 71 w 128"/>
                  <a:gd name="T17" fmla="*/ 158 h 161"/>
                  <a:gd name="T18" fmla="*/ 78 w 128"/>
                  <a:gd name="T19" fmla="*/ 161 h 161"/>
                  <a:gd name="T20" fmla="*/ 84 w 128"/>
                  <a:gd name="T21" fmla="*/ 159 h 161"/>
                  <a:gd name="T22" fmla="*/ 128 w 128"/>
                  <a:gd name="T23" fmla="*/ 134 h 161"/>
                  <a:gd name="T24" fmla="*/ 128 w 128"/>
                  <a:gd name="T25" fmla="*/ 94 h 161"/>
                  <a:gd name="T26" fmla="*/ 89 w 128"/>
                  <a:gd name="T27" fmla="*/ 117 h 161"/>
                  <a:gd name="T28" fmla="*/ 95 w 128"/>
                  <a:gd name="T29" fmla="*/ 95 h 161"/>
                  <a:gd name="T30" fmla="*/ 96 w 128"/>
                  <a:gd name="T31" fmla="*/ 90 h 161"/>
                  <a:gd name="T32" fmla="*/ 94 w 128"/>
                  <a:gd name="T33" fmla="*/ 86 h 161"/>
                  <a:gd name="T34" fmla="*/ 75 w 128"/>
                  <a:gd name="T35" fmla="*/ 53 h 161"/>
                  <a:gd name="T36" fmla="*/ 72 w 128"/>
                  <a:gd name="T37" fmla="*/ 50 h 161"/>
                  <a:gd name="T38" fmla="*/ 67 w 128"/>
                  <a:gd name="T39" fmla="*/ 48 h 161"/>
                  <a:gd name="T40" fmla="*/ 46 w 128"/>
                  <a:gd name="T41" fmla="*/ 42 h 161"/>
                  <a:gd name="T42" fmla="*/ 85 w 128"/>
                  <a:gd name="T43" fmla="*/ 20 h 161"/>
                  <a:gd name="T44" fmla="*/ 50 w 128"/>
                  <a:gd name="T45" fmla="*/ 0 h 161"/>
                  <a:gd name="T46" fmla="*/ 6 w 128"/>
                  <a:gd name="T47" fmla="*/ 26 h 161"/>
                  <a:gd name="T48" fmla="*/ 0 w 128"/>
                  <a:gd name="T49" fmla="*/ 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61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2379663" y="1644650"/>
                <a:ext cx="307975" cy="385763"/>
              </a:xfrm>
              <a:custGeom>
                <a:avLst/>
                <a:gdLst>
                  <a:gd name="T0" fmla="*/ 58 w 130"/>
                  <a:gd name="T1" fmla="*/ 158 h 162"/>
                  <a:gd name="T2" fmla="*/ 75 w 130"/>
                  <a:gd name="T3" fmla="*/ 145 h 162"/>
                  <a:gd name="T4" fmla="*/ 80 w 130"/>
                  <a:gd name="T5" fmla="*/ 139 h 162"/>
                  <a:gd name="T6" fmla="*/ 80 w 130"/>
                  <a:gd name="T7" fmla="*/ 133 h 162"/>
                  <a:gd name="T8" fmla="*/ 66 w 130"/>
                  <a:gd name="T9" fmla="*/ 82 h 162"/>
                  <a:gd name="T10" fmla="*/ 118 w 130"/>
                  <a:gd name="T11" fmla="*/ 68 h 162"/>
                  <a:gd name="T12" fmla="*/ 123 w 130"/>
                  <a:gd name="T13" fmla="*/ 65 h 162"/>
                  <a:gd name="T14" fmla="*/ 126 w 130"/>
                  <a:gd name="T15" fmla="*/ 58 h 162"/>
                  <a:gd name="T16" fmla="*/ 129 w 130"/>
                  <a:gd name="T17" fmla="*/ 38 h 162"/>
                  <a:gd name="T18" fmla="*/ 128 w 130"/>
                  <a:gd name="T19" fmla="*/ 30 h 162"/>
                  <a:gd name="T20" fmla="*/ 124 w 130"/>
                  <a:gd name="T21" fmla="*/ 26 h 162"/>
                  <a:gd name="T22" fmla="*/ 79 w 130"/>
                  <a:gd name="T23" fmla="*/ 0 h 162"/>
                  <a:gd name="T24" fmla="*/ 44 w 130"/>
                  <a:gd name="T25" fmla="*/ 20 h 162"/>
                  <a:gd name="T26" fmla="*/ 84 w 130"/>
                  <a:gd name="T27" fmla="*/ 42 h 162"/>
                  <a:gd name="T28" fmla="*/ 62 w 130"/>
                  <a:gd name="T29" fmla="*/ 48 h 162"/>
                  <a:gd name="T30" fmla="*/ 57 w 130"/>
                  <a:gd name="T31" fmla="*/ 50 h 162"/>
                  <a:gd name="T32" fmla="*/ 54 w 130"/>
                  <a:gd name="T33" fmla="*/ 54 h 162"/>
                  <a:gd name="T34" fmla="*/ 35 w 130"/>
                  <a:gd name="T35" fmla="*/ 87 h 162"/>
                  <a:gd name="T36" fmla="*/ 34 w 130"/>
                  <a:gd name="T37" fmla="*/ 90 h 162"/>
                  <a:gd name="T38" fmla="*/ 34 w 130"/>
                  <a:gd name="T39" fmla="*/ 96 h 162"/>
                  <a:gd name="T40" fmla="*/ 40 w 130"/>
                  <a:gd name="T41" fmla="*/ 117 h 162"/>
                  <a:gd name="T42" fmla="*/ 0 w 130"/>
                  <a:gd name="T43" fmla="*/ 94 h 162"/>
                  <a:gd name="T44" fmla="*/ 0 w 130"/>
                  <a:gd name="T45" fmla="*/ 134 h 162"/>
                  <a:gd name="T46" fmla="*/ 45 w 130"/>
                  <a:gd name="T47" fmla="*/ 159 h 162"/>
                  <a:gd name="T48" fmla="*/ 58 w 130"/>
                  <a:gd name="T49" fmla="*/ 15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162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>
                  <a:latin typeface="Roboto" panose="02000000000000000000" pitchFamily="2" charset="0"/>
                </a:endParaRPr>
              </a:p>
            </p:txBody>
          </p:sp>
        </p:grpSp>
      </p:grpSp>
      <p:sp>
        <p:nvSpPr>
          <p:cNvPr id="2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2376" y="5594818"/>
            <a:ext cx="4478337" cy="647700"/>
          </a:xfrm>
        </p:spPr>
        <p:txBody>
          <a:bodyPr>
            <a:normAutofit/>
          </a:bodyPr>
          <a:lstStyle>
            <a:lvl1pPr marL="0" indent="0">
              <a:lnSpc>
                <a:spcPts val="2462"/>
              </a:lnSpc>
              <a:spcBef>
                <a:spcPts val="0"/>
              </a:spcBef>
              <a:buNone/>
              <a:defRPr sz="1463">
                <a:solidFill>
                  <a:srgbClr val="4E5963"/>
                </a:solidFill>
                <a:latin typeface="+mj-lt"/>
                <a:cs typeface="Roboto" panose="02000000000000000000" pitchFamily="2" charset="0"/>
              </a:defRPr>
            </a:lvl1pPr>
          </a:lstStyle>
          <a:p>
            <a:pPr>
              <a:lnSpc>
                <a:spcPts val="2462"/>
              </a:lnSpc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Автор</a:t>
            </a:r>
            <a:endParaRPr lang="ru-RU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0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1249473" y="1484119"/>
            <a:ext cx="3398837" cy="4753175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91512" indent="-145757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437268" indent="-130278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83023" indent="-134147">
              <a:lnSpc>
                <a:spcPct val="125000"/>
              </a:lnSpc>
              <a:defRPr sz="813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28780" indent="-144467">
              <a:lnSpc>
                <a:spcPct val="125000"/>
              </a:lnSpc>
              <a:defRPr sz="569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</p:grpSp>
      <p:sp>
        <p:nvSpPr>
          <p:cNvPr id="7" name="Text Placeholder 16"/>
          <p:cNvSpPr txBox="1">
            <a:spLocks/>
          </p:cNvSpPr>
          <p:nvPr/>
        </p:nvSpPr>
        <p:spPr>
          <a:xfrm rot="16200000">
            <a:off x="-2377972" y="3305010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05283" rtl="0" eaLnBrk="1" fontAlgn="auto" latinLnBrk="0" hangingPunct="1">
              <a:lnSpc>
                <a:spcPct val="150000"/>
              </a:lnSpc>
              <a:spcBef>
                <a:spcPts val="605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569" b="1" i="0" u="none" strike="noStrike" kern="1200" cap="none" spc="81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569" b="1" i="0" u="none" strike="noStrike" kern="1200" cap="none" spc="81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-962" y="6162939"/>
            <a:ext cx="70335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C657403-61EE-41EC-A8B0-FC5004437DFE}" type="slidenum">
              <a:rPr lang="en-US" sz="1138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138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322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1249473" y="1484119"/>
            <a:ext cx="3398837" cy="4753175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91512" indent="-145757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437268" indent="-130278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83023" indent="-134147">
              <a:lnSpc>
                <a:spcPct val="125000"/>
              </a:lnSpc>
              <a:defRPr sz="813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28780" indent="-144467">
              <a:lnSpc>
                <a:spcPct val="125000"/>
              </a:lnSpc>
              <a:defRPr sz="569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</p:grpSp>
      <p:sp>
        <p:nvSpPr>
          <p:cNvPr id="7" name="Text Placeholder 16"/>
          <p:cNvSpPr txBox="1">
            <a:spLocks/>
          </p:cNvSpPr>
          <p:nvPr/>
        </p:nvSpPr>
        <p:spPr>
          <a:xfrm rot="16200000">
            <a:off x="-2377972" y="3305010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05283" rtl="0" eaLnBrk="1" fontAlgn="auto" latinLnBrk="0" hangingPunct="1">
              <a:lnSpc>
                <a:spcPct val="150000"/>
              </a:lnSpc>
              <a:spcBef>
                <a:spcPts val="605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569" b="1" i="0" u="none" strike="noStrike" kern="1200" cap="none" spc="81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569" b="1" i="0" u="none" strike="noStrike" kern="1200" cap="none" spc="81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-962" y="6162939"/>
            <a:ext cx="70335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C657403-61EE-41EC-A8B0-FC5004437DFE}" type="slidenum">
              <a:rPr lang="en-US" sz="1138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138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676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718" y="445663"/>
            <a:ext cx="7199312" cy="82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731116" y="1484119"/>
            <a:ext cx="3398837" cy="4753175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91512" indent="-145757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437268" indent="-130278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83023" indent="-134147">
              <a:lnSpc>
                <a:spcPct val="125000"/>
              </a:lnSpc>
              <a:defRPr sz="813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28780" indent="-144467">
              <a:lnSpc>
                <a:spcPct val="125000"/>
              </a:lnSpc>
              <a:defRPr sz="569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6" name="Прямая соединительная линия 8"/>
          <p:cNvCxnSpPr/>
          <p:nvPr userDrawn="1"/>
        </p:nvCxnSpPr>
        <p:spPr>
          <a:xfrm flipV="1">
            <a:off x="11488650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5"/>
          <p:cNvGrpSpPr/>
          <p:nvPr userDrawn="1"/>
        </p:nvGrpSpPr>
        <p:grpSpPr>
          <a:xfrm>
            <a:off x="11721584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</p:grpSp>
      <p:sp>
        <p:nvSpPr>
          <p:cNvPr id="19" name="Text Placeholder 16"/>
          <p:cNvSpPr txBox="1">
            <a:spLocks/>
          </p:cNvSpPr>
          <p:nvPr userDrawn="1"/>
        </p:nvSpPr>
        <p:spPr>
          <a:xfrm rot="16200000">
            <a:off x="9111639" y="3305010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05283" rtl="0" eaLnBrk="1" fontAlgn="auto" latinLnBrk="0" hangingPunct="1">
              <a:lnSpc>
                <a:spcPct val="150000"/>
              </a:lnSpc>
              <a:spcBef>
                <a:spcPts val="605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569" b="1" i="0" u="none" strike="noStrike" kern="1200" cap="none" spc="81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569" b="1" i="0" u="none" strike="noStrike" kern="1200" cap="none" spc="81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88650" y="6162939"/>
            <a:ext cx="70335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AD80A0-7240-43AF-94F6-DA2A2014531B}" type="slidenum">
              <a:rPr lang="en-US" sz="1138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300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685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313" y="468965"/>
            <a:ext cx="7199312" cy="7994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1244706" y="1484119"/>
            <a:ext cx="3230457" cy="4753175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91512" indent="-14575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437268" indent="-13027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83023" indent="-134147">
              <a:lnSpc>
                <a:spcPct val="125000"/>
              </a:lnSpc>
              <a:defRPr sz="813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28780" indent="-144467">
              <a:lnSpc>
                <a:spcPct val="125000"/>
              </a:lnSpc>
              <a:defRPr sz="569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Диаграмма 12"/>
          <p:cNvSpPr>
            <a:spLocks noGrp="1"/>
          </p:cNvSpPr>
          <p:nvPr userDrawn="1">
            <p:ph type="chart" sz="quarter" idx="14"/>
          </p:nvPr>
        </p:nvSpPr>
        <p:spPr>
          <a:xfrm>
            <a:off x="4764087" y="1857759"/>
            <a:ext cx="3276601" cy="17287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4" name="Диаграмма 12"/>
          <p:cNvSpPr>
            <a:spLocks noGrp="1"/>
          </p:cNvSpPr>
          <p:nvPr userDrawn="1">
            <p:ph type="chart" sz="quarter" idx="15"/>
          </p:nvPr>
        </p:nvSpPr>
        <p:spPr>
          <a:xfrm>
            <a:off x="8328024" y="1876493"/>
            <a:ext cx="3240089" cy="17287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15" name="Диаграмма 12"/>
          <p:cNvSpPr>
            <a:spLocks noGrp="1"/>
          </p:cNvSpPr>
          <p:nvPr userDrawn="1">
            <p:ph type="chart" sz="quarter" idx="16"/>
          </p:nvPr>
        </p:nvSpPr>
        <p:spPr>
          <a:xfrm>
            <a:off x="4764087" y="4450086"/>
            <a:ext cx="3276601" cy="17287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6" name="Диаграмма 12"/>
          <p:cNvSpPr>
            <a:spLocks noGrp="1"/>
          </p:cNvSpPr>
          <p:nvPr userDrawn="1">
            <p:ph type="chart" sz="quarter" idx="17"/>
          </p:nvPr>
        </p:nvSpPr>
        <p:spPr>
          <a:xfrm>
            <a:off x="8328024" y="4468820"/>
            <a:ext cx="3240089" cy="17287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 userDrawn="1">
            <p:ph type="body" sz="quarter" idx="18"/>
          </p:nvPr>
        </p:nvSpPr>
        <p:spPr>
          <a:xfrm>
            <a:off x="4764087" y="1483525"/>
            <a:ext cx="3276601" cy="433387"/>
          </a:xfrm>
        </p:spPr>
        <p:txBody>
          <a:bodyPr>
            <a:normAutofit/>
          </a:bodyPr>
          <a:lstStyle>
            <a:lvl1pPr marL="0" indent="0">
              <a:buNone/>
              <a:defRPr sz="1138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 userDrawn="1">
            <p:ph type="body" sz="quarter" idx="19"/>
          </p:nvPr>
        </p:nvSpPr>
        <p:spPr>
          <a:xfrm>
            <a:off x="8342312" y="1502255"/>
            <a:ext cx="3240089" cy="433387"/>
          </a:xfrm>
        </p:spPr>
        <p:txBody>
          <a:bodyPr>
            <a:normAutofit/>
          </a:bodyPr>
          <a:lstStyle>
            <a:lvl1pPr marL="0" indent="0">
              <a:buNone/>
              <a:defRPr sz="1138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 userDrawn="1">
            <p:ph type="body" sz="quarter" idx="20"/>
          </p:nvPr>
        </p:nvSpPr>
        <p:spPr>
          <a:xfrm>
            <a:off x="4764087" y="4084455"/>
            <a:ext cx="3276601" cy="433387"/>
          </a:xfrm>
        </p:spPr>
        <p:txBody>
          <a:bodyPr>
            <a:normAutofit/>
          </a:bodyPr>
          <a:lstStyle>
            <a:lvl1pPr marL="0" indent="0">
              <a:buNone/>
              <a:defRPr sz="1138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17"/>
          <p:cNvSpPr>
            <a:spLocks noGrp="1"/>
          </p:cNvSpPr>
          <p:nvPr userDrawn="1">
            <p:ph type="body" sz="quarter" idx="21"/>
          </p:nvPr>
        </p:nvSpPr>
        <p:spPr>
          <a:xfrm>
            <a:off x="8342312" y="4103189"/>
            <a:ext cx="3240089" cy="433387"/>
          </a:xfrm>
        </p:spPr>
        <p:txBody>
          <a:bodyPr>
            <a:normAutofit/>
          </a:bodyPr>
          <a:lstStyle>
            <a:lvl1pPr marL="0" indent="0">
              <a:buNone/>
              <a:defRPr sz="1138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grpSp>
        <p:nvGrpSpPr>
          <p:cNvPr id="25" name="Группа 5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</p:grpSp>
      <p:sp>
        <p:nvSpPr>
          <p:cNvPr id="26" name="Text Placeholder 16"/>
          <p:cNvSpPr txBox="1">
            <a:spLocks/>
          </p:cNvSpPr>
          <p:nvPr/>
        </p:nvSpPr>
        <p:spPr>
          <a:xfrm rot="16200000">
            <a:off x="-2377972" y="3305010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05283" rtl="0" eaLnBrk="1" fontAlgn="auto" latinLnBrk="0" hangingPunct="1">
              <a:lnSpc>
                <a:spcPct val="150000"/>
              </a:lnSpc>
              <a:spcBef>
                <a:spcPts val="605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569" b="1" i="0" u="none" strike="noStrike" kern="1200" cap="none" spc="81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569" b="1" i="0" u="none" strike="noStrike" kern="1200" cap="none" spc="81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7" name="Прямая соединительная линия 8"/>
          <p:cNvCxnSpPr/>
          <p:nvPr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-962" y="6162939"/>
            <a:ext cx="70335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112813C-C36D-432D-9F8D-E645DA6FAD3F}" type="slidenum">
              <a:rPr lang="en-US" sz="1138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3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5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 с фото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224980" y="552423"/>
            <a:ext cx="7180836" cy="71599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13"/>
          </p:nvPr>
        </p:nvSpPr>
        <p:spPr>
          <a:xfrm>
            <a:off x="1235078" y="1484313"/>
            <a:ext cx="3240089" cy="4752976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91512" indent="-14575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437268" indent="-13027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83023" indent="-13414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28780" indent="-14446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14"/>
          </p:nvPr>
        </p:nvSpPr>
        <p:spPr>
          <a:xfrm>
            <a:off x="4764087" y="1484313"/>
            <a:ext cx="3276601" cy="4752976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91512" indent="-14575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437268" indent="-13027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83023" indent="-13414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28780" indent="-14446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15"/>
          </p:nvPr>
        </p:nvSpPr>
        <p:spPr>
          <a:xfrm>
            <a:off x="8328024" y="1484313"/>
            <a:ext cx="3240089" cy="4752976"/>
          </a:xfrm>
          <a:prstGeom prst="rect">
            <a:avLst/>
          </a:prstGeom>
        </p:spPr>
        <p:txBody>
          <a:bodyPr lIns="0" tIns="0" rIns="0" bIns="0"/>
          <a:lstStyle>
            <a:lvl1pPr marL="145757" indent="-14575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91512" indent="-14575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437268" indent="-13027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83023" indent="-13414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28780" indent="-144467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4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</p:grpSp>
      <p:sp>
        <p:nvSpPr>
          <p:cNvPr id="25" name="Text Placeholder 16"/>
          <p:cNvSpPr txBox="1">
            <a:spLocks/>
          </p:cNvSpPr>
          <p:nvPr userDrawn="1"/>
        </p:nvSpPr>
        <p:spPr>
          <a:xfrm rot="16200000">
            <a:off x="-2377972" y="3305010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05283" rtl="0" eaLnBrk="1" fontAlgn="auto" latinLnBrk="0" hangingPunct="1">
              <a:lnSpc>
                <a:spcPct val="150000"/>
              </a:lnSpc>
              <a:spcBef>
                <a:spcPts val="605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569" b="1" i="0" u="none" strike="noStrike" kern="1200" cap="none" spc="81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569" b="1" i="0" u="none" strike="noStrike" kern="1200" cap="none" spc="81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>
            <a:off x="-962" y="6162939"/>
            <a:ext cx="70335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3A772D-57C0-40D8-803A-29A876E5D67E}" type="slidenum">
              <a:rPr lang="en-US" sz="1138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3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907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</p:grpSp>
      <p:sp>
        <p:nvSpPr>
          <p:cNvPr id="6" name="Text Placeholder 16"/>
          <p:cNvSpPr txBox="1">
            <a:spLocks/>
          </p:cNvSpPr>
          <p:nvPr userDrawn="1"/>
        </p:nvSpPr>
        <p:spPr>
          <a:xfrm rot="16200000">
            <a:off x="-2377972" y="3305010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05283" rtl="0" eaLnBrk="1" fontAlgn="auto" latinLnBrk="0" hangingPunct="1">
              <a:lnSpc>
                <a:spcPct val="150000"/>
              </a:lnSpc>
              <a:spcBef>
                <a:spcPts val="605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569" b="1" i="0" u="none" strike="noStrike" kern="1200" cap="none" spc="81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569" b="1" i="0" u="none" strike="noStrike" kern="1200" cap="none" spc="81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962" y="6162939"/>
            <a:ext cx="70335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EBA89A-D9FD-46D4-A9DC-E3520FE182AE}" type="slidenum">
              <a:rPr lang="en-US" sz="1138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3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1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der with Image 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 userDrawn="1"/>
        </p:nvSpPr>
        <p:spPr bwMode="auto">
          <a:xfrm>
            <a:off x="3303588" y="30924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uk-UA" sz="1463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5448300" cy="6857999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8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6096002" y="3061174"/>
            <a:ext cx="4740274" cy="7356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spc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cxnSp>
        <p:nvCxnSpPr>
          <p:cNvPr id="27" name="Прямая соединительная линия 8"/>
          <p:cNvCxnSpPr/>
          <p:nvPr userDrawn="1"/>
        </p:nvCxnSpPr>
        <p:spPr>
          <a:xfrm flipV="1">
            <a:off x="11488650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5"/>
          <p:cNvGrpSpPr/>
          <p:nvPr userDrawn="1"/>
        </p:nvGrpSpPr>
        <p:grpSpPr>
          <a:xfrm>
            <a:off x="11721584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 Placeholder 16"/>
          <p:cNvSpPr txBox="1">
            <a:spLocks/>
          </p:cNvSpPr>
          <p:nvPr userDrawn="1"/>
        </p:nvSpPr>
        <p:spPr>
          <a:xfrm rot="16200000">
            <a:off x="9111639" y="3305010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05283" rtl="0" eaLnBrk="1" fontAlgn="auto" latinLnBrk="0" hangingPunct="1">
              <a:lnSpc>
                <a:spcPct val="150000"/>
              </a:lnSpc>
              <a:spcBef>
                <a:spcPts val="605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569" b="1" i="0" u="none" strike="noStrike" kern="1200" cap="none" spc="81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569" b="1" i="0" u="none" strike="noStrike" kern="1200" cap="none" spc="81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488650" y="6162939"/>
            <a:ext cx="70335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0D70DA1-0E12-4AA0-9B7E-FE4C1DBECA37}" type="slidenum">
              <a:rPr lang="en-US" sz="1138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ru-RU" sz="13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7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8"/>
          <p:cNvCxnSpPr/>
          <p:nvPr userDrawn="1"/>
        </p:nvCxnSpPr>
        <p:spPr>
          <a:xfrm flipV="1">
            <a:off x="11488650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5"/>
          <p:cNvGrpSpPr/>
          <p:nvPr userDrawn="1"/>
        </p:nvGrpSpPr>
        <p:grpSpPr>
          <a:xfrm>
            <a:off x="11721582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>
                <a:latin typeface="Roboto" panose="02000000000000000000" pitchFamily="2" charset="0"/>
              </a:endParaRPr>
            </a:p>
          </p:txBody>
        </p:sp>
      </p:grpSp>
      <p:sp>
        <p:nvSpPr>
          <p:cNvPr id="19" name="Text Placeholder 16"/>
          <p:cNvSpPr txBox="1">
            <a:spLocks/>
          </p:cNvSpPr>
          <p:nvPr userDrawn="1"/>
        </p:nvSpPr>
        <p:spPr>
          <a:xfrm rot="16200000">
            <a:off x="9111637" y="3305008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05255" rtl="0" eaLnBrk="1" fontAlgn="auto" latinLnBrk="0" hangingPunct="1">
              <a:lnSpc>
                <a:spcPct val="150000"/>
              </a:lnSpc>
              <a:spcBef>
                <a:spcPts val="605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569" b="1" i="0" u="none" strike="noStrike" kern="1200" cap="none" spc="81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88650" y="6162938"/>
            <a:ext cx="70335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AD80A0-7240-43AF-94F6-DA2A2014531B}" type="slidenum">
              <a:rPr lang="en-US" sz="1138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300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Рисунок 1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5340350" cy="6857999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12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6096001" y="2349500"/>
            <a:ext cx="4608513" cy="23749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13000"/>
              </a:lnSpc>
              <a:defRPr sz="2600" spc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Разделительный</a:t>
            </a:r>
            <a:br>
              <a:rPr lang="ru-RU" dirty="0"/>
            </a:br>
            <a:r>
              <a:rPr lang="ru-RU" dirty="0"/>
              <a:t>слайд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8320072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noFill/>
                <a:latin typeface="Roboto" panose="02000000000000000000" pitchFamily="2" charset="0"/>
              </a:rPr>
              <a:t>м</a:t>
            </a:r>
            <a:endParaRPr lang="uk-UA" dirty="0">
              <a:noFill/>
              <a:latin typeface="Roboto" panose="02000000000000000000" pitchFamily="2" charset="0"/>
            </a:endParaRPr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-18848" y="355917"/>
            <a:ext cx="3292475" cy="6190933"/>
            <a:chOff x="163513" y="355917"/>
            <a:chExt cx="3292475" cy="6190933"/>
          </a:xfrm>
          <a:solidFill>
            <a:schemeClr val="accent2"/>
          </a:solidFill>
        </p:grpSpPr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176171" y="355917"/>
              <a:ext cx="1802996" cy="2292034"/>
            </a:xfrm>
            <a:custGeom>
              <a:avLst/>
              <a:gdLst>
                <a:gd name="T0" fmla="*/ 91 w 367"/>
                <a:gd name="T1" fmla="*/ 306 h 424"/>
                <a:gd name="T2" fmla="*/ 110 w 367"/>
                <a:gd name="T3" fmla="*/ 302 h 424"/>
                <a:gd name="T4" fmla="*/ 130 w 367"/>
                <a:gd name="T5" fmla="*/ 289 h 424"/>
                <a:gd name="T6" fmla="*/ 204 w 367"/>
                <a:gd name="T7" fmla="*/ 215 h 424"/>
                <a:gd name="T8" fmla="*/ 204 w 367"/>
                <a:gd name="T9" fmla="*/ 424 h 424"/>
                <a:gd name="T10" fmla="*/ 365 w 367"/>
                <a:gd name="T11" fmla="*/ 332 h 424"/>
                <a:gd name="T12" fmla="*/ 365 w 367"/>
                <a:gd name="T13" fmla="*/ 93 h 424"/>
                <a:gd name="T14" fmla="*/ 331 w 367"/>
                <a:gd name="T15" fmla="*/ 43 h 424"/>
                <a:gd name="T16" fmla="*/ 239 w 367"/>
                <a:gd name="T17" fmla="*/ 5 h 424"/>
                <a:gd name="T18" fmla="*/ 206 w 367"/>
                <a:gd name="T19" fmla="*/ 3 h 424"/>
                <a:gd name="T20" fmla="*/ 179 w 367"/>
                <a:gd name="T21" fmla="*/ 16 h 424"/>
                <a:gd name="T22" fmla="*/ 0 w 367"/>
                <a:gd name="T23" fmla="*/ 192 h 424"/>
                <a:gd name="T24" fmla="*/ 0 w 367"/>
                <a:gd name="T25" fmla="*/ 306 h 424"/>
                <a:gd name="T26" fmla="*/ 91 w 367"/>
                <a:gd name="T27" fmla="*/ 306 h 424"/>
                <a:gd name="connsiteX0" fmla="*/ 2480 w 9950"/>
                <a:gd name="connsiteY0" fmla="*/ 7188 h 9971"/>
                <a:gd name="connsiteX1" fmla="*/ 2997 w 9950"/>
                <a:gd name="connsiteY1" fmla="*/ 7094 h 9971"/>
                <a:gd name="connsiteX2" fmla="*/ 3542 w 9950"/>
                <a:gd name="connsiteY2" fmla="*/ 6787 h 9971"/>
                <a:gd name="connsiteX3" fmla="*/ 5559 w 9950"/>
                <a:gd name="connsiteY3" fmla="*/ 5042 h 9971"/>
                <a:gd name="connsiteX4" fmla="*/ 5559 w 9950"/>
                <a:gd name="connsiteY4" fmla="*/ 9971 h 9971"/>
                <a:gd name="connsiteX5" fmla="*/ 9946 w 9950"/>
                <a:gd name="connsiteY5" fmla="*/ 7801 h 9971"/>
                <a:gd name="connsiteX6" fmla="*/ 9946 w 9950"/>
                <a:gd name="connsiteY6" fmla="*/ 2164 h 9971"/>
                <a:gd name="connsiteX7" fmla="*/ 9019 w 9950"/>
                <a:gd name="connsiteY7" fmla="*/ 985 h 9971"/>
                <a:gd name="connsiteX8" fmla="*/ 6512 w 9950"/>
                <a:gd name="connsiteY8" fmla="*/ 89 h 9971"/>
                <a:gd name="connsiteX9" fmla="*/ 5613 w 9950"/>
                <a:gd name="connsiteY9" fmla="*/ 42 h 9971"/>
                <a:gd name="connsiteX10" fmla="*/ 4877 w 9950"/>
                <a:gd name="connsiteY10" fmla="*/ 348 h 9971"/>
                <a:gd name="connsiteX11" fmla="*/ 908 w 9950"/>
                <a:gd name="connsiteY11" fmla="*/ 3712 h 9971"/>
                <a:gd name="connsiteX12" fmla="*/ 0 w 9950"/>
                <a:gd name="connsiteY12" fmla="*/ 7188 h 9971"/>
                <a:gd name="connsiteX13" fmla="*/ 2480 w 9950"/>
                <a:gd name="connsiteY13" fmla="*/ 7188 h 9971"/>
                <a:gd name="connsiteX0" fmla="*/ 1580 w 9088"/>
                <a:gd name="connsiteY0" fmla="*/ 7209 h 10000"/>
                <a:gd name="connsiteX1" fmla="*/ 2100 w 9088"/>
                <a:gd name="connsiteY1" fmla="*/ 7115 h 10000"/>
                <a:gd name="connsiteX2" fmla="*/ 2648 w 9088"/>
                <a:gd name="connsiteY2" fmla="*/ 6807 h 10000"/>
                <a:gd name="connsiteX3" fmla="*/ 4675 w 9088"/>
                <a:gd name="connsiteY3" fmla="*/ 5057 h 10000"/>
                <a:gd name="connsiteX4" fmla="*/ 4675 w 9088"/>
                <a:gd name="connsiteY4" fmla="*/ 10000 h 10000"/>
                <a:gd name="connsiteX5" fmla="*/ 9084 w 9088"/>
                <a:gd name="connsiteY5" fmla="*/ 7824 h 10000"/>
                <a:gd name="connsiteX6" fmla="*/ 9084 w 9088"/>
                <a:gd name="connsiteY6" fmla="*/ 2170 h 10000"/>
                <a:gd name="connsiteX7" fmla="*/ 8152 w 9088"/>
                <a:gd name="connsiteY7" fmla="*/ 988 h 10000"/>
                <a:gd name="connsiteX8" fmla="*/ 5633 w 9088"/>
                <a:gd name="connsiteY8" fmla="*/ 89 h 10000"/>
                <a:gd name="connsiteX9" fmla="*/ 4729 w 9088"/>
                <a:gd name="connsiteY9" fmla="*/ 42 h 10000"/>
                <a:gd name="connsiteX10" fmla="*/ 3990 w 9088"/>
                <a:gd name="connsiteY10" fmla="*/ 349 h 10000"/>
                <a:gd name="connsiteX11" fmla="*/ 1 w 9088"/>
                <a:gd name="connsiteY11" fmla="*/ 3723 h 10000"/>
                <a:gd name="connsiteX12" fmla="*/ 0 w 9088"/>
                <a:gd name="connsiteY12" fmla="*/ 7209 h 10000"/>
                <a:gd name="connsiteX13" fmla="*/ 1580 w 9088"/>
                <a:gd name="connsiteY13" fmla="*/ 7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88" h="10000">
                  <a:moveTo>
                    <a:pt x="1580" y="7209"/>
                  </a:moveTo>
                  <a:cubicBezTo>
                    <a:pt x="1744" y="7209"/>
                    <a:pt x="1936" y="7162"/>
                    <a:pt x="2100" y="7115"/>
                  </a:cubicBezTo>
                  <a:cubicBezTo>
                    <a:pt x="2292" y="7066"/>
                    <a:pt x="2456" y="6972"/>
                    <a:pt x="2648" y="6807"/>
                  </a:cubicBezTo>
                  <a:lnTo>
                    <a:pt x="4675" y="5057"/>
                  </a:lnTo>
                  <a:lnTo>
                    <a:pt x="4675" y="10000"/>
                  </a:lnTo>
                  <a:lnTo>
                    <a:pt x="9084" y="7824"/>
                  </a:lnTo>
                  <a:lnTo>
                    <a:pt x="9084" y="2170"/>
                  </a:lnTo>
                  <a:cubicBezTo>
                    <a:pt x="9138" y="1603"/>
                    <a:pt x="8727" y="1153"/>
                    <a:pt x="8152" y="988"/>
                  </a:cubicBezTo>
                  <a:cubicBezTo>
                    <a:pt x="8152" y="988"/>
                    <a:pt x="5961" y="184"/>
                    <a:pt x="5633" y="89"/>
                  </a:cubicBezTo>
                  <a:cubicBezTo>
                    <a:pt x="5332" y="-5"/>
                    <a:pt x="5031" y="-29"/>
                    <a:pt x="4729" y="42"/>
                  </a:cubicBezTo>
                  <a:cubicBezTo>
                    <a:pt x="4346" y="89"/>
                    <a:pt x="4154" y="279"/>
                    <a:pt x="3990" y="349"/>
                  </a:cubicBezTo>
                  <a:cubicBezTo>
                    <a:pt x="3908" y="444"/>
                    <a:pt x="383" y="3392"/>
                    <a:pt x="1" y="3723"/>
                  </a:cubicBezTo>
                  <a:cubicBezTo>
                    <a:pt x="1" y="6420"/>
                    <a:pt x="0" y="7209"/>
                    <a:pt x="0" y="7209"/>
                  </a:cubicBezTo>
                  <a:lnTo>
                    <a:pt x="1580" y="7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163513" y="2441575"/>
              <a:ext cx="3292475" cy="4105275"/>
            </a:xfrm>
            <a:custGeom>
              <a:avLst/>
              <a:gdLst>
                <a:gd name="T0" fmla="*/ 599 w 606"/>
                <a:gd name="T1" fmla="*/ 141 h 757"/>
                <a:gd name="T2" fmla="*/ 578 w 606"/>
                <a:gd name="T3" fmla="*/ 120 h 757"/>
                <a:gd name="T4" fmla="*/ 368 w 606"/>
                <a:gd name="T5" fmla="*/ 0 h 757"/>
                <a:gd name="T6" fmla="*/ 206 w 606"/>
                <a:gd name="T7" fmla="*/ 92 h 757"/>
                <a:gd name="T8" fmla="*/ 390 w 606"/>
                <a:gd name="T9" fmla="*/ 197 h 757"/>
                <a:gd name="T10" fmla="*/ 287 w 606"/>
                <a:gd name="T11" fmla="*/ 224 h 757"/>
                <a:gd name="T12" fmla="*/ 266 w 606"/>
                <a:gd name="T13" fmla="*/ 235 h 757"/>
                <a:gd name="T14" fmla="*/ 253 w 606"/>
                <a:gd name="T15" fmla="*/ 250 h 757"/>
                <a:gd name="T16" fmla="*/ 161 w 606"/>
                <a:gd name="T17" fmla="*/ 406 h 757"/>
                <a:gd name="T18" fmla="*/ 156 w 606"/>
                <a:gd name="T19" fmla="*/ 422 h 757"/>
                <a:gd name="T20" fmla="*/ 158 w 606"/>
                <a:gd name="T21" fmla="*/ 447 h 757"/>
                <a:gd name="T22" fmla="*/ 184 w 606"/>
                <a:gd name="T23" fmla="*/ 546 h 757"/>
                <a:gd name="T24" fmla="*/ 0 w 606"/>
                <a:gd name="T25" fmla="*/ 441 h 757"/>
                <a:gd name="T26" fmla="*/ 0 w 606"/>
                <a:gd name="T27" fmla="*/ 625 h 757"/>
                <a:gd name="T28" fmla="*/ 210 w 606"/>
                <a:gd name="T29" fmla="*/ 743 h 757"/>
                <a:gd name="T30" fmla="*/ 272 w 606"/>
                <a:gd name="T31" fmla="*/ 740 h 757"/>
                <a:gd name="T32" fmla="*/ 351 w 606"/>
                <a:gd name="T33" fmla="*/ 680 h 757"/>
                <a:gd name="T34" fmla="*/ 372 w 606"/>
                <a:gd name="T35" fmla="*/ 651 h 757"/>
                <a:gd name="T36" fmla="*/ 372 w 606"/>
                <a:gd name="T37" fmla="*/ 623 h 757"/>
                <a:gd name="T38" fmla="*/ 306 w 606"/>
                <a:gd name="T39" fmla="*/ 381 h 757"/>
                <a:gd name="T40" fmla="*/ 550 w 606"/>
                <a:gd name="T41" fmla="*/ 317 h 757"/>
                <a:gd name="T42" fmla="*/ 576 w 606"/>
                <a:gd name="T43" fmla="*/ 302 h 757"/>
                <a:gd name="T44" fmla="*/ 591 w 606"/>
                <a:gd name="T45" fmla="*/ 272 h 757"/>
                <a:gd name="T46" fmla="*/ 604 w 606"/>
                <a:gd name="T47" fmla="*/ 175 h 757"/>
                <a:gd name="T48" fmla="*/ 599 w 606"/>
                <a:gd name="T49" fmla="*/ 14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6" h="757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3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765804" y="2781300"/>
            <a:ext cx="5184775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spc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2" name="Группа 7"/>
          <p:cNvGrpSpPr/>
          <p:nvPr userDrawn="1"/>
        </p:nvGrpSpPr>
        <p:grpSpPr>
          <a:xfrm>
            <a:off x="4764088" y="1197000"/>
            <a:ext cx="2296682" cy="381711"/>
            <a:chOff x="2044700" y="1449387"/>
            <a:chExt cx="3481388" cy="581026"/>
          </a:xfrm>
          <a:solidFill>
            <a:schemeClr val="bg1"/>
          </a:solidFill>
        </p:grpSpPr>
        <p:grpSp>
          <p:nvGrpSpPr>
            <p:cNvPr id="33" name="Группа 8"/>
            <p:cNvGrpSpPr/>
            <p:nvPr userDrawn="1"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  <a:grpFill/>
          </p:grpSpPr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3265488" y="1582738"/>
                <a:ext cx="247650" cy="309563"/>
              </a:xfrm>
              <a:custGeom>
                <a:avLst/>
                <a:gdLst>
                  <a:gd name="T0" fmla="*/ 0 w 156"/>
                  <a:gd name="T1" fmla="*/ 0 h 195"/>
                  <a:gd name="T2" fmla="*/ 0 w 156"/>
                  <a:gd name="T3" fmla="*/ 195 h 195"/>
                  <a:gd name="T4" fmla="*/ 156 w 156"/>
                  <a:gd name="T5" fmla="*/ 195 h 195"/>
                  <a:gd name="T6" fmla="*/ 156 w 156"/>
                  <a:gd name="T7" fmla="*/ 162 h 195"/>
                  <a:gd name="T8" fmla="*/ 43 w 156"/>
                  <a:gd name="T9" fmla="*/ 162 h 195"/>
                  <a:gd name="T10" fmla="*/ 43 w 156"/>
                  <a:gd name="T11" fmla="*/ 114 h 195"/>
                  <a:gd name="T12" fmla="*/ 156 w 156"/>
                  <a:gd name="T13" fmla="*/ 114 h 195"/>
                  <a:gd name="T14" fmla="*/ 156 w 156"/>
                  <a:gd name="T15" fmla="*/ 79 h 195"/>
                  <a:gd name="T16" fmla="*/ 43 w 156"/>
                  <a:gd name="T17" fmla="*/ 79 h 195"/>
                  <a:gd name="T18" fmla="*/ 43 w 156"/>
                  <a:gd name="T19" fmla="*/ 34 h 195"/>
                  <a:gd name="T20" fmla="*/ 156 w 156"/>
                  <a:gd name="T21" fmla="*/ 34 h 195"/>
                  <a:gd name="T22" fmla="*/ 156 w 156"/>
                  <a:gd name="T23" fmla="*/ 0 h 195"/>
                  <a:gd name="T24" fmla="*/ 0 w 156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 userDrawn="1"/>
            </p:nvSpPr>
            <p:spPr bwMode="auto"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 userDrawn="1"/>
            </p:nvSpPr>
            <p:spPr bwMode="auto">
              <a:xfrm>
                <a:off x="2843213" y="1582738"/>
                <a:ext cx="354013" cy="309563"/>
              </a:xfrm>
              <a:custGeom>
                <a:avLst/>
                <a:gdLst>
                  <a:gd name="T0" fmla="*/ 61 w 223"/>
                  <a:gd name="T1" fmla="*/ 0 h 195"/>
                  <a:gd name="T2" fmla="*/ 110 w 223"/>
                  <a:gd name="T3" fmla="*/ 153 h 195"/>
                  <a:gd name="T4" fmla="*/ 162 w 223"/>
                  <a:gd name="T5" fmla="*/ 0 h 195"/>
                  <a:gd name="T6" fmla="*/ 223 w 223"/>
                  <a:gd name="T7" fmla="*/ 0 h 195"/>
                  <a:gd name="T8" fmla="*/ 223 w 223"/>
                  <a:gd name="T9" fmla="*/ 195 h 195"/>
                  <a:gd name="T10" fmla="*/ 182 w 223"/>
                  <a:gd name="T11" fmla="*/ 195 h 195"/>
                  <a:gd name="T12" fmla="*/ 182 w 223"/>
                  <a:gd name="T13" fmla="*/ 49 h 195"/>
                  <a:gd name="T14" fmla="*/ 130 w 223"/>
                  <a:gd name="T15" fmla="*/ 195 h 195"/>
                  <a:gd name="T16" fmla="*/ 89 w 223"/>
                  <a:gd name="T17" fmla="*/ 195 h 195"/>
                  <a:gd name="T18" fmla="*/ 40 w 223"/>
                  <a:gd name="T19" fmla="*/ 49 h 195"/>
                  <a:gd name="T20" fmla="*/ 40 w 223"/>
                  <a:gd name="T21" fmla="*/ 195 h 195"/>
                  <a:gd name="T22" fmla="*/ 0 w 223"/>
                  <a:gd name="T23" fmla="*/ 195 h 195"/>
                  <a:gd name="T24" fmla="*/ 0 w 223"/>
                  <a:gd name="T25" fmla="*/ 0 h 195"/>
                  <a:gd name="T26" fmla="*/ 61 w 223"/>
                  <a:gd name="T2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5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 userDrawn="1"/>
            </p:nvSpPr>
            <p:spPr bwMode="auto">
              <a:xfrm>
                <a:off x="3548063" y="1582738"/>
                <a:ext cx="268288" cy="309563"/>
              </a:xfrm>
              <a:custGeom>
                <a:avLst/>
                <a:gdLst>
                  <a:gd name="T0" fmla="*/ 62 w 169"/>
                  <a:gd name="T1" fmla="*/ 36 h 195"/>
                  <a:gd name="T2" fmla="*/ 0 w 169"/>
                  <a:gd name="T3" fmla="*/ 36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6 h 195"/>
                  <a:gd name="T10" fmla="*/ 104 w 169"/>
                  <a:gd name="T11" fmla="*/ 36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 userDrawn="1"/>
            </p:nvSpPr>
            <p:spPr bwMode="auto">
              <a:xfrm>
                <a:off x="4649788" y="1582738"/>
                <a:ext cx="249238" cy="309563"/>
              </a:xfrm>
              <a:custGeom>
                <a:avLst/>
                <a:gdLst>
                  <a:gd name="T0" fmla="*/ 0 w 157"/>
                  <a:gd name="T1" fmla="*/ 0 h 195"/>
                  <a:gd name="T2" fmla="*/ 0 w 157"/>
                  <a:gd name="T3" fmla="*/ 195 h 195"/>
                  <a:gd name="T4" fmla="*/ 157 w 157"/>
                  <a:gd name="T5" fmla="*/ 195 h 195"/>
                  <a:gd name="T6" fmla="*/ 157 w 157"/>
                  <a:gd name="T7" fmla="*/ 162 h 195"/>
                  <a:gd name="T8" fmla="*/ 43 w 157"/>
                  <a:gd name="T9" fmla="*/ 162 h 195"/>
                  <a:gd name="T10" fmla="*/ 43 w 157"/>
                  <a:gd name="T11" fmla="*/ 114 h 195"/>
                  <a:gd name="T12" fmla="*/ 157 w 157"/>
                  <a:gd name="T13" fmla="*/ 114 h 195"/>
                  <a:gd name="T14" fmla="*/ 157 w 157"/>
                  <a:gd name="T15" fmla="*/ 79 h 195"/>
                  <a:gd name="T16" fmla="*/ 43 w 157"/>
                  <a:gd name="T17" fmla="*/ 79 h 195"/>
                  <a:gd name="T18" fmla="*/ 43 w 157"/>
                  <a:gd name="T19" fmla="*/ 34 h 195"/>
                  <a:gd name="T20" fmla="*/ 157 w 157"/>
                  <a:gd name="T21" fmla="*/ 34 h 195"/>
                  <a:gd name="T22" fmla="*/ 157 w 157"/>
                  <a:gd name="T23" fmla="*/ 0 h 195"/>
                  <a:gd name="T24" fmla="*/ 0 w 157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 userDrawn="1"/>
            </p:nvSpPr>
            <p:spPr bwMode="auto">
              <a:xfrm>
                <a:off x="5257800" y="1582738"/>
                <a:ext cx="268288" cy="309563"/>
              </a:xfrm>
              <a:custGeom>
                <a:avLst/>
                <a:gdLst>
                  <a:gd name="T0" fmla="*/ 62 w 169"/>
                  <a:gd name="T1" fmla="*/ 34 h 195"/>
                  <a:gd name="T2" fmla="*/ 0 w 169"/>
                  <a:gd name="T3" fmla="*/ 34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4 h 195"/>
                  <a:gd name="T10" fmla="*/ 104 w 169"/>
                  <a:gd name="T11" fmla="*/ 34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4" name="Freeform 17"/>
              <p:cNvSpPr>
                <a:spLocks/>
              </p:cNvSpPr>
              <p:nvPr userDrawn="1"/>
            </p:nvSpPr>
            <p:spPr bwMode="auto">
              <a:xfrm>
                <a:off x="3984625" y="1582738"/>
                <a:ext cx="276225" cy="309563"/>
              </a:xfrm>
              <a:custGeom>
                <a:avLst/>
                <a:gdLst>
                  <a:gd name="T0" fmla="*/ 133 w 174"/>
                  <a:gd name="T1" fmla="*/ 141 h 195"/>
                  <a:gd name="T2" fmla="*/ 53 w 174"/>
                  <a:gd name="T3" fmla="*/ 0 h 195"/>
                  <a:gd name="T4" fmla="*/ 0 w 174"/>
                  <a:gd name="T5" fmla="*/ 0 h 195"/>
                  <a:gd name="T6" fmla="*/ 0 w 174"/>
                  <a:gd name="T7" fmla="*/ 195 h 195"/>
                  <a:gd name="T8" fmla="*/ 43 w 174"/>
                  <a:gd name="T9" fmla="*/ 195 h 195"/>
                  <a:gd name="T10" fmla="*/ 41 w 174"/>
                  <a:gd name="T11" fmla="*/ 48 h 195"/>
                  <a:gd name="T12" fmla="*/ 126 w 174"/>
                  <a:gd name="T13" fmla="*/ 195 h 195"/>
                  <a:gd name="T14" fmla="*/ 174 w 174"/>
                  <a:gd name="T15" fmla="*/ 195 h 195"/>
                  <a:gd name="T16" fmla="*/ 174 w 174"/>
                  <a:gd name="T17" fmla="*/ 0 h 195"/>
                  <a:gd name="T18" fmla="*/ 132 w 174"/>
                  <a:gd name="T19" fmla="*/ 0 h 195"/>
                  <a:gd name="T20" fmla="*/ 133 w 174"/>
                  <a:gd name="T21" fmla="*/ 14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95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5" name="Freeform 18"/>
              <p:cNvSpPr>
                <a:spLocks/>
              </p:cNvSpPr>
              <p:nvPr userDrawn="1"/>
            </p:nvSpPr>
            <p:spPr bwMode="auto">
              <a:xfrm>
                <a:off x="4287838" y="1582738"/>
                <a:ext cx="333375" cy="309563"/>
              </a:xfrm>
              <a:custGeom>
                <a:avLst/>
                <a:gdLst>
                  <a:gd name="T0" fmla="*/ 106 w 210"/>
                  <a:gd name="T1" fmla="*/ 145 h 195"/>
                  <a:gd name="T2" fmla="*/ 46 w 210"/>
                  <a:gd name="T3" fmla="*/ 0 h 195"/>
                  <a:gd name="T4" fmla="*/ 0 w 210"/>
                  <a:gd name="T5" fmla="*/ 0 h 195"/>
                  <a:gd name="T6" fmla="*/ 85 w 210"/>
                  <a:gd name="T7" fmla="*/ 195 h 195"/>
                  <a:gd name="T8" fmla="*/ 128 w 210"/>
                  <a:gd name="T9" fmla="*/ 195 h 195"/>
                  <a:gd name="T10" fmla="*/ 210 w 210"/>
                  <a:gd name="T11" fmla="*/ 0 h 195"/>
                  <a:gd name="T12" fmla="*/ 167 w 210"/>
                  <a:gd name="T13" fmla="*/ 0 h 195"/>
                  <a:gd name="T14" fmla="*/ 106 w 210"/>
                  <a:gd name="T15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95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6" name="Freeform 19"/>
              <p:cNvSpPr>
                <a:spLocks/>
              </p:cNvSpPr>
              <p:nvPr userDrawn="1"/>
            </p:nvSpPr>
            <p:spPr bwMode="auto">
              <a:xfrm>
                <a:off x="4941888" y="1582738"/>
                <a:ext cx="295275" cy="312738"/>
              </a:xfrm>
              <a:custGeom>
                <a:avLst/>
                <a:gdLst>
                  <a:gd name="T0" fmla="*/ 83 w 125"/>
                  <a:gd name="T1" fmla="*/ 55 h 131"/>
                  <a:gd name="T2" fmla="*/ 46 w 125"/>
                  <a:gd name="T3" fmla="*/ 55 h 131"/>
                  <a:gd name="T4" fmla="*/ 29 w 125"/>
                  <a:gd name="T5" fmla="*/ 40 h 131"/>
                  <a:gd name="T6" fmla="*/ 50 w 125"/>
                  <a:gd name="T7" fmla="*/ 23 h 131"/>
                  <a:gd name="T8" fmla="*/ 119 w 125"/>
                  <a:gd name="T9" fmla="*/ 23 h 131"/>
                  <a:gd name="T10" fmla="*/ 119 w 125"/>
                  <a:gd name="T11" fmla="*/ 0 h 131"/>
                  <a:gd name="T12" fmla="*/ 46 w 125"/>
                  <a:gd name="T13" fmla="*/ 0 h 131"/>
                  <a:gd name="T14" fmla="*/ 11 w 125"/>
                  <a:gd name="T15" fmla="*/ 10 h 131"/>
                  <a:gd name="T16" fmla="*/ 0 w 125"/>
                  <a:gd name="T17" fmla="*/ 40 h 131"/>
                  <a:gd name="T18" fmla="*/ 44 w 125"/>
                  <a:gd name="T19" fmla="*/ 78 h 131"/>
                  <a:gd name="T20" fmla="*/ 76 w 125"/>
                  <a:gd name="T21" fmla="*/ 78 h 131"/>
                  <a:gd name="T22" fmla="*/ 96 w 125"/>
                  <a:gd name="T23" fmla="*/ 93 h 131"/>
                  <a:gd name="T24" fmla="*/ 74 w 125"/>
                  <a:gd name="T25" fmla="*/ 108 h 131"/>
                  <a:gd name="T26" fmla="*/ 5 w 125"/>
                  <a:gd name="T27" fmla="*/ 108 h 131"/>
                  <a:gd name="T28" fmla="*/ 5 w 125"/>
                  <a:gd name="T29" fmla="*/ 131 h 131"/>
                  <a:gd name="T30" fmla="*/ 79 w 125"/>
                  <a:gd name="T31" fmla="*/ 131 h 131"/>
                  <a:gd name="T32" fmla="*/ 125 w 125"/>
                  <a:gd name="T33" fmla="*/ 92 h 131"/>
                  <a:gd name="T34" fmla="*/ 116 w 125"/>
                  <a:gd name="T35" fmla="*/ 63 h 131"/>
                  <a:gd name="T36" fmla="*/ 83 w 125"/>
                  <a:gd name="T37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31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34" name="Группа 9"/>
            <p:cNvGrpSpPr/>
            <p:nvPr userDrawn="1"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  <a:grpFill/>
          </p:grpSpPr>
          <p:sp>
            <p:nvSpPr>
              <p:cNvPr id="35" name="Freeform 20"/>
              <p:cNvSpPr>
                <a:spLocks/>
              </p:cNvSpPr>
              <p:nvPr userDrawn="1"/>
            </p:nvSpPr>
            <p:spPr bwMode="auto">
              <a:xfrm>
                <a:off x="2182813" y="1449387"/>
                <a:ext cx="366713" cy="214313"/>
              </a:xfrm>
              <a:custGeom>
                <a:avLst/>
                <a:gdLst>
                  <a:gd name="T0" fmla="*/ 148 w 156"/>
                  <a:gd name="T1" fmla="*/ 9 h 90"/>
                  <a:gd name="T2" fmla="*/ 129 w 156"/>
                  <a:gd name="T3" fmla="*/ 1 h 90"/>
                  <a:gd name="T4" fmla="*/ 122 w 156"/>
                  <a:gd name="T5" fmla="*/ 1 h 90"/>
                  <a:gd name="T6" fmla="*/ 116 w 156"/>
                  <a:gd name="T7" fmla="*/ 4 h 90"/>
                  <a:gd name="T8" fmla="*/ 78 w 156"/>
                  <a:gd name="T9" fmla="*/ 41 h 90"/>
                  <a:gd name="T10" fmla="*/ 40 w 156"/>
                  <a:gd name="T11" fmla="*/ 4 h 90"/>
                  <a:gd name="T12" fmla="*/ 34 w 156"/>
                  <a:gd name="T13" fmla="*/ 0 h 90"/>
                  <a:gd name="T14" fmla="*/ 27 w 156"/>
                  <a:gd name="T15" fmla="*/ 1 h 90"/>
                  <a:gd name="T16" fmla="*/ 7 w 156"/>
                  <a:gd name="T17" fmla="*/ 9 h 90"/>
                  <a:gd name="T18" fmla="*/ 2 w 156"/>
                  <a:gd name="T19" fmla="*/ 14 h 90"/>
                  <a:gd name="T20" fmla="*/ 0 w 156"/>
                  <a:gd name="T21" fmla="*/ 20 h 90"/>
                  <a:gd name="T22" fmla="*/ 0 w 156"/>
                  <a:gd name="T23" fmla="*/ 71 h 90"/>
                  <a:gd name="T24" fmla="*/ 34 w 156"/>
                  <a:gd name="T25" fmla="*/ 90 h 90"/>
                  <a:gd name="T26" fmla="*/ 34 w 156"/>
                  <a:gd name="T27" fmla="*/ 46 h 90"/>
                  <a:gd name="T28" fmla="*/ 50 w 156"/>
                  <a:gd name="T29" fmla="*/ 62 h 90"/>
                  <a:gd name="T30" fmla="*/ 54 w 156"/>
                  <a:gd name="T31" fmla="*/ 64 h 90"/>
                  <a:gd name="T32" fmla="*/ 58 w 156"/>
                  <a:gd name="T33" fmla="*/ 65 h 90"/>
                  <a:gd name="T34" fmla="*/ 97 w 156"/>
                  <a:gd name="T35" fmla="*/ 65 h 90"/>
                  <a:gd name="T36" fmla="*/ 101 w 156"/>
                  <a:gd name="T37" fmla="*/ 64 h 90"/>
                  <a:gd name="T38" fmla="*/ 106 w 156"/>
                  <a:gd name="T39" fmla="*/ 62 h 90"/>
                  <a:gd name="T40" fmla="*/ 121 w 156"/>
                  <a:gd name="T41" fmla="*/ 46 h 90"/>
                  <a:gd name="T42" fmla="*/ 121 w 156"/>
                  <a:gd name="T43" fmla="*/ 90 h 90"/>
                  <a:gd name="T44" fmla="*/ 156 w 156"/>
                  <a:gd name="T45" fmla="*/ 71 h 90"/>
                  <a:gd name="T46" fmla="*/ 156 w 156"/>
                  <a:gd name="T47" fmla="*/ 20 h 90"/>
                  <a:gd name="T48" fmla="*/ 148 w 156"/>
                  <a:gd name="T4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90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2044700" y="1644650"/>
                <a:ext cx="303213" cy="384175"/>
              </a:xfrm>
              <a:custGeom>
                <a:avLst/>
                <a:gdLst>
                  <a:gd name="T0" fmla="*/ 0 w 128"/>
                  <a:gd name="T1" fmla="*/ 37 h 161"/>
                  <a:gd name="T2" fmla="*/ 3 w 128"/>
                  <a:gd name="T3" fmla="*/ 58 h 161"/>
                  <a:gd name="T4" fmla="*/ 6 w 128"/>
                  <a:gd name="T5" fmla="*/ 65 h 161"/>
                  <a:gd name="T6" fmla="*/ 12 w 128"/>
                  <a:gd name="T7" fmla="*/ 68 h 161"/>
                  <a:gd name="T8" fmla="*/ 64 w 128"/>
                  <a:gd name="T9" fmla="*/ 82 h 161"/>
                  <a:gd name="T10" fmla="*/ 50 w 128"/>
                  <a:gd name="T11" fmla="*/ 133 h 161"/>
                  <a:gd name="T12" fmla="*/ 50 w 128"/>
                  <a:gd name="T13" fmla="*/ 140 h 161"/>
                  <a:gd name="T14" fmla="*/ 54 w 128"/>
                  <a:gd name="T15" fmla="*/ 146 h 161"/>
                  <a:gd name="T16" fmla="*/ 71 w 128"/>
                  <a:gd name="T17" fmla="*/ 158 h 161"/>
                  <a:gd name="T18" fmla="*/ 78 w 128"/>
                  <a:gd name="T19" fmla="*/ 161 h 161"/>
                  <a:gd name="T20" fmla="*/ 84 w 128"/>
                  <a:gd name="T21" fmla="*/ 159 h 161"/>
                  <a:gd name="T22" fmla="*/ 128 w 128"/>
                  <a:gd name="T23" fmla="*/ 134 h 161"/>
                  <a:gd name="T24" fmla="*/ 128 w 128"/>
                  <a:gd name="T25" fmla="*/ 94 h 161"/>
                  <a:gd name="T26" fmla="*/ 89 w 128"/>
                  <a:gd name="T27" fmla="*/ 117 h 161"/>
                  <a:gd name="T28" fmla="*/ 95 w 128"/>
                  <a:gd name="T29" fmla="*/ 95 h 161"/>
                  <a:gd name="T30" fmla="*/ 96 w 128"/>
                  <a:gd name="T31" fmla="*/ 90 h 161"/>
                  <a:gd name="T32" fmla="*/ 94 w 128"/>
                  <a:gd name="T33" fmla="*/ 86 h 161"/>
                  <a:gd name="T34" fmla="*/ 75 w 128"/>
                  <a:gd name="T35" fmla="*/ 53 h 161"/>
                  <a:gd name="T36" fmla="*/ 72 w 128"/>
                  <a:gd name="T37" fmla="*/ 50 h 161"/>
                  <a:gd name="T38" fmla="*/ 67 w 128"/>
                  <a:gd name="T39" fmla="*/ 48 h 161"/>
                  <a:gd name="T40" fmla="*/ 46 w 128"/>
                  <a:gd name="T41" fmla="*/ 42 h 161"/>
                  <a:gd name="T42" fmla="*/ 85 w 128"/>
                  <a:gd name="T43" fmla="*/ 20 h 161"/>
                  <a:gd name="T44" fmla="*/ 50 w 128"/>
                  <a:gd name="T45" fmla="*/ 0 h 161"/>
                  <a:gd name="T46" fmla="*/ 6 w 128"/>
                  <a:gd name="T47" fmla="*/ 26 h 161"/>
                  <a:gd name="T48" fmla="*/ 0 w 128"/>
                  <a:gd name="T49" fmla="*/ 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61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7" name="Freeform 22"/>
              <p:cNvSpPr>
                <a:spLocks/>
              </p:cNvSpPr>
              <p:nvPr userDrawn="1"/>
            </p:nvSpPr>
            <p:spPr bwMode="auto">
              <a:xfrm>
                <a:off x="2379663" y="1644650"/>
                <a:ext cx="307975" cy="385763"/>
              </a:xfrm>
              <a:custGeom>
                <a:avLst/>
                <a:gdLst>
                  <a:gd name="T0" fmla="*/ 58 w 130"/>
                  <a:gd name="T1" fmla="*/ 158 h 162"/>
                  <a:gd name="T2" fmla="*/ 75 w 130"/>
                  <a:gd name="T3" fmla="*/ 145 h 162"/>
                  <a:gd name="T4" fmla="*/ 80 w 130"/>
                  <a:gd name="T5" fmla="*/ 139 h 162"/>
                  <a:gd name="T6" fmla="*/ 80 w 130"/>
                  <a:gd name="T7" fmla="*/ 133 h 162"/>
                  <a:gd name="T8" fmla="*/ 66 w 130"/>
                  <a:gd name="T9" fmla="*/ 82 h 162"/>
                  <a:gd name="T10" fmla="*/ 118 w 130"/>
                  <a:gd name="T11" fmla="*/ 68 h 162"/>
                  <a:gd name="T12" fmla="*/ 123 w 130"/>
                  <a:gd name="T13" fmla="*/ 65 h 162"/>
                  <a:gd name="T14" fmla="*/ 126 w 130"/>
                  <a:gd name="T15" fmla="*/ 58 h 162"/>
                  <a:gd name="T16" fmla="*/ 129 w 130"/>
                  <a:gd name="T17" fmla="*/ 38 h 162"/>
                  <a:gd name="T18" fmla="*/ 128 w 130"/>
                  <a:gd name="T19" fmla="*/ 30 h 162"/>
                  <a:gd name="T20" fmla="*/ 124 w 130"/>
                  <a:gd name="T21" fmla="*/ 26 h 162"/>
                  <a:gd name="T22" fmla="*/ 79 w 130"/>
                  <a:gd name="T23" fmla="*/ 0 h 162"/>
                  <a:gd name="T24" fmla="*/ 44 w 130"/>
                  <a:gd name="T25" fmla="*/ 20 h 162"/>
                  <a:gd name="T26" fmla="*/ 84 w 130"/>
                  <a:gd name="T27" fmla="*/ 42 h 162"/>
                  <a:gd name="T28" fmla="*/ 62 w 130"/>
                  <a:gd name="T29" fmla="*/ 48 h 162"/>
                  <a:gd name="T30" fmla="*/ 57 w 130"/>
                  <a:gd name="T31" fmla="*/ 50 h 162"/>
                  <a:gd name="T32" fmla="*/ 54 w 130"/>
                  <a:gd name="T33" fmla="*/ 54 h 162"/>
                  <a:gd name="T34" fmla="*/ 35 w 130"/>
                  <a:gd name="T35" fmla="*/ 87 h 162"/>
                  <a:gd name="T36" fmla="*/ 34 w 130"/>
                  <a:gd name="T37" fmla="*/ 90 h 162"/>
                  <a:gd name="T38" fmla="*/ 34 w 130"/>
                  <a:gd name="T39" fmla="*/ 96 h 162"/>
                  <a:gd name="T40" fmla="*/ 40 w 130"/>
                  <a:gd name="T41" fmla="*/ 117 h 162"/>
                  <a:gd name="T42" fmla="*/ 0 w 130"/>
                  <a:gd name="T43" fmla="*/ 94 h 162"/>
                  <a:gd name="T44" fmla="*/ 0 w 130"/>
                  <a:gd name="T45" fmla="*/ 134 h 162"/>
                  <a:gd name="T46" fmla="*/ 45 w 130"/>
                  <a:gd name="T47" fmla="*/ 159 h 162"/>
                  <a:gd name="T48" fmla="*/ 58 w 130"/>
                  <a:gd name="T49" fmla="*/ 15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162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</p:grpSp>
      </p:grpSp>
      <p:sp>
        <p:nvSpPr>
          <p:cNvPr id="4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4088" y="5594818"/>
            <a:ext cx="4478337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j-lt"/>
                <a:cs typeface="Roboto" panose="02000000000000000000" pitchFamily="2" charset="0"/>
              </a:defRPr>
            </a:lvl1pPr>
          </a:lstStyle>
          <a:p>
            <a:pPr>
              <a:lnSpc>
                <a:spcPts val="2462"/>
              </a:lnSpc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5592235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р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60464" y="542925"/>
            <a:ext cx="7021706" cy="72548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Заголовок первого уровня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75679" y="1481138"/>
            <a:ext cx="3331307" cy="434975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Объект 8"/>
          <p:cNvSpPr>
            <a:spLocks noGrp="1"/>
          </p:cNvSpPr>
          <p:nvPr>
            <p:ph sz="quarter" idx="17"/>
          </p:nvPr>
        </p:nvSpPr>
        <p:spPr>
          <a:xfrm>
            <a:off x="4429370" y="3657608"/>
            <a:ext cx="3352800" cy="21612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Объект 8"/>
          <p:cNvSpPr>
            <a:spLocks noGrp="1"/>
          </p:cNvSpPr>
          <p:nvPr>
            <p:ph sz="quarter" idx="19"/>
          </p:nvPr>
        </p:nvSpPr>
        <p:spPr>
          <a:xfrm>
            <a:off x="8071340" y="3657608"/>
            <a:ext cx="3354752" cy="21612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Объект 8"/>
          <p:cNvSpPr>
            <a:spLocks noGrp="1"/>
          </p:cNvSpPr>
          <p:nvPr>
            <p:ph sz="quarter" idx="20"/>
          </p:nvPr>
        </p:nvSpPr>
        <p:spPr>
          <a:xfrm>
            <a:off x="4429370" y="1495429"/>
            <a:ext cx="3352800" cy="19335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Объект 8"/>
          <p:cNvSpPr>
            <a:spLocks noGrp="1"/>
          </p:cNvSpPr>
          <p:nvPr>
            <p:ph sz="quarter" idx="21"/>
          </p:nvPr>
        </p:nvSpPr>
        <p:spPr>
          <a:xfrm>
            <a:off x="8071340" y="1495429"/>
            <a:ext cx="3354752" cy="19335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8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Dark Cover">
    <p:bg>
      <p:bgPr>
        <a:solidFill>
          <a:srgbClr val="3F3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rgbClr val="3F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noFill/>
                <a:latin typeface="Roboto" panose="02000000000000000000" pitchFamily="2" charset="0"/>
              </a:rPr>
              <a:t>м</a:t>
            </a:r>
            <a:endParaRPr lang="uk-UA" dirty="0">
              <a:noFill/>
              <a:latin typeface="Roboto" panose="02000000000000000000" pitchFamily="2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6768" y="355917"/>
            <a:ext cx="3308385" cy="6190933"/>
            <a:chOff x="147603" y="355917"/>
            <a:chExt cx="3308385" cy="6190933"/>
          </a:xfrm>
          <a:solidFill>
            <a:srgbClr val="53535C"/>
          </a:solidFill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147603" y="355917"/>
              <a:ext cx="1831564" cy="2292034"/>
            </a:xfrm>
            <a:custGeom>
              <a:avLst/>
              <a:gdLst>
                <a:gd name="T0" fmla="*/ 91 w 367"/>
                <a:gd name="T1" fmla="*/ 306 h 424"/>
                <a:gd name="T2" fmla="*/ 110 w 367"/>
                <a:gd name="T3" fmla="*/ 302 h 424"/>
                <a:gd name="T4" fmla="*/ 130 w 367"/>
                <a:gd name="T5" fmla="*/ 289 h 424"/>
                <a:gd name="T6" fmla="*/ 204 w 367"/>
                <a:gd name="T7" fmla="*/ 215 h 424"/>
                <a:gd name="T8" fmla="*/ 204 w 367"/>
                <a:gd name="T9" fmla="*/ 424 h 424"/>
                <a:gd name="T10" fmla="*/ 365 w 367"/>
                <a:gd name="T11" fmla="*/ 332 h 424"/>
                <a:gd name="T12" fmla="*/ 365 w 367"/>
                <a:gd name="T13" fmla="*/ 93 h 424"/>
                <a:gd name="T14" fmla="*/ 331 w 367"/>
                <a:gd name="T15" fmla="*/ 43 h 424"/>
                <a:gd name="T16" fmla="*/ 239 w 367"/>
                <a:gd name="T17" fmla="*/ 5 h 424"/>
                <a:gd name="T18" fmla="*/ 206 w 367"/>
                <a:gd name="T19" fmla="*/ 3 h 424"/>
                <a:gd name="T20" fmla="*/ 179 w 367"/>
                <a:gd name="T21" fmla="*/ 16 h 424"/>
                <a:gd name="T22" fmla="*/ 0 w 367"/>
                <a:gd name="T23" fmla="*/ 192 h 424"/>
                <a:gd name="T24" fmla="*/ 0 w 367"/>
                <a:gd name="T25" fmla="*/ 306 h 424"/>
                <a:gd name="T26" fmla="*/ 91 w 367"/>
                <a:gd name="T27" fmla="*/ 306 h 424"/>
                <a:gd name="connsiteX0" fmla="*/ 2480 w 9950"/>
                <a:gd name="connsiteY0" fmla="*/ 7188 h 9971"/>
                <a:gd name="connsiteX1" fmla="*/ 2997 w 9950"/>
                <a:gd name="connsiteY1" fmla="*/ 7094 h 9971"/>
                <a:gd name="connsiteX2" fmla="*/ 3542 w 9950"/>
                <a:gd name="connsiteY2" fmla="*/ 6787 h 9971"/>
                <a:gd name="connsiteX3" fmla="*/ 5559 w 9950"/>
                <a:gd name="connsiteY3" fmla="*/ 5042 h 9971"/>
                <a:gd name="connsiteX4" fmla="*/ 5559 w 9950"/>
                <a:gd name="connsiteY4" fmla="*/ 9971 h 9971"/>
                <a:gd name="connsiteX5" fmla="*/ 9946 w 9950"/>
                <a:gd name="connsiteY5" fmla="*/ 7801 h 9971"/>
                <a:gd name="connsiteX6" fmla="*/ 9946 w 9950"/>
                <a:gd name="connsiteY6" fmla="*/ 2164 h 9971"/>
                <a:gd name="connsiteX7" fmla="*/ 9019 w 9950"/>
                <a:gd name="connsiteY7" fmla="*/ 985 h 9971"/>
                <a:gd name="connsiteX8" fmla="*/ 6512 w 9950"/>
                <a:gd name="connsiteY8" fmla="*/ 89 h 9971"/>
                <a:gd name="connsiteX9" fmla="*/ 5613 w 9950"/>
                <a:gd name="connsiteY9" fmla="*/ 42 h 9971"/>
                <a:gd name="connsiteX10" fmla="*/ 4877 w 9950"/>
                <a:gd name="connsiteY10" fmla="*/ 348 h 9971"/>
                <a:gd name="connsiteX11" fmla="*/ 0 w 9950"/>
                <a:gd name="connsiteY11" fmla="*/ 4499 h 9971"/>
                <a:gd name="connsiteX12" fmla="*/ 841 w 9950"/>
                <a:gd name="connsiteY12" fmla="*/ 7155 h 9971"/>
                <a:gd name="connsiteX13" fmla="*/ 2480 w 9950"/>
                <a:gd name="connsiteY13" fmla="*/ 7188 h 9971"/>
                <a:gd name="connsiteX0" fmla="*/ 1724 w 9232"/>
                <a:gd name="connsiteY0" fmla="*/ 7209 h 10000"/>
                <a:gd name="connsiteX1" fmla="*/ 2244 w 9232"/>
                <a:gd name="connsiteY1" fmla="*/ 7115 h 10000"/>
                <a:gd name="connsiteX2" fmla="*/ 2792 w 9232"/>
                <a:gd name="connsiteY2" fmla="*/ 6807 h 10000"/>
                <a:gd name="connsiteX3" fmla="*/ 4819 w 9232"/>
                <a:gd name="connsiteY3" fmla="*/ 5057 h 10000"/>
                <a:gd name="connsiteX4" fmla="*/ 4819 w 9232"/>
                <a:gd name="connsiteY4" fmla="*/ 10000 h 10000"/>
                <a:gd name="connsiteX5" fmla="*/ 9228 w 9232"/>
                <a:gd name="connsiteY5" fmla="*/ 7824 h 10000"/>
                <a:gd name="connsiteX6" fmla="*/ 9228 w 9232"/>
                <a:gd name="connsiteY6" fmla="*/ 2170 h 10000"/>
                <a:gd name="connsiteX7" fmla="*/ 8296 w 9232"/>
                <a:gd name="connsiteY7" fmla="*/ 988 h 10000"/>
                <a:gd name="connsiteX8" fmla="*/ 5777 w 9232"/>
                <a:gd name="connsiteY8" fmla="*/ 89 h 10000"/>
                <a:gd name="connsiteX9" fmla="*/ 4873 w 9232"/>
                <a:gd name="connsiteY9" fmla="*/ 42 h 10000"/>
                <a:gd name="connsiteX10" fmla="*/ 4134 w 9232"/>
                <a:gd name="connsiteY10" fmla="*/ 349 h 10000"/>
                <a:gd name="connsiteX11" fmla="*/ 0 w 9232"/>
                <a:gd name="connsiteY11" fmla="*/ 3847 h 10000"/>
                <a:gd name="connsiteX12" fmla="*/ 77 w 9232"/>
                <a:gd name="connsiteY12" fmla="*/ 7176 h 10000"/>
                <a:gd name="connsiteX13" fmla="*/ 1724 w 9232"/>
                <a:gd name="connsiteY13" fmla="*/ 7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32" h="10000">
                  <a:moveTo>
                    <a:pt x="1724" y="7209"/>
                  </a:moveTo>
                  <a:cubicBezTo>
                    <a:pt x="1888" y="7209"/>
                    <a:pt x="2080" y="7162"/>
                    <a:pt x="2244" y="7115"/>
                  </a:cubicBezTo>
                  <a:cubicBezTo>
                    <a:pt x="2436" y="7066"/>
                    <a:pt x="2600" y="6972"/>
                    <a:pt x="2792" y="6807"/>
                  </a:cubicBezTo>
                  <a:lnTo>
                    <a:pt x="4819" y="5057"/>
                  </a:lnTo>
                  <a:lnTo>
                    <a:pt x="4819" y="10000"/>
                  </a:lnTo>
                  <a:lnTo>
                    <a:pt x="9228" y="7824"/>
                  </a:lnTo>
                  <a:lnTo>
                    <a:pt x="9228" y="2170"/>
                  </a:lnTo>
                  <a:cubicBezTo>
                    <a:pt x="9282" y="1603"/>
                    <a:pt x="8871" y="1153"/>
                    <a:pt x="8296" y="988"/>
                  </a:cubicBezTo>
                  <a:cubicBezTo>
                    <a:pt x="8296" y="988"/>
                    <a:pt x="6105" y="184"/>
                    <a:pt x="5777" y="89"/>
                  </a:cubicBezTo>
                  <a:cubicBezTo>
                    <a:pt x="5476" y="-5"/>
                    <a:pt x="5175" y="-29"/>
                    <a:pt x="4873" y="42"/>
                  </a:cubicBezTo>
                  <a:cubicBezTo>
                    <a:pt x="4490" y="89"/>
                    <a:pt x="4298" y="279"/>
                    <a:pt x="4134" y="349"/>
                  </a:cubicBezTo>
                  <a:cubicBezTo>
                    <a:pt x="4052" y="444"/>
                    <a:pt x="383" y="3516"/>
                    <a:pt x="0" y="3847"/>
                  </a:cubicBezTo>
                  <a:cubicBezTo>
                    <a:pt x="0" y="6544"/>
                    <a:pt x="77" y="7176"/>
                    <a:pt x="77" y="7176"/>
                  </a:cubicBezTo>
                  <a:cubicBezTo>
                    <a:pt x="908" y="7176"/>
                    <a:pt x="893" y="7209"/>
                    <a:pt x="1724" y="7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163513" y="2441575"/>
              <a:ext cx="3292475" cy="4105275"/>
            </a:xfrm>
            <a:custGeom>
              <a:avLst/>
              <a:gdLst>
                <a:gd name="T0" fmla="*/ 599 w 606"/>
                <a:gd name="T1" fmla="*/ 141 h 757"/>
                <a:gd name="T2" fmla="*/ 578 w 606"/>
                <a:gd name="T3" fmla="*/ 120 h 757"/>
                <a:gd name="T4" fmla="*/ 368 w 606"/>
                <a:gd name="T5" fmla="*/ 0 h 757"/>
                <a:gd name="T6" fmla="*/ 206 w 606"/>
                <a:gd name="T7" fmla="*/ 92 h 757"/>
                <a:gd name="T8" fmla="*/ 390 w 606"/>
                <a:gd name="T9" fmla="*/ 197 h 757"/>
                <a:gd name="T10" fmla="*/ 287 w 606"/>
                <a:gd name="T11" fmla="*/ 224 h 757"/>
                <a:gd name="T12" fmla="*/ 266 w 606"/>
                <a:gd name="T13" fmla="*/ 235 h 757"/>
                <a:gd name="T14" fmla="*/ 253 w 606"/>
                <a:gd name="T15" fmla="*/ 250 h 757"/>
                <a:gd name="T16" fmla="*/ 161 w 606"/>
                <a:gd name="T17" fmla="*/ 406 h 757"/>
                <a:gd name="T18" fmla="*/ 156 w 606"/>
                <a:gd name="T19" fmla="*/ 422 h 757"/>
                <a:gd name="T20" fmla="*/ 158 w 606"/>
                <a:gd name="T21" fmla="*/ 447 h 757"/>
                <a:gd name="T22" fmla="*/ 184 w 606"/>
                <a:gd name="T23" fmla="*/ 546 h 757"/>
                <a:gd name="T24" fmla="*/ 0 w 606"/>
                <a:gd name="T25" fmla="*/ 441 h 757"/>
                <a:gd name="T26" fmla="*/ 0 w 606"/>
                <a:gd name="T27" fmla="*/ 625 h 757"/>
                <a:gd name="T28" fmla="*/ 210 w 606"/>
                <a:gd name="T29" fmla="*/ 743 h 757"/>
                <a:gd name="T30" fmla="*/ 272 w 606"/>
                <a:gd name="T31" fmla="*/ 740 h 757"/>
                <a:gd name="T32" fmla="*/ 351 w 606"/>
                <a:gd name="T33" fmla="*/ 680 h 757"/>
                <a:gd name="T34" fmla="*/ 372 w 606"/>
                <a:gd name="T35" fmla="*/ 651 h 757"/>
                <a:gd name="T36" fmla="*/ 372 w 606"/>
                <a:gd name="T37" fmla="*/ 623 h 757"/>
                <a:gd name="T38" fmla="*/ 306 w 606"/>
                <a:gd name="T39" fmla="*/ 381 h 757"/>
                <a:gd name="T40" fmla="*/ 550 w 606"/>
                <a:gd name="T41" fmla="*/ 317 h 757"/>
                <a:gd name="T42" fmla="*/ 576 w 606"/>
                <a:gd name="T43" fmla="*/ 302 h 757"/>
                <a:gd name="T44" fmla="*/ 591 w 606"/>
                <a:gd name="T45" fmla="*/ 272 h 757"/>
                <a:gd name="T46" fmla="*/ 604 w 606"/>
                <a:gd name="T47" fmla="*/ 175 h 757"/>
                <a:gd name="T48" fmla="*/ 599 w 606"/>
                <a:gd name="T49" fmla="*/ 14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6" h="757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764088" y="2781300"/>
            <a:ext cx="5184775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0" i="0" spc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grpSp>
        <p:nvGrpSpPr>
          <p:cNvPr id="12" name="Группа 7"/>
          <p:cNvGrpSpPr/>
          <p:nvPr/>
        </p:nvGrpSpPr>
        <p:grpSpPr>
          <a:xfrm>
            <a:off x="4762372" y="1197000"/>
            <a:ext cx="2287135" cy="381711"/>
            <a:chOff x="2044700" y="1449387"/>
            <a:chExt cx="3481388" cy="581026"/>
          </a:xfrm>
          <a:solidFill>
            <a:schemeClr val="bg1"/>
          </a:solidFill>
        </p:grpSpPr>
        <p:grpSp>
          <p:nvGrpSpPr>
            <p:cNvPr id="13" name="Группа 8"/>
            <p:cNvGrpSpPr/>
            <p:nvPr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  <a:grpFill/>
          </p:grpSpPr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3265488" y="1582738"/>
                <a:ext cx="247650" cy="309563"/>
              </a:xfrm>
              <a:custGeom>
                <a:avLst/>
                <a:gdLst>
                  <a:gd name="T0" fmla="*/ 0 w 156"/>
                  <a:gd name="T1" fmla="*/ 0 h 195"/>
                  <a:gd name="T2" fmla="*/ 0 w 156"/>
                  <a:gd name="T3" fmla="*/ 195 h 195"/>
                  <a:gd name="T4" fmla="*/ 156 w 156"/>
                  <a:gd name="T5" fmla="*/ 195 h 195"/>
                  <a:gd name="T6" fmla="*/ 156 w 156"/>
                  <a:gd name="T7" fmla="*/ 162 h 195"/>
                  <a:gd name="T8" fmla="*/ 43 w 156"/>
                  <a:gd name="T9" fmla="*/ 162 h 195"/>
                  <a:gd name="T10" fmla="*/ 43 w 156"/>
                  <a:gd name="T11" fmla="*/ 114 h 195"/>
                  <a:gd name="T12" fmla="*/ 156 w 156"/>
                  <a:gd name="T13" fmla="*/ 114 h 195"/>
                  <a:gd name="T14" fmla="*/ 156 w 156"/>
                  <a:gd name="T15" fmla="*/ 79 h 195"/>
                  <a:gd name="T16" fmla="*/ 43 w 156"/>
                  <a:gd name="T17" fmla="*/ 79 h 195"/>
                  <a:gd name="T18" fmla="*/ 43 w 156"/>
                  <a:gd name="T19" fmla="*/ 34 h 195"/>
                  <a:gd name="T20" fmla="*/ 156 w 156"/>
                  <a:gd name="T21" fmla="*/ 34 h 195"/>
                  <a:gd name="T22" fmla="*/ 156 w 156"/>
                  <a:gd name="T23" fmla="*/ 0 h 195"/>
                  <a:gd name="T24" fmla="*/ 0 w 156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843213" y="1582738"/>
                <a:ext cx="354013" cy="309563"/>
              </a:xfrm>
              <a:custGeom>
                <a:avLst/>
                <a:gdLst>
                  <a:gd name="T0" fmla="*/ 61 w 223"/>
                  <a:gd name="T1" fmla="*/ 0 h 195"/>
                  <a:gd name="T2" fmla="*/ 110 w 223"/>
                  <a:gd name="T3" fmla="*/ 153 h 195"/>
                  <a:gd name="T4" fmla="*/ 162 w 223"/>
                  <a:gd name="T5" fmla="*/ 0 h 195"/>
                  <a:gd name="T6" fmla="*/ 223 w 223"/>
                  <a:gd name="T7" fmla="*/ 0 h 195"/>
                  <a:gd name="T8" fmla="*/ 223 w 223"/>
                  <a:gd name="T9" fmla="*/ 195 h 195"/>
                  <a:gd name="T10" fmla="*/ 182 w 223"/>
                  <a:gd name="T11" fmla="*/ 195 h 195"/>
                  <a:gd name="T12" fmla="*/ 182 w 223"/>
                  <a:gd name="T13" fmla="*/ 49 h 195"/>
                  <a:gd name="T14" fmla="*/ 130 w 223"/>
                  <a:gd name="T15" fmla="*/ 195 h 195"/>
                  <a:gd name="T16" fmla="*/ 89 w 223"/>
                  <a:gd name="T17" fmla="*/ 195 h 195"/>
                  <a:gd name="T18" fmla="*/ 40 w 223"/>
                  <a:gd name="T19" fmla="*/ 49 h 195"/>
                  <a:gd name="T20" fmla="*/ 40 w 223"/>
                  <a:gd name="T21" fmla="*/ 195 h 195"/>
                  <a:gd name="T22" fmla="*/ 0 w 223"/>
                  <a:gd name="T23" fmla="*/ 195 h 195"/>
                  <a:gd name="T24" fmla="*/ 0 w 223"/>
                  <a:gd name="T25" fmla="*/ 0 h 195"/>
                  <a:gd name="T26" fmla="*/ 61 w 223"/>
                  <a:gd name="T2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5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3548063" y="1582738"/>
                <a:ext cx="268288" cy="309563"/>
              </a:xfrm>
              <a:custGeom>
                <a:avLst/>
                <a:gdLst>
                  <a:gd name="T0" fmla="*/ 62 w 169"/>
                  <a:gd name="T1" fmla="*/ 36 h 195"/>
                  <a:gd name="T2" fmla="*/ 0 w 169"/>
                  <a:gd name="T3" fmla="*/ 36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6 h 195"/>
                  <a:gd name="T10" fmla="*/ 104 w 169"/>
                  <a:gd name="T11" fmla="*/ 36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4649788" y="1582738"/>
                <a:ext cx="249238" cy="309563"/>
              </a:xfrm>
              <a:custGeom>
                <a:avLst/>
                <a:gdLst>
                  <a:gd name="T0" fmla="*/ 0 w 157"/>
                  <a:gd name="T1" fmla="*/ 0 h 195"/>
                  <a:gd name="T2" fmla="*/ 0 w 157"/>
                  <a:gd name="T3" fmla="*/ 195 h 195"/>
                  <a:gd name="T4" fmla="*/ 157 w 157"/>
                  <a:gd name="T5" fmla="*/ 195 h 195"/>
                  <a:gd name="T6" fmla="*/ 157 w 157"/>
                  <a:gd name="T7" fmla="*/ 162 h 195"/>
                  <a:gd name="T8" fmla="*/ 43 w 157"/>
                  <a:gd name="T9" fmla="*/ 162 h 195"/>
                  <a:gd name="T10" fmla="*/ 43 w 157"/>
                  <a:gd name="T11" fmla="*/ 114 h 195"/>
                  <a:gd name="T12" fmla="*/ 157 w 157"/>
                  <a:gd name="T13" fmla="*/ 114 h 195"/>
                  <a:gd name="T14" fmla="*/ 157 w 157"/>
                  <a:gd name="T15" fmla="*/ 79 h 195"/>
                  <a:gd name="T16" fmla="*/ 43 w 157"/>
                  <a:gd name="T17" fmla="*/ 79 h 195"/>
                  <a:gd name="T18" fmla="*/ 43 w 157"/>
                  <a:gd name="T19" fmla="*/ 34 h 195"/>
                  <a:gd name="T20" fmla="*/ 157 w 157"/>
                  <a:gd name="T21" fmla="*/ 34 h 195"/>
                  <a:gd name="T22" fmla="*/ 157 w 157"/>
                  <a:gd name="T23" fmla="*/ 0 h 195"/>
                  <a:gd name="T24" fmla="*/ 0 w 157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5257800" y="1582738"/>
                <a:ext cx="268288" cy="309563"/>
              </a:xfrm>
              <a:custGeom>
                <a:avLst/>
                <a:gdLst>
                  <a:gd name="T0" fmla="*/ 62 w 169"/>
                  <a:gd name="T1" fmla="*/ 34 h 195"/>
                  <a:gd name="T2" fmla="*/ 0 w 169"/>
                  <a:gd name="T3" fmla="*/ 34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4 h 195"/>
                  <a:gd name="T10" fmla="*/ 104 w 169"/>
                  <a:gd name="T11" fmla="*/ 34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3984625" y="1582738"/>
                <a:ext cx="276225" cy="309563"/>
              </a:xfrm>
              <a:custGeom>
                <a:avLst/>
                <a:gdLst>
                  <a:gd name="T0" fmla="*/ 133 w 174"/>
                  <a:gd name="T1" fmla="*/ 141 h 195"/>
                  <a:gd name="T2" fmla="*/ 53 w 174"/>
                  <a:gd name="T3" fmla="*/ 0 h 195"/>
                  <a:gd name="T4" fmla="*/ 0 w 174"/>
                  <a:gd name="T5" fmla="*/ 0 h 195"/>
                  <a:gd name="T6" fmla="*/ 0 w 174"/>
                  <a:gd name="T7" fmla="*/ 195 h 195"/>
                  <a:gd name="T8" fmla="*/ 43 w 174"/>
                  <a:gd name="T9" fmla="*/ 195 h 195"/>
                  <a:gd name="T10" fmla="*/ 41 w 174"/>
                  <a:gd name="T11" fmla="*/ 48 h 195"/>
                  <a:gd name="T12" fmla="*/ 126 w 174"/>
                  <a:gd name="T13" fmla="*/ 195 h 195"/>
                  <a:gd name="T14" fmla="*/ 174 w 174"/>
                  <a:gd name="T15" fmla="*/ 195 h 195"/>
                  <a:gd name="T16" fmla="*/ 174 w 174"/>
                  <a:gd name="T17" fmla="*/ 0 h 195"/>
                  <a:gd name="T18" fmla="*/ 132 w 174"/>
                  <a:gd name="T19" fmla="*/ 0 h 195"/>
                  <a:gd name="T20" fmla="*/ 133 w 174"/>
                  <a:gd name="T21" fmla="*/ 14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95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4287838" y="1582738"/>
                <a:ext cx="333375" cy="309563"/>
              </a:xfrm>
              <a:custGeom>
                <a:avLst/>
                <a:gdLst>
                  <a:gd name="T0" fmla="*/ 106 w 210"/>
                  <a:gd name="T1" fmla="*/ 145 h 195"/>
                  <a:gd name="T2" fmla="*/ 46 w 210"/>
                  <a:gd name="T3" fmla="*/ 0 h 195"/>
                  <a:gd name="T4" fmla="*/ 0 w 210"/>
                  <a:gd name="T5" fmla="*/ 0 h 195"/>
                  <a:gd name="T6" fmla="*/ 85 w 210"/>
                  <a:gd name="T7" fmla="*/ 195 h 195"/>
                  <a:gd name="T8" fmla="*/ 128 w 210"/>
                  <a:gd name="T9" fmla="*/ 195 h 195"/>
                  <a:gd name="T10" fmla="*/ 210 w 210"/>
                  <a:gd name="T11" fmla="*/ 0 h 195"/>
                  <a:gd name="T12" fmla="*/ 167 w 210"/>
                  <a:gd name="T13" fmla="*/ 0 h 195"/>
                  <a:gd name="T14" fmla="*/ 106 w 210"/>
                  <a:gd name="T15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95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4941888" y="1582738"/>
                <a:ext cx="295275" cy="312738"/>
              </a:xfrm>
              <a:custGeom>
                <a:avLst/>
                <a:gdLst>
                  <a:gd name="T0" fmla="*/ 83 w 125"/>
                  <a:gd name="T1" fmla="*/ 55 h 131"/>
                  <a:gd name="T2" fmla="*/ 46 w 125"/>
                  <a:gd name="T3" fmla="*/ 55 h 131"/>
                  <a:gd name="T4" fmla="*/ 29 w 125"/>
                  <a:gd name="T5" fmla="*/ 40 h 131"/>
                  <a:gd name="T6" fmla="*/ 50 w 125"/>
                  <a:gd name="T7" fmla="*/ 23 h 131"/>
                  <a:gd name="T8" fmla="*/ 119 w 125"/>
                  <a:gd name="T9" fmla="*/ 23 h 131"/>
                  <a:gd name="T10" fmla="*/ 119 w 125"/>
                  <a:gd name="T11" fmla="*/ 0 h 131"/>
                  <a:gd name="T12" fmla="*/ 46 w 125"/>
                  <a:gd name="T13" fmla="*/ 0 h 131"/>
                  <a:gd name="T14" fmla="*/ 11 w 125"/>
                  <a:gd name="T15" fmla="*/ 10 h 131"/>
                  <a:gd name="T16" fmla="*/ 0 w 125"/>
                  <a:gd name="T17" fmla="*/ 40 h 131"/>
                  <a:gd name="T18" fmla="*/ 44 w 125"/>
                  <a:gd name="T19" fmla="*/ 78 h 131"/>
                  <a:gd name="T20" fmla="*/ 76 w 125"/>
                  <a:gd name="T21" fmla="*/ 78 h 131"/>
                  <a:gd name="T22" fmla="*/ 96 w 125"/>
                  <a:gd name="T23" fmla="*/ 93 h 131"/>
                  <a:gd name="T24" fmla="*/ 74 w 125"/>
                  <a:gd name="T25" fmla="*/ 108 h 131"/>
                  <a:gd name="T26" fmla="*/ 5 w 125"/>
                  <a:gd name="T27" fmla="*/ 108 h 131"/>
                  <a:gd name="T28" fmla="*/ 5 w 125"/>
                  <a:gd name="T29" fmla="*/ 131 h 131"/>
                  <a:gd name="T30" fmla="*/ 79 w 125"/>
                  <a:gd name="T31" fmla="*/ 131 h 131"/>
                  <a:gd name="T32" fmla="*/ 125 w 125"/>
                  <a:gd name="T33" fmla="*/ 92 h 131"/>
                  <a:gd name="T34" fmla="*/ 116 w 125"/>
                  <a:gd name="T35" fmla="*/ 63 h 131"/>
                  <a:gd name="T36" fmla="*/ 83 w 125"/>
                  <a:gd name="T37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31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14" name="Группа 9"/>
            <p:cNvGrpSpPr/>
            <p:nvPr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  <a:grpFill/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2182813" y="1449387"/>
                <a:ext cx="366713" cy="214313"/>
              </a:xfrm>
              <a:custGeom>
                <a:avLst/>
                <a:gdLst>
                  <a:gd name="T0" fmla="*/ 148 w 156"/>
                  <a:gd name="T1" fmla="*/ 9 h 90"/>
                  <a:gd name="T2" fmla="*/ 129 w 156"/>
                  <a:gd name="T3" fmla="*/ 1 h 90"/>
                  <a:gd name="T4" fmla="*/ 122 w 156"/>
                  <a:gd name="T5" fmla="*/ 1 h 90"/>
                  <a:gd name="T6" fmla="*/ 116 w 156"/>
                  <a:gd name="T7" fmla="*/ 4 h 90"/>
                  <a:gd name="T8" fmla="*/ 78 w 156"/>
                  <a:gd name="T9" fmla="*/ 41 h 90"/>
                  <a:gd name="T10" fmla="*/ 40 w 156"/>
                  <a:gd name="T11" fmla="*/ 4 h 90"/>
                  <a:gd name="T12" fmla="*/ 34 w 156"/>
                  <a:gd name="T13" fmla="*/ 0 h 90"/>
                  <a:gd name="T14" fmla="*/ 27 w 156"/>
                  <a:gd name="T15" fmla="*/ 1 h 90"/>
                  <a:gd name="T16" fmla="*/ 7 w 156"/>
                  <a:gd name="T17" fmla="*/ 9 h 90"/>
                  <a:gd name="T18" fmla="*/ 2 w 156"/>
                  <a:gd name="T19" fmla="*/ 14 h 90"/>
                  <a:gd name="T20" fmla="*/ 0 w 156"/>
                  <a:gd name="T21" fmla="*/ 20 h 90"/>
                  <a:gd name="T22" fmla="*/ 0 w 156"/>
                  <a:gd name="T23" fmla="*/ 71 h 90"/>
                  <a:gd name="T24" fmla="*/ 34 w 156"/>
                  <a:gd name="T25" fmla="*/ 90 h 90"/>
                  <a:gd name="T26" fmla="*/ 34 w 156"/>
                  <a:gd name="T27" fmla="*/ 46 h 90"/>
                  <a:gd name="T28" fmla="*/ 50 w 156"/>
                  <a:gd name="T29" fmla="*/ 62 h 90"/>
                  <a:gd name="T30" fmla="*/ 54 w 156"/>
                  <a:gd name="T31" fmla="*/ 64 h 90"/>
                  <a:gd name="T32" fmla="*/ 58 w 156"/>
                  <a:gd name="T33" fmla="*/ 65 h 90"/>
                  <a:gd name="T34" fmla="*/ 97 w 156"/>
                  <a:gd name="T35" fmla="*/ 65 h 90"/>
                  <a:gd name="T36" fmla="*/ 101 w 156"/>
                  <a:gd name="T37" fmla="*/ 64 h 90"/>
                  <a:gd name="T38" fmla="*/ 106 w 156"/>
                  <a:gd name="T39" fmla="*/ 62 h 90"/>
                  <a:gd name="T40" fmla="*/ 121 w 156"/>
                  <a:gd name="T41" fmla="*/ 46 h 90"/>
                  <a:gd name="T42" fmla="*/ 121 w 156"/>
                  <a:gd name="T43" fmla="*/ 90 h 90"/>
                  <a:gd name="T44" fmla="*/ 156 w 156"/>
                  <a:gd name="T45" fmla="*/ 71 h 90"/>
                  <a:gd name="T46" fmla="*/ 156 w 156"/>
                  <a:gd name="T47" fmla="*/ 20 h 90"/>
                  <a:gd name="T48" fmla="*/ 148 w 156"/>
                  <a:gd name="T4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90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2044700" y="1644650"/>
                <a:ext cx="303213" cy="384175"/>
              </a:xfrm>
              <a:custGeom>
                <a:avLst/>
                <a:gdLst>
                  <a:gd name="T0" fmla="*/ 0 w 128"/>
                  <a:gd name="T1" fmla="*/ 37 h 161"/>
                  <a:gd name="T2" fmla="*/ 3 w 128"/>
                  <a:gd name="T3" fmla="*/ 58 h 161"/>
                  <a:gd name="T4" fmla="*/ 6 w 128"/>
                  <a:gd name="T5" fmla="*/ 65 h 161"/>
                  <a:gd name="T6" fmla="*/ 12 w 128"/>
                  <a:gd name="T7" fmla="*/ 68 h 161"/>
                  <a:gd name="T8" fmla="*/ 64 w 128"/>
                  <a:gd name="T9" fmla="*/ 82 h 161"/>
                  <a:gd name="T10" fmla="*/ 50 w 128"/>
                  <a:gd name="T11" fmla="*/ 133 h 161"/>
                  <a:gd name="T12" fmla="*/ 50 w 128"/>
                  <a:gd name="T13" fmla="*/ 140 h 161"/>
                  <a:gd name="T14" fmla="*/ 54 w 128"/>
                  <a:gd name="T15" fmla="*/ 146 h 161"/>
                  <a:gd name="T16" fmla="*/ 71 w 128"/>
                  <a:gd name="T17" fmla="*/ 158 h 161"/>
                  <a:gd name="T18" fmla="*/ 78 w 128"/>
                  <a:gd name="T19" fmla="*/ 161 h 161"/>
                  <a:gd name="T20" fmla="*/ 84 w 128"/>
                  <a:gd name="T21" fmla="*/ 159 h 161"/>
                  <a:gd name="T22" fmla="*/ 128 w 128"/>
                  <a:gd name="T23" fmla="*/ 134 h 161"/>
                  <a:gd name="T24" fmla="*/ 128 w 128"/>
                  <a:gd name="T25" fmla="*/ 94 h 161"/>
                  <a:gd name="T26" fmla="*/ 89 w 128"/>
                  <a:gd name="T27" fmla="*/ 117 h 161"/>
                  <a:gd name="T28" fmla="*/ 95 w 128"/>
                  <a:gd name="T29" fmla="*/ 95 h 161"/>
                  <a:gd name="T30" fmla="*/ 96 w 128"/>
                  <a:gd name="T31" fmla="*/ 90 h 161"/>
                  <a:gd name="T32" fmla="*/ 94 w 128"/>
                  <a:gd name="T33" fmla="*/ 86 h 161"/>
                  <a:gd name="T34" fmla="*/ 75 w 128"/>
                  <a:gd name="T35" fmla="*/ 53 h 161"/>
                  <a:gd name="T36" fmla="*/ 72 w 128"/>
                  <a:gd name="T37" fmla="*/ 50 h 161"/>
                  <a:gd name="T38" fmla="*/ 67 w 128"/>
                  <a:gd name="T39" fmla="*/ 48 h 161"/>
                  <a:gd name="T40" fmla="*/ 46 w 128"/>
                  <a:gd name="T41" fmla="*/ 42 h 161"/>
                  <a:gd name="T42" fmla="*/ 85 w 128"/>
                  <a:gd name="T43" fmla="*/ 20 h 161"/>
                  <a:gd name="T44" fmla="*/ 50 w 128"/>
                  <a:gd name="T45" fmla="*/ 0 h 161"/>
                  <a:gd name="T46" fmla="*/ 6 w 128"/>
                  <a:gd name="T47" fmla="*/ 26 h 161"/>
                  <a:gd name="T48" fmla="*/ 0 w 128"/>
                  <a:gd name="T49" fmla="*/ 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61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2379663" y="1644650"/>
                <a:ext cx="307975" cy="385763"/>
              </a:xfrm>
              <a:custGeom>
                <a:avLst/>
                <a:gdLst>
                  <a:gd name="T0" fmla="*/ 58 w 130"/>
                  <a:gd name="T1" fmla="*/ 158 h 162"/>
                  <a:gd name="T2" fmla="*/ 75 w 130"/>
                  <a:gd name="T3" fmla="*/ 145 h 162"/>
                  <a:gd name="T4" fmla="*/ 80 w 130"/>
                  <a:gd name="T5" fmla="*/ 139 h 162"/>
                  <a:gd name="T6" fmla="*/ 80 w 130"/>
                  <a:gd name="T7" fmla="*/ 133 h 162"/>
                  <a:gd name="T8" fmla="*/ 66 w 130"/>
                  <a:gd name="T9" fmla="*/ 82 h 162"/>
                  <a:gd name="T10" fmla="*/ 118 w 130"/>
                  <a:gd name="T11" fmla="*/ 68 h 162"/>
                  <a:gd name="T12" fmla="*/ 123 w 130"/>
                  <a:gd name="T13" fmla="*/ 65 h 162"/>
                  <a:gd name="T14" fmla="*/ 126 w 130"/>
                  <a:gd name="T15" fmla="*/ 58 h 162"/>
                  <a:gd name="T16" fmla="*/ 129 w 130"/>
                  <a:gd name="T17" fmla="*/ 38 h 162"/>
                  <a:gd name="T18" fmla="*/ 128 w 130"/>
                  <a:gd name="T19" fmla="*/ 30 h 162"/>
                  <a:gd name="T20" fmla="*/ 124 w 130"/>
                  <a:gd name="T21" fmla="*/ 26 h 162"/>
                  <a:gd name="T22" fmla="*/ 79 w 130"/>
                  <a:gd name="T23" fmla="*/ 0 h 162"/>
                  <a:gd name="T24" fmla="*/ 44 w 130"/>
                  <a:gd name="T25" fmla="*/ 20 h 162"/>
                  <a:gd name="T26" fmla="*/ 84 w 130"/>
                  <a:gd name="T27" fmla="*/ 42 h 162"/>
                  <a:gd name="T28" fmla="*/ 62 w 130"/>
                  <a:gd name="T29" fmla="*/ 48 h 162"/>
                  <a:gd name="T30" fmla="*/ 57 w 130"/>
                  <a:gd name="T31" fmla="*/ 50 h 162"/>
                  <a:gd name="T32" fmla="*/ 54 w 130"/>
                  <a:gd name="T33" fmla="*/ 54 h 162"/>
                  <a:gd name="T34" fmla="*/ 35 w 130"/>
                  <a:gd name="T35" fmla="*/ 87 h 162"/>
                  <a:gd name="T36" fmla="*/ 34 w 130"/>
                  <a:gd name="T37" fmla="*/ 90 h 162"/>
                  <a:gd name="T38" fmla="*/ 34 w 130"/>
                  <a:gd name="T39" fmla="*/ 96 h 162"/>
                  <a:gd name="T40" fmla="*/ 40 w 130"/>
                  <a:gd name="T41" fmla="*/ 117 h 162"/>
                  <a:gd name="T42" fmla="*/ 0 w 130"/>
                  <a:gd name="T43" fmla="*/ 94 h 162"/>
                  <a:gd name="T44" fmla="*/ 0 w 130"/>
                  <a:gd name="T45" fmla="*/ 134 h 162"/>
                  <a:gd name="T46" fmla="*/ 45 w 130"/>
                  <a:gd name="T47" fmla="*/ 159 h 162"/>
                  <a:gd name="T48" fmla="*/ 58 w 130"/>
                  <a:gd name="T49" fmla="*/ 15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162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</p:grpSp>
      </p:grpSp>
      <p:sp>
        <p:nvSpPr>
          <p:cNvPr id="2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2372" y="5594818"/>
            <a:ext cx="4478337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E5963"/>
                </a:solidFill>
                <a:latin typeface="+mj-lt"/>
                <a:cs typeface="Roboto" panose="02000000000000000000" pitchFamily="2" charset="0"/>
              </a:defRPr>
            </a:lvl1pPr>
          </a:lstStyle>
          <a:p>
            <a:pPr>
              <a:lnSpc>
                <a:spcPts val="2462"/>
              </a:lnSpc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Автор</a:t>
            </a:r>
            <a:endParaRPr lang="ru-RU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8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1249469" y="1484113"/>
            <a:ext cx="3398837" cy="475317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58775" indent="-179388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8163" indent="-160338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17550" indent="-165100">
              <a:lnSpc>
                <a:spcPct val="125000"/>
              </a:lnSpc>
              <a:defRPr sz="100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7800">
              <a:lnSpc>
                <a:spcPct val="125000"/>
              </a:lnSpc>
              <a:defRPr sz="7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7" name="Text Placeholder 16"/>
          <p:cNvSpPr txBox="1">
            <a:spLocks/>
          </p:cNvSpPr>
          <p:nvPr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C657403-61EE-41EC-A8B0-FC5004437DF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151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1249469" y="1484113"/>
            <a:ext cx="3398837" cy="475317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58775" indent="-179388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8163" indent="-160338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17550" indent="-165100">
              <a:lnSpc>
                <a:spcPct val="125000"/>
              </a:lnSpc>
              <a:defRPr sz="100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7800">
              <a:lnSpc>
                <a:spcPct val="125000"/>
              </a:lnSpc>
              <a:defRPr sz="7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7" name="Text Placeholder 16"/>
          <p:cNvSpPr txBox="1">
            <a:spLocks/>
          </p:cNvSpPr>
          <p:nvPr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C657403-61EE-41EC-A8B0-FC5004437DF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58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718" y="445663"/>
            <a:ext cx="7199312" cy="82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731112" y="1484113"/>
            <a:ext cx="3398837" cy="475317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58775" indent="-179388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8163" indent="-160338">
              <a:lnSpc>
                <a:spcPct val="125000"/>
              </a:lnSpc>
              <a:defRPr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17550" indent="-165100">
              <a:lnSpc>
                <a:spcPct val="125000"/>
              </a:lnSpc>
              <a:defRPr sz="100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7800">
              <a:lnSpc>
                <a:spcPct val="125000"/>
              </a:lnSpc>
              <a:defRPr sz="7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6" name="Прямая соединительная линия 8"/>
          <p:cNvCxnSpPr/>
          <p:nvPr userDrawn="1"/>
        </p:nvCxnSpPr>
        <p:spPr>
          <a:xfrm flipV="1">
            <a:off x="11488650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5"/>
          <p:cNvGrpSpPr/>
          <p:nvPr userDrawn="1"/>
        </p:nvGrpSpPr>
        <p:grpSpPr>
          <a:xfrm>
            <a:off x="11721581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19" name="Text Placeholder 16"/>
          <p:cNvSpPr txBox="1">
            <a:spLocks/>
          </p:cNvSpPr>
          <p:nvPr userDrawn="1"/>
        </p:nvSpPr>
        <p:spPr>
          <a:xfrm rot="16200000">
            <a:off x="911163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AD80A0-7240-43AF-94F6-DA2A2014531B}" type="slidenum">
              <a:rPr lang="en-US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927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312" y="468965"/>
            <a:ext cx="7199312" cy="7994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1244706" y="1484113"/>
            <a:ext cx="3230457" cy="475317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58775" indent="-17938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8163" indent="-16033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17550" indent="-165100">
              <a:lnSpc>
                <a:spcPct val="125000"/>
              </a:lnSpc>
              <a:defRPr sz="1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7800">
              <a:lnSpc>
                <a:spcPct val="125000"/>
              </a:lnSpc>
              <a:defRPr sz="7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Диаграмма 12"/>
          <p:cNvSpPr>
            <a:spLocks noGrp="1"/>
          </p:cNvSpPr>
          <p:nvPr userDrawn="1">
            <p:ph type="chart" sz="quarter" idx="14"/>
          </p:nvPr>
        </p:nvSpPr>
        <p:spPr>
          <a:xfrm>
            <a:off x="4764088" y="1857753"/>
            <a:ext cx="3276600" cy="17287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4" name="Диаграмма 12"/>
          <p:cNvSpPr>
            <a:spLocks noGrp="1"/>
          </p:cNvSpPr>
          <p:nvPr userDrawn="1">
            <p:ph type="chart" sz="quarter" idx="15"/>
          </p:nvPr>
        </p:nvSpPr>
        <p:spPr>
          <a:xfrm>
            <a:off x="8328025" y="1876487"/>
            <a:ext cx="3240088" cy="17287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15" name="Диаграмма 12"/>
          <p:cNvSpPr>
            <a:spLocks noGrp="1"/>
          </p:cNvSpPr>
          <p:nvPr userDrawn="1">
            <p:ph type="chart" sz="quarter" idx="16"/>
          </p:nvPr>
        </p:nvSpPr>
        <p:spPr>
          <a:xfrm>
            <a:off x="4764088" y="4450080"/>
            <a:ext cx="3276600" cy="17287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6" name="Диаграмма 12"/>
          <p:cNvSpPr>
            <a:spLocks noGrp="1"/>
          </p:cNvSpPr>
          <p:nvPr userDrawn="1">
            <p:ph type="chart" sz="quarter" idx="17"/>
          </p:nvPr>
        </p:nvSpPr>
        <p:spPr>
          <a:xfrm>
            <a:off x="8328025" y="4468814"/>
            <a:ext cx="3240088" cy="17287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 userDrawn="1">
            <p:ph type="body" sz="quarter" idx="18"/>
          </p:nvPr>
        </p:nvSpPr>
        <p:spPr>
          <a:xfrm>
            <a:off x="4764088" y="1483519"/>
            <a:ext cx="3276600" cy="4333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 userDrawn="1">
            <p:ph type="body" sz="quarter" idx="19"/>
          </p:nvPr>
        </p:nvSpPr>
        <p:spPr>
          <a:xfrm>
            <a:off x="8342313" y="1502253"/>
            <a:ext cx="3240088" cy="4333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 userDrawn="1">
            <p:ph type="body" sz="quarter" idx="20"/>
          </p:nvPr>
        </p:nvSpPr>
        <p:spPr>
          <a:xfrm>
            <a:off x="4764088" y="4084449"/>
            <a:ext cx="3276600" cy="4333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17"/>
          <p:cNvSpPr>
            <a:spLocks noGrp="1"/>
          </p:cNvSpPr>
          <p:nvPr userDrawn="1">
            <p:ph type="body" sz="quarter" idx="21"/>
          </p:nvPr>
        </p:nvSpPr>
        <p:spPr>
          <a:xfrm>
            <a:off x="8342313" y="4103183"/>
            <a:ext cx="3240088" cy="4333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grpSp>
        <p:nvGrpSpPr>
          <p:cNvPr id="25" name="Группа 5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26" name="Text Placeholder 16"/>
          <p:cNvSpPr txBox="1">
            <a:spLocks/>
          </p:cNvSpPr>
          <p:nvPr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7" name="Прямая соединительная линия 8"/>
          <p:cNvCxnSpPr/>
          <p:nvPr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112813C-C36D-432D-9F8D-E645DA6FAD3F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0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 с фото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224977" y="552423"/>
            <a:ext cx="7180836" cy="71599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13"/>
          </p:nvPr>
        </p:nvSpPr>
        <p:spPr>
          <a:xfrm>
            <a:off x="1235076" y="1484313"/>
            <a:ext cx="3240088" cy="4752976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58775" indent="-17938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8163" indent="-16033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17550" indent="-165100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7800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14"/>
          </p:nvPr>
        </p:nvSpPr>
        <p:spPr>
          <a:xfrm>
            <a:off x="4764088" y="1484313"/>
            <a:ext cx="3276600" cy="4752976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58775" indent="-17938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8163" indent="-16033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17550" indent="-165100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7800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15"/>
          </p:nvPr>
        </p:nvSpPr>
        <p:spPr>
          <a:xfrm>
            <a:off x="8328024" y="1484313"/>
            <a:ext cx="3240089" cy="4752976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58775" indent="-17938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8163" indent="-160338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17550" indent="-165100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7800">
              <a:lnSpc>
                <a:spcPct val="125000"/>
              </a:lnSpc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4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25" name="Text Placeholder 16"/>
          <p:cNvSpPr txBox="1">
            <a:spLocks/>
          </p:cNvSpPr>
          <p:nvPr userDrawn="1"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3A772D-57C0-40D8-803A-29A876E5D67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125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6" name="Text Placeholder 16"/>
          <p:cNvSpPr txBox="1">
            <a:spLocks/>
          </p:cNvSpPr>
          <p:nvPr userDrawn="1"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EBA89A-D9FD-46D4-A9DC-E3520FE182A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0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der with Image 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 userDrawn="1"/>
        </p:nvSpPr>
        <p:spPr bwMode="auto">
          <a:xfrm>
            <a:off x="3303588" y="30924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448300" cy="6857999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8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6096000" y="3061174"/>
            <a:ext cx="4740275" cy="7356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spc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cxnSp>
        <p:nvCxnSpPr>
          <p:cNvPr id="27" name="Прямая соединительная линия 8"/>
          <p:cNvCxnSpPr/>
          <p:nvPr userDrawn="1"/>
        </p:nvCxnSpPr>
        <p:spPr>
          <a:xfrm flipV="1">
            <a:off x="11488650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5"/>
          <p:cNvGrpSpPr/>
          <p:nvPr userDrawn="1"/>
        </p:nvGrpSpPr>
        <p:grpSpPr>
          <a:xfrm>
            <a:off x="11721581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 Placeholder 16"/>
          <p:cNvSpPr txBox="1">
            <a:spLocks/>
          </p:cNvSpPr>
          <p:nvPr userDrawn="1"/>
        </p:nvSpPr>
        <p:spPr>
          <a:xfrm rot="16200000">
            <a:off x="911163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0D70DA1-0E12-4AA0-9B7E-FE4C1DBECA37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3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Cover M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noFill/>
                <a:latin typeface="Roboto" panose="02000000000000000000" pitchFamily="2" charset="0"/>
              </a:rPr>
              <a:t>м</a:t>
            </a:r>
            <a:endParaRPr lang="uk-UA" dirty="0">
              <a:noFill/>
              <a:latin typeface="Roboto" panose="02000000000000000000" pitchFamily="2" charset="0"/>
            </a:endParaRPr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-18848" y="355917"/>
            <a:ext cx="3292475" cy="6190933"/>
            <a:chOff x="163513" y="355917"/>
            <a:chExt cx="3292475" cy="6190933"/>
          </a:xfrm>
          <a:solidFill>
            <a:schemeClr val="accent2"/>
          </a:solidFill>
        </p:grpSpPr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176171" y="355917"/>
              <a:ext cx="1802996" cy="2292034"/>
            </a:xfrm>
            <a:custGeom>
              <a:avLst/>
              <a:gdLst>
                <a:gd name="T0" fmla="*/ 91 w 367"/>
                <a:gd name="T1" fmla="*/ 306 h 424"/>
                <a:gd name="T2" fmla="*/ 110 w 367"/>
                <a:gd name="T3" fmla="*/ 302 h 424"/>
                <a:gd name="T4" fmla="*/ 130 w 367"/>
                <a:gd name="T5" fmla="*/ 289 h 424"/>
                <a:gd name="T6" fmla="*/ 204 w 367"/>
                <a:gd name="T7" fmla="*/ 215 h 424"/>
                <a:gd name="T8" fmla="*/ 204 w 367"/>
                <a:gd name="T9" fmla="*/ 424 h 424"/>
                <a:gd name="T10" fmla="*/ 365 w 367"/>
                <a:gd name="T11" fmla="*/ 332 h 424"/>
                <a:gd name="T12" fmla="*/ 365 w 367"/>
                <a:gd name="T13" fmla="*/ 93 h 424"/>
                <a:gd name="T14" fmla="*/ 331 w 367"/>
                <a:gd name="T15" fmla="*/ 43 h 424"/>
                <a:gd name="T16" fmla="*/ 239 w 367"/>
                <a:gd name="T17" fmla="*/ 5 h 424"/>
                <a:gd name="T18" fmla="*/ 206 w 367"/>
                <a:gd name="T19" fmla="*/ 3 h 424"/>
                <a:gd name="T20" fmla="*/ 179 w 367"/>
                <a:gd name="T21" fmla="*/ 16 h 424"/>
                <a:gd name="T22" fmla="*/ 0 w 367"/>
                <a:gd name="T23" fmla="*/ 192 h 424"/>
                <a:gd name="T24" fmla="*/ 0 w 367"/>
                <a:gd name="T25" fmla="*/ 306 h 424"/>
                <a:gd name="T26" fmla="*/ 91 w 367"/>
                <a:gd name="T27" fmla="*/ 306 h 424"/>
                <a:gd name="connsiteX0" fmla="*/ 2480 w 9950"/>
                <a:gd name="connsiteY0" fmla="*/ 7188 h 9971"/>
                <a:gd name="connsiteX1" fmla="*/ 2997 w 9950"/>
                <a:gd name="connsiteY1" fmla="*/ 7094 h 9971"/>
                <a:gd name="connsiteX2" fmla="*/ 3542 w 9950"/>
                <a:gd name="connsiteY2" fmla="*/ 6787 h 9971"/>
                <a:gd name="connsiteX3" fmla="*/ 5559 w 9950"/>
                <a:gd name="connsiteY3" fmla="*/ 5042 h 9971"/>
                <a:gd name="connsiteX4" fmla="*/ 5559 w 9950"/>
                <a:gd name="connsiteY4" fmla="*/ 9971 h 9971"/>
                <a:gd name="connsiteX5" fmla="*/ 9946 w 9950"/>
                <a:gd name="connsiteY5" fmla="*/ 7801 h 9971"/>
                <a:gd name="connsiteX6" fmla="*/ 9946 w 9950"/>
                <a:gd name="connsiteY6" fmla="*/ 2164 h 9971"/>
                <a:gd name="connsiteX7" fmla="*/ 9019 w 9950"/>
                <a:gd name="connsiteY7" fmla="*/ 985 h 9971"/>
                <a:gd name="connsiteX8" fmla="*/ 6512 w 9950"/>
                <a:gd name="connsiteY8" fmla="*/ 89 h 9971"/>
                <a:gd name="connsiteX9" fmla="*/ 5613 w 9950"/>
                <a:gd name="connsiteY9" fmla="*/ 42 h 9971"/>
                <a:gd name="connsiteX10" fmla="*/ 4877 w 9950"/>
                <a:gd name="connsiteY10" fmla="*/ 348 h 9971"/>
                <a:gd name="connsiteX11" fmla="*/ 908 w 9950"/>
                <a:gd name="connsiteY11" fmla="*/ 3712 h 9971"/>
                <a:gd name="connsiteX12" fmla="*/ 0 w 9950"/>
                <a:gd name="connsiteY12" fmla="*/ 7188 h 9971"/>
                <a:gd name="connsiteX13" fmla="*/ 2480 w 9950"/>
                <a:gd name="connsiteY13" fmla="*/ 7188 h 9971"/>
                <a:gd name="connsiteX0" fmla="*/ 1580 w 9088"/>
                <a:gd name="connsiteY0" fmla="*/ 7209 h 10000"/>
                <a:gd name="connsiteX1" fmla="*/ 2100 w 9088"/>
                <a:gd name="connsiteY1" fmla="*/ 7115 h 10000"/>
                <a:gd name="connsiteX2" fmla="*/ 2648 w 9088"/>
                <a:gd name="connsiteY2" fmla="*/ 6807 h 10000"/>
                <a:gd name="connsiteX3" fmla="*/ 4675 w 9088"/>
                <a:gd name="connsiteY3" fmla="*/ 5057 h 10000"/>
                <a:gd name="connsiteX4" fmla="*/ 4675 w 9088"/>
                <a:gd name="connsiteY4" fmla="*/ 10000 h 10000"/>
                <a:gd name="connsiteX5" fmla="*/ 9084 w 9088"/>
                <a:gd name="connsiteY5" fmla="*/ 7824 h 10000"/>
                <a:gd name="connsiteX6" fmla="*/ 9084 w 9088"/>
                <a:gd name="connsiteY6" fmla="*/ 2170 h 10000"/>
                <a:gd name="connsiteX7" fmla="*/ 8152 w 9088"/>
                <a:gd name="connsiteY7" fmla="*/ 988 h 10000"/>
                <a:gd name="connsiteX8" fmla="*/ 5633 w 9088"/>
                <a:gd name="connsiteY8" fmla="*/ 89 h 10000"/>
                <a:gd name="connsiteX9" fmla="*/ 4729 w 9088"/>
                <a:gd name="connsiteY9" fmla="*/ 42 h 10000"/>
                <a:gd name="connsiteX10" fmla="*/ 3990 w 9088"/>
                <a:gd name="connsiteY10" fmla="*/ 349 h 10000"/>
                <a:gd name="connsiteX11" fmla="*/ 1 w 9088"/>
                <a:gd name="connsiteY11" fmla="*/ 3723 h 10000"/>
                <a:gd name="connsiteX12" fmla="*/ 0 w 9088"/>
                <a:gd name="connsiteY12" fmla="*/ 7209 h 10000"/>
                <a:gd name="connsiteX13" fmla="*/ 1580 w 9088"/>
                <a:gd name="connsiteY13" fmla="*/ 7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88" h="10000">
                  <a:moveTo>
                    <a:pt x="1580" y="7209"/>
                  </a:moveTo>
                  <a:cubicBezTo>
                    <a:pt x="1744" y="7209"/>
                    <a:pt x="1936" y="7162"/>
                    <a:pt x="2100" y="7115"/>
                  </a:cubicBezTo>
                  <a:cubicBezTo>
                    <a:pt x="2292" y="7066"/>
                    <a:pt x="2456" y="6972"/>
                    <a:pt x="2648" y="6807"/>
                  </a:cubicBezTo>
                  <a:lnTo>
                    <a:pt x="4675" y="5057"/>
                  </a:lnTo>
                  <a:lnTo>
                    <a:pt x="4675" y="10000"/>
                  </a:lnTo>
                  <a:lnTo>
                    <a:pt x="9084" y="7824"/>
                  </a:lnTo>
                  <a:lnTo>
                    <a:pt x="9084" y="2170"/>
                  </a:lnTo>
                  <a:cubicBezTo>
                    <a:pt x="9138" y="1603"/>
                    <a:pt x="8727" y="1153"/>
                    <a:pt x="8152" y="988"/>
                  </a:cubicBezTo>
                  <a:cubicBezTo>
                    <a:pt x="8152" y="988"/>
                    <a:pt x="5961" y="184"/>
                    <a:pt x="5633" y="89"/>
                  </a:cubicBezTo>
                  <a:cubicBezTo>
                    <a:pt x="5332" y="-5"/>
                    <a:pt x="5031" y="-29"/>
                    <a:pt x="4729" y="42"/>
                  </a:cubicBezTo>
                  <a:cubicBezTo>
                    <a:pt x="4346" y="89"/>
                    <a:pt x="4154" y="279"/>
                    <a:pt x="3990" y="349"/>
                  </a:cubicBezTo>
                  <a:cubicBezTo>
                    <a:pt x="3908" y="444"/>
                    <a:pt x="383" y="3392"/>
                    <a:pt x="1" y="3723"/>
                  </a:cubicBezTo>
                  <a:cubicBezTo>
                    <a:pt x="1" y="6420"/>
                    <a:pt x="0" y="7209"/>
                    <a:pt x="0" y="7209"/>
                  </a:cubicBezTo>
                  <a:lnTo>
                    <a:pt x="1580" y="7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163513" y="2441575"/>
              <a:ext cx="3292475" cy="4105275"/>
            </a:xfrm>
            <a:custGeom>
              <a:avLst/>
              <a:gdLst>
                <a:gd name="T0" fmla="*/ 599 w 606"/>
                <a:gd name="T1" fmla="*/ 141 h 757"/>
                <a:gd name="T2" fmla="*/ 578 w 606"/>
                <a:gd name="T3" fmla="*/ 120 h 757"/>
                <a:gd name="T4" fmla="*/ 368 w 606"/>
                <a:gd name="T5" fmla="*/ 0 h 757"/>
                <a:gd name="T6" fmla="*/ 206 w 606"/>
                <a:gd name="T7" fmla="*/ 92 h 757"/>
                <a:gd name="T8" fmla="*/ 390 w 606"/>
                <a:gd name="T9" fmla="*/ 197 h 757"/>
                <a:gd name="T10" fmla="*/ 287 w 606"/>
                <a:gd name="T11" fmla="*/ 224 h 757"/>
                <a:gd name="T12" fmla="*/ 266 w 606"/>
                <a:gd name="T13" fmla="*/ 235 h 757"/>
                <a:gd name="T14" fmla="*/ 253 w 606"/>
                <a:gd name="T15" fmla="*/ 250 h 757"/>
                <a:gd name="T16" fmla="*/ 161 w 606"/>
                <a:gd name="T17" fmla="*/ 406 h 757"/>
                <a:gd name="T18" fmla="*/ 156 w 606"/>
                <a:gd name="T19" fmla="*/ 422 h 757"/>
                <a:gd name="T20" fmla="*/ 158 w 606"/>
                <a:gd name="T21" fmla="*/ 447 h 757"/>
                <a:gd name="T22" fmla="*/ 184 w 606"/>
                <a:gd name="T23" fmla="*/ 546 h 757"/>
                <a:gd name="T24" fmla="*/ 0 w 606"/>
                <a:gd name="T25" fmla="*/ 441 h 757"/>
                <a:gd name="T26" fmla="*/ 0 w 606"/>
                <a:gd name="T27" fmla="*/ 625 h 757"/>
                <a:gd name="T28" fmla="*/ 210 w 606"/>
                <a:gd name="T29" fmla="*/ 743 h 757"/>
                <a:gd name="T30" fmla="*/ 272 w 606"/>
                <a:gd name="T31" fmla="*/ 740 h 757"/>
                <a:gd name="T32" fmla="*/ 351 w 606"/>
                <a:gd name="T33" fmla="*/ 680 h 757"/>
                <a:gd name="T34" fmla="*/ 372 w 606"/>
                <a:gd name="T35" fmla="*/ 651 h 757"/>
                <a:gd name="T36" fmla="*/ 372 w 606"/>
                <a:gd name="T37" fmla="*/ 623 h 757"/>
                <a:gd name="T38" fmla="*/ 306 w 606"/>
                <a:gd name="T39" fmla="*/ 381 h 757"/>
                <a:gd name="T40" fmla="*/ 550 w 606"/>
                <a:gd name="T41" fmla="*/ 317 h 757"/>
                <a:gd name="T42" fmla="*/ 576 w 606"/>
                <a:gd name="T43" fmla="*/ 302 h 757"/>
                <a:gd name="T44" fmla="*/ 591 w 606"/>
                <a:gd name="T45" fmla="*/ 272 h 757"/>
                <a:gd name="T46" fmla="*/ 604 w 606"/>
                <a:gd name="T47" fmla="*/ 175 h 757"/>
                <a:gd name="T48" fmla="*/ 599 w 606"/>
                <a:gd name="T49" fmla="*/ 14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6" h="757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3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765804" y="2781300"/>
            <a:ext cx="5184775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spc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grpSp>
        <p:nvGrpSpPr>
          <p:cNvPr id="32" name="Группа 7"/>
          <p:cNvGrpSpPr/>
          <p:nvPr userDrawn="1"/>
        </p:nvGrpSpPr>
        <p:grpSpPr>
          <a:xfrm>
            <a:off x="4764088" y="1640530"/>
            <a:ext cx="2296682" cy="381711"/>
            <a:chOff x="2044700" y="1449387"/>
            <a:chExt cx="3481388" cy="581026"/>
          </a:xfrm>
          <a:solidFill>
            <a:schemeClr val="bg1"/>
          </a:solidFill>
        </p:grpSpPr>
        <p:grpSp>
          <p:nvGrpSpPr>
            <p:cNvPr id="33" name="Группа 8"/>
            <p:cNvGrpSpPr/>
            <p:nvPr userDrawn="1"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  <a:grpFill/>
          </p:grpSpPr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3265488" y="1582738"/>
                <a:ext cx="247650" cy="309563"/>
              </a:xfrm>
              <a:custGeom>
                <a:avLst/>
                <a:gdLst>
                  <a:gd name="T0" fmla="*/ 0 w 156"/>
                  <a:gd name="T1" fmla="*/ 0 h 195"/>
                  <a:gd name="T2" fmla="*/ 0 w 156"/>
                  <a:gd name="T3" fmla="*/ 195 h 195"/>
                  <a:gd name="T4" fmla="*/ 156 w 156"/>
                  <a:gd name="T5" fmla="*/ 195 h 195"/>
                  <a:gd name="T6" fmla="*/ 156 w 156"/>
                  <a:gd name="T7" fmla="*/ 162 h 195"/>
                  <a:gd name="T8" fmla="*/ 43 w 156"/>
                  <a:gd name="T9" fmla="*/ 162 h 195"/>
                  <a:gd name="T10" fmla="*/ 43 w 156"/>
                  <a:gd name="T11" fmla="*/ 114 h 195"/>
                  <a:gd name="T12" fmla="*/ 156 w 156"/>
                  <a:gd name="T13" fmla="*/ 114 h 195"/>
                  <a:gd name="T14" fmla="*/ 156 w 156"/>
                  <a:gd name="T15" fmla="*/ 79 h 195"/>
                  <a:gd name="T16" fmla="*/ 43 w 156"/>
                  <a:gd name="T17" fmla="*/ 79 h 195"/>
                  <a:gd name="T18" fmla="*/ 43 w 156"/>
                  <a:gd name="T19" fmla="*/ 34 h 195"/>
                  <a:gd name="T20" fmla="*/ 156 w 156"/>
                  <a:gd name="T21" fmla="*/ 34 h 195"/>
                  <a:gd name="T22" fmla="*/ 156 w 156"/>
                  <a:gd name="T23" fmla="*/ 0 h 195"/>
                  <a:gd name="T24" fmla="*/ 0 w 156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 userDrawn="1"/>
            </p:nvSpPr>
            <p:spPr bwMode="auto"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 userDrawn="1"/>
            </p:nvSpPr>
            <p:spPr bwMode="auto">
              <a:xfrm>
                <a:off x="2843213" y="1582738"/>
                <a:ext cx="354013" cy="309563"/>
              </a:xfrm>
              <a:custGeom>
                <a:avLst/>
                <a:gdLst>
                  <a:gd name="T0" fmla="*/ 61 w 223"/>
                  <a:gd name="T1" fmla="*/ 0 h 195"/>
                  <a:gd name="T2" fmla="*/ 110 w 223"/>
                  <a:gd name="T3" fmla="*/ 153 h 195"/>
                  <a:gd name="T4" fmla="*/ 162 w 223"/>
                  <a:gd name="T5" fmla="*/ 0 h 195"/>
                  <a:gd name="T6" fmla="*/ 223 w 223"/>
                  <a:gd name="T7" fmla="*/ 0 h 195"/>
                  <a:gd name="T8" fmla="*/ 223 w 223"/>
                  <a:gd name="T9" fmla="*/ 195 h 195"/>
                  <a:gd name="T10" fmla="*/ 182 w 223"/>
                  <a:gd name="T11" fmla="*/ 195 h 195"/>
                  <a:gd name="T12" fmla="*/ 182 w 223"/>
                  <a:gd name="T13" fmla="*/ 49 h 195"/>
                  <a:gd name="T14" fmla="*/ 130 w 223"/>
                  <a:gd name="T15" fmla="*/ 195 h 195"/>
                  <a:gd name="T16" fmla="*/ 89 w 223"/>
                  <a:gd name="T17" fmla="*/ 195 h 195"/>
                  <a:gd name="T18" fmla="*/ 40 w 223"/>
                  <a:gd name="T19" fmla="*/ 49 h 195"/>
                  <a:gd name="T20" fmla="*/ 40 w 223"/>
                  <a:gd name="T21" fmla="*/ 195 h 195"/>
                  <a:gd name="T22" fmla="*/ 0 w 223"/>
                  <a:gd name="T23" fmla="*/ 195 h 195"/>
                  <a:gd name="T24" fmla="*/ 0 w 223"/>
                  <a:gd name="T25" fmla="*/ 0 h 195"/>
                  <a:gd name="T26" fmla="*/ 61 w 223"/>
                  <a:gd name="T2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5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 userDrawn="1"/>
            </p:nvSpPr>
            <p:spPr bwMode="auto">
              <a:xfrm>
                <a:off x="3548063" y="1582738"/>
                <a:ext cx="268288" cy="309563"/>
              </a:xfrm>
              <a:custGeom>
                <a:avLst/>
                <a:gdLst>
                  <a:gd name="T0" fmla="*/ 62 w 169"/>
                  <a:gd name="T1" fmla="*/ 36 h 195"/>
                  <a:gd name="T2" fmla="*/ 0 w 169"/>
                  <a:gd name="T3" fmla="*/ 36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6 h 195"/>
                  <a:gd name="T10" fmla="*/ 104 w 169"/>
                  <a:gd name="T11" fmla="*/ 36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 userDrawn="1"/>
            </p:nvSpPr>
            <p:spPr bwMode="auto">
              <a:xfrm>
                <a:off x="4649788" y="1582738"/>
                <a:ext cx="249238" cy="309563"/>
              </a:xfrm>
              <a:custGeom>
                <a:avLst/>
                <a:gdLst>
                  <a:gd name="T0" fmla="*/ 0 w 157"/>
                  <a:gd name="T1" fmla="*/ 0 h 195"/>
                  <a:gd name="T2" fmla="*/ 0 w 157"/>
                  <a:gd name="T3" fmla="*/ 195 h 195"/>
                  <a:gd name="T4" fmla="*/ 157 w 157"/>
                  <a:gd name="T5" fmla="*/ 195 h 195"/>
                  <a:gd name="T6" fmla="*/ 157 w 157"/>
                  <a:gd name="T7" fmla="*/ 162 h 195"/>
                  <a:gd name="T8" fmla="*/ 43 w 157"/>
                  <a:gd name="T9" fmla="*/ 162 h 195"/>
                  <a:gd name="T10" fmla="*/ 43 w 157"/>
                  <a:gd name="T11" fmla="*/ 114 h 195"/>
                  <a:gd name="T12" fmla="*/ 157 w 157"/>
                  <a:gd name="T13" fmla="*/ 114 h 195"/>
                  <a:gd name="T14" fmla="*/ 157 w 157"/>
                  <a:gd name="T15" fmla="*/ 79 h 195"/>
                  <a:gd name="T16" fmla="*/ 43 w 157"/>
                  <a:gd name="T17" fmla="*/ 79 h 195"/>
                  <a:gd name="T18" fmla="*/ 43 w 157"/>
                  <a:gd name="T19" fmla="*/ 34 h 195"/>
                  <a:gd name="T20" fmla="*/ 157 w 157"/>
                  <a:gd name="T21" fmla="*/ 34 h 195"/>
                  <a:gd name="T22" fmla="*/ 157 w 157"/>
                  <a:gd name="T23" fmla="*/ 0 h 195"/>
                  <a:gd name="T24" fmla="*/ 0 w 157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 userDrawn="1"/>
            </p:nvSpPr>
            <p:spPr bwMode="auto">
              <a:xfrm>
                <a:off x="5257800" y="1582738"/>
                <a:ext cx="268288" cy="309563"/>
              </a:xfrm>
              <a:custGeom>
                <a:avLst/>
                <a:gdLst>
                  <a:gd name="T0" fmla="*/ 62 w 169"/>
                  <a:gd name="T1" fmla="*/ 34 h 195"/>
                  <a:gd name="T2" fmla="*/ 0 w 169"/>
                  <a:gd name="T3" fmla="*/ 34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4 h 195"/>
                  <a:gd name="T10" fmla="*/ 104 w 169"/>
                  <a:gd name="T11" fmla="*/ 34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4" name="Freeform 17"/>
              <p:cNvSpPr>
                <a:spLocks/>
              </p:cNvSpPr>
              <p:nvPr userDrawn="1"/>
            </p:nvSpPr>
            <p:spPr bwMode="auto">
              <a:xfrm>
                <a:off x="3984625" y="1582738"/>
                <a:ext cx="276225" cy="309563"/>
              </a:xfrm>
              <a:custGeom>
                <a:avLst/>
                <a:gdLst>
                  <a:gd name="T0" fmla="*/ 133 w 174"/>
                  <a:gd name="T1" fmla="*/ 141 h 195"/>
                  <a:gd name="T2" fmla="*/ 53 w 174"/>
                  <a:gd name="T3" fmla="*/ 0 h 195"/>
                  <a:gd name="T4" fmla="*/ 0 w 174"/>
                  <a:gd name="T5" fmla="*/ 0 h 195"/>
                  <a:gd name="T6" fmla="*/ 0 w 174"/>
                  <a:gd name="T7" fmla="*/ 195 h 195"/>
                  <a:gd name="T8" fmla="*/ 43 w 174"/>
                  <a:gd name="T9" fmla="*/ 195 h 195"/>
                  <a:gd name="T10" fmla="*/ 41 w 174"/>
                  <a:gd name="T11" fmla="*/ 48 h 195"/>
                  <a:gd name="T12" fmla="*/ 126 w 174"/>
                  <a:gd name="T13" fmla="*/ 195 h 195"/>
                  <a:gd name="T14" fmla="*/ 174 w 174"/>
                  <a:gd name="T15" fmla="*/ 195 h 195"/>
                  <a:gd name="T16" fmla="*/ 174 w 174"/>
                  <a:gd name="T17" fmla="*/ 0 h 195"/>
                  <a:gd name="T18" fmla="*/ 132 w 174"/>
                  <a:gd name="T19" fmla="*/ 0 h 195"/>
                  <a:gd name="T20" fmla="*/ 133 w 174"/>
                  <a:gd name="T21" fmla="*/ 14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95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5" name="Freeform 18"/>
              <p:cNvSpPr>
                <a:spLocks/>
              </p:cNvSpPr>
              <p:nvPr userDrawn="1"/>
            </p:nvSpPr>
            <p:spPr bwMode="auto">
              <a:xfrm>
                <a:off x="4287838" y="1582738"/>
                <a:ext cx="333375" cy="309563"/>
              </a:xfrm>
              <a:custGeom>
                <a:avLst/>
                <a:gdLst>
                  <a:gd name="T0" fmla="*/ 106 w 210"/>
                  <a:gd name="T1" fmla="*/ 145 h 195"/>
                  <a:gd name="T2" fmla="*/ 46 w 210"/>
                  <a:gd name="T3" fmla="*/ 0 h 195"/>
                  <a:gd name="T4" fmla="*/ 0 w 210"/>
                  <a:gd name="T5" fmla="*/ 0 h 195"/>
                  <a:gd name="T6" fmla="*/ 85 w 210"/>
                  <a:gd name="T7" fmla="*/ 195 h 195"/>
                  <a:gd name="T8" fmla="*/ 128 w 210"/>
                  <a:gd name="T9" fmla="*/ 195 h 195"/>
                  <a:gd name="T10" fmla="*/ 210 w 210"/>
                  <a:gd name="T11" fmla="*/ 0 h 195"/>
                  <a:gd name="T12" fmla="*/ 167 w 210"/>
                  <a:gd name="T13" fmla="*/ 0 h 195"/>
                  <a:gd name="T14" fmla="*/ 106 w 210"/>
                  <a:gd name="T15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95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6" name="Freeform 19"/>
              <p:cNvSpPr>
                <a:spLocks/>
              </p:cNvSpPr>
              <p:nvPr userDrawn="1"/>
            </p:nvSpPr>
            <p:spPr bwMode="auto">
              <a:xfrm>
                <a:off x="4941888" y="1582738"/>
                <a:ext cx="295275" cy="312738"/>
              </a:xfrm>
              <a:custGeom>
                <a:avLst/>
                <a:gdLst>
                  <a:gd name="T0" fmla="*/ 83 w 125"/>
                  <a:gd name="T1" fmla="*/ 55 h 131"/>
                  <a:gd name="T2" fmla="*/ 46 w 125"/>
                  <a:gd name="T3" fmla="*/ 55 h 131"/>
                  <a:gd name="T4" fmla="*/ 29 w 125"/>
                  <a:gd name="T5" fmla="*/ 40 h 131"/>
                  <a:gd name="T6" fmla="*/ 50 w 125"/>
                  <a:gd name="T7" fmla="*/ 23 h 131"/>
                  <a:gd name="T8" fmla="*/ 119 w 125"/>
                  <a:gd name="T9" fmla="*/ 23 h 131"/>
                  <a:gd name="T10" fmla="*/ 119 w 125"/>
                  <a:gd name="T11" fmla="*/ 0 h 131"/>
                  <a:gd name="T12" fmla="*/ 46 w 125"/>
                  <a:gd name="T13" fmla="*/ 0 h 131"/>
                  <a:gd name="T14" fmla="*/ 11 w 125"/>
                  <a:gd name="T15" fmla="*/ 10 h 131"/>
                  <a:gd name="T16" fmla="*/ 0 w 125"/>
                  <a:gd name="T17" fmla="*/ 40 h 131"/>
                  <a:gd name="T18" fmla="*/ 44 w 125"/>
                  <a:gd name="T19" fmla="*/ 78 h 131"/>
                  <a:gd name="T20" fmla="*/ 76 w 125"/>
                  <a:gd name="T21" fmla="*/ 78 h 131"/>
                  <a:gd name="T22" fmla="*/ 96 w 125"/>
                  <a:gd name="T23" fmla="*/ 93 h 131"/>
                  <a:gd name="T24" fmla="*/ 74 w 125"/>
                  <a:gd name="T25" fmla="*/ 108 h 131"/>
                  <a:gd name="T26" fmla="*/ 5 w 125"/>
                  <a:gd name="T27" fmla="*/ 108 h 131"/>
                  <a:gd name="T28" fmla="*/ 5 w 125"/>
                  <a:gd name="T29" fmla="*/ 131 h 131"/>
                  <a:gd name="T30" fmla="*/ 79 w 125"/>
                  <a:gd name="T31" fmla="*/ 131 h 131"/>
                  <a:gd name="T32" fmla="*/ 125 w 125"/>
                  <a:gd name="T33" fmla="*/ 92 h 131"/>
                  <a:gd name="T34" fmla="*/ 116 w 125"/>
                  <a:gd name="T35" fmla="*/ 63 h 131"/>
                  <a:gd name="T36" fmla="*/ 83 w 125"/>
                  <a:gd name="T37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31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34" name="Группа 9"/>
            <p:cNvGrpSpPr/>
            <p:nvPr userDrawn="1"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  <a:grpFill/>
          </p:grpSpPr>
          <p:sp>
            <p:nvSpPr>
              <p:cNvPr id="35" name="Freeform 20"/>
              <p:cNvSpPr>
                <a:spLocks/>
              </p:cNvSpPr>
              <p:nvPr userDrawn="1"/>
            </p:nvSpPr>
            <p:spPr bwMode="auto">
              <a:xfrm>
                <a:off x="2182813" y="1449387"/>
                <a:ext cx="366713" cy="214313"/>
              </a:xfrm>
              <a:custGeom>
                <a:avLst/>
                <a:gdLst>
                  <a:gd name="T0" fmla="*/ 148 w 156"/>
                  <a:gd name="T1" fmla="*/ 9 h 90"/>
                  <a:gd name="T2" fmla="*/ 129 w 156"/>
                  <a:gd name="T3" fmla="*/ 1 h 90"/>
                  <a:gd name="T4" fmla="*/ 122 w 156"/>
                  <a:gd name="T5" fmla="*/ 1 h 90"/>
                  <a:gd name="T6" fmla="*/ 116 w 156"/>
                  <a:gd name="T7" fmla="*/ 4 h 90"/>
                  <a:gd name="T8" fmla="*/ 78 w 156"/>
                  <a:gd name="T9" fmla="*/ 41 h 90"/>
                  <a:gd name="T10" fmla="*/ 40 w 156"/>
                  <a:gd name="T11" fmla="*/ 4 h 90"/>
                  <a:gd name="T12" fmla="*/ 34 w 156"/>
                  <a:gd name="T13" fmla="*/ 0 h 90"/>
                  <a:gd name="T14" fmla="*/ 27 w 156"/>
                  <a:gd name="T15" fmla="*/ 1 h 90"/>
                  <a:gd name="T16" fmla="*/ 7 w 156"/>
                  <a:gd name="T17" fmla="*/ 9 h 90"/>
                  <a:gd name="T18" fmla="*/ 2 w 156"/>
                  <a:gd name="T19" fmla="*/ 14 h 90"/>
                  <a:gd name="T20" fmla="*/ 0 w 156"/>
                  <a:gd name="T21" fmla="*/ 20 h 90"/>
                  <a:gd name="T22" fmla="*/ 0 w 156"/>
                  <a:gd name="T23" fmla="*/ 71 h 90"/>
                  <a:gd name="T24" fmla="*/ 34 w 156"/>
                  <a:gd name="T25" fmla="*/ 90 h 90"/>
                  <a:gd name="T26" fmla="*/ 34 w 156"/>
                  <a:gd name="T27" fmla="*/ 46 h 90"/>
                  <a:gd name="T28" fmla="*/ 50 w 156"/>
                  <a:gd name="T29" fmla="*/ 62 h 90"/>
                  <a:gd name="T30" fmla="*/ 54 w 156"/>
                  <a:gd name="T31" fmla="*/ 64 h 90"/>
                  <a:gd name="T32" fmla="*/ 58 w 156"/>
                  <a:gd name="T33" fmla="*/ 65 h 90"/>
                  <a:gd name="T34" fmla="*/ 97 w 156"/>
                  <a:gd name="T35" fmla="*/ 65 h 90"/>
                  <a:gd name="T36" fmla="*/ 101 w 156"/>
                  <a:gd name="T37" fmla="*/ 64 h 90"/>
                  <a:gd name="T38" fmla="*/ 106 w 156"/>
                  <a:gd name="T39" fmla="*/ 62 h 90"/>
                  <a:gd name="T40" fmla="*/ 121 w 156"/>
                  <a:gd name="T41" fmla="*/ 46 h 90"/>
                  <a:gd name="T42" fmla="*/ 121 w 156"/>
                  <a:gd name="T43" fmla="*/ 90 h 90"/>
                  <a:gd name="T44" fmla="*/ 156 w 156"/>
                  <a:gd name="T45" fmla="*/ 71 h 90"/>
                  <a:gd name="T46" fmla="*/ 156 w 156"/>
                  <a:gd name="T47" fmla="*/ 20 h 90"/>
                  <a:gd name="T48" fmla="*/ 148 w 156"/>
                  <a:gd name="T4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90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2044700" y="1644650"/>
                <a:ext cx="303213" cy="384175"/>
              </a:xfrm>
              <a:custGeom>
                <a:avLst/>
                <a:gdLst>
                  <a:gd name="T0" fmla="*/ 0 w 128"/>
                  <a:gd name="T1" fmla="*/ 37 h 161"/>
                  <a:gd name="T2" fmla="*/ 3 w 128"/>
                  <a:gd name="T3" fmla="*/ 58 h 161"/>
                  <a:gd name="T4" fmla="*/ 6 w 128"/>
                  <a:gd name="T5" fmla="*/ 65 h 161"/>
                  <a:gd name="T6" fmla="*/ 12 w 128"/>
                  <a:gd name="T7" fmla="*/ 68 h 161"/>
                  <a:gd name="T8" fmla="*/ 64 w 128"/>
                  <a:gd name="T9" fmla="*/ 82 h 161"/>
                  <a:gd name="T10" fmla="*/ 50 w 128"/>
                  <a:gd name="T11" fmla="*/ 133 h 161"/>
                  <a:gd name="T12" fmla="*/ 50 w 128"/>
                  <a:gd name="T13" fmla="*/ 140 h 161"/>
                  <a:gd name="T14" fmla="*/ 54 w 128"/>
                  <a:gd name="T15" fmla="*/ 146 h 161"/>
                  <a:gd name="T16" fmla="*/ 71 w 128"/>
                  <a:gd name="T17" fmla="*/ 158 h 161"/>
                  <a:gd name="T18" fmla="*/ 78 w 128"/>
                  <a:gd name="T19" fmla="*/ 161 h 161"/>
                  <a:gd name="T20" fmla="*/ 84 w 128"/>
                  <a:gd name="T21" fmla="*/ 159 h 161"/>
                  <a:gd name="T22" fmla="*/ 128 w 128"/>
                  <a:gd name="T23" fmla="*/ 134 h 161"/>
                  <a:gd name="T24" fmla="*/ 128 w 128"/>
                  <a:gd name="T25" fmla="*/ 94 h 161"/>
                  <a:gd name="T26" fmla="*/ 89 w 128"/>
                  <a:gd name="T27" fmla="*/ 117 h 161"/>
                  <a:gd name="T28" fmla="*/ 95 w 128"/>
                  <a:gd name="T29" fmla="*/ 95 h 161"/>
                  <a:gd name="T30" fmla="*/ 96 w 128"/>
                  <a:gd name="T31" fmla="*/ 90 h 161"/>
                  <a:gd name="T32" fmla="*/ 94 w 128"/>
                  <a:gd name="T33" fmla="*/ 86 h 161"/>
                  <a:gd name="T34" fmla="*/ 75 w 128"/>
                  <a:gd name="T35" fmla="*/ 53 h 161"/>
                  <a:gd name="T36" fmla="*/ 72 w 128"/>
                  <a:gd name="T37" fmla="*/ 50 h 161"/>
                  <a:gd name="T38" fmla="*/ 67 w 128"/>
                  <a:gd name="T39" fmla="*/ 48 h 161"/>
                  <a:gd name="T40" fmla="*/ 46 w 128"/>
                  <a:gd name="T41" fmla="*/ 42 h 161"/>
                  <a:gd name="T42" fmla="*/ 85 w 128"/>
                  <a:gd name="T43" fmla="*/ 20 h 161"/>
                  <a:gd name="T44" fmla="*/ 50 w 128"/>
                  <a:gd name="T45" fmla="*/ 0 h 161"/>
                  <a:gd name="T46" fmla="*/ 6 w 128"/>
                  <a:gd name="T47" fmla="*/ 26 h 161"/>
                  <a:gd name="T48" fmla="*/ 0 w 128"/>
                  <a:gd name="T49" fmla="*/ 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61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7" name="Freeform 22"/>
              <p:cNvSpPr>
                <a:spLocks/>
              </p:cNvSpPr>
              <p:nvPr userDrawn="1"/>
            </p:nvSpPr>
            <p:spPr bwMode="auto">
              <a:xfrm>
                <a:off x="2379663" y="1644650"/>
                <a:ext cx="307975" cy="385763"/>
              </a:xfrm>
              <a:custGeom>
                <a:avLst/>
                <a:gdLst>
                  <a:gd name="T0" fmla="*/ 58 w 130"/>
                  <a:gd name="T1" fmla="*/ 158 h 162"/>
                  <a:gd name="T2" fmla="*/ 75 w 130"/>
                  <a:gd name="T3" fmla="*/ 145 h 162"/>
                  <a:gd name="T4" fmla="*/ 80 w 130"/>
                  <a:gd name="T5" fmla="*/ 139 h 162"/>
                  <a:gd name="T6" fmla="*/ 80 w 130"/>
                  <a:gd name="T7" fmla="*/ 133 h 162"/>
                  <a:gd name="T8" fmla="*/ 66 w 130"/>
                  <a:gd name="T9" fmla="*/ 82 h 162"/>
                  <a:gd name="T10" fmla="*/ 118 w 130"/>
                  <a:gd name="T11" fmla="*/ 68 h 162"/>
                  <a:gd name="T12" fmla="*/ 123 w 130"/>
                  <a:gd name="T13" fmla="*/ 65 h 162"/>
                  <a:gd name="T14" fmla="*/ 126 w 130"/>
                  <a:gd name="T15" fmla="*/ 58 h 162"/>
                  <a:gd name="T16" fmla="*/ 129 w 130"/>
                  <a:gd name="T17" fmla="*/ 38 h 162"/>
                  <a:gd name="T18" fmla="*/ 128 w 130"/>
                  <a:gd name="T19" fmla="*/ 30 h 162"/>
                  <a:gd name="T20" fmla="*/ 124 w 130"/>
                  <a:gd name="T21" fmla="*/ 26 h 162"/>
                  <a:gd name="T22" fmla="*/ 79 w 130"/>
                  <a:gd name="T23" fmla="*/ 0 h 162"/>
                  <a:gd name="T24" fmla="*/ 44 w 130"/>
                  <a:gd name="T25" fmla="*/ 20 h 162"/>
                  <a:gd name="T26" fmla="*/ 84 w 130"/>
                  <a:gd name="T27" fmla="*/ 42 h 162"/>
                  <a:gd name="T28" fmla="*/ 62 w 130"/>
                  <a:gd name="T29" fmla="*/ 48 h 162"/>
                  <a:gd name="T30" fmla="*/ 57 w 130"/>
                  <a:gd name="T31" fmla="*/ 50 h 162"/>
                  <a:gd name="T32" fmla="*/ 54 w 130"/>
                  <a:gd name="T33" fmla="*/ 54 h 162"/>
                  <a:gd name="T34" fmla="*/ 35 w 130"/>
                  <a:gd name="T35" fmla="*/ 87 h 162"/>
                  <a:gd name="T36" fmla="*/ 34 w 130"/>
                  <a:gd name="T37" fmla="*/ 90 h 162"/>
                  <a:gd name="T38" fmla="*/ 34 w 130"/>
                  <a:gd name="T39" fmla="*/ 96 h 162"/>
                  <a:gd name="T40" fmla="*/ 40 w 130"/>
                  <a:gd name="T41" fmla="*/ 117 h 162"/>
                  <a:gd name="T42" fmla="*/ 0 w 130"/>
                  <a:gd name="T43" fmla="*/ 94 h 162"/>
                  <a:gd name="T44" fmla="*/ 0 w 130"/>
                  <a:gd name="T45" fmla="*/ 134 h 162"/>
                  <a:gd name="T46" fmla="*/ 45 w 130"/>
                  <a:gd name="T47" fmla="*/ 159 h 162"/>
                  <a:gd name="T48" fmla="*/ 58 w 130"/>
                  <a:gd name="T49" fmla="*/ 15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162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</p:grpSp>
      </p:grpSp>
      <p:sp>
        <p:nvSpPr>
          <p:cNvPr id="4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4088" y="5594818"/>
            <a:ext cx="4478337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9B9BAA"/>
                </a:solidFill>
                <a:latin typeface="+mj-lt"/>
                <a:cs typeface="Roboto" panose="02000000000000000000" pitchFamily="2" charset="0"/>
              </a:defRPr>
            </a:lvl1pPr>
          </a:lstStyle>
          <a:p>
            <a:pPr>
              <a:lnSpc>
                <a:spcPts val="2462"/>
              </a:lnSpc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Предприятие, </a:t>
            </a:r>
          </a:p>
          <a:p>
            <a:pPr>
              <a:lnSpc>
                <a:spcPts val="2462"/>
              </a:lnSpc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подразделение или автор</a:t>
            </a:r>
          </a:p>
        </p:txBody>
      </p:sp>
    </p:spTree>
    <p:extLst>
      <p:ext uri="{BB962C8B-B14F-4D97-AF65-F5344CB8AC3E}">
        <p14:creationId xmlns:p14="http://schemas.microsoft.com/office/powerpoint/2010/main" val="16696078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Cover MIH">
    <p:bg>
      <p:bgPr>
        <a:solidFill>
          <a:srgbClr val="3F3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rgbClr val="3F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noFill/>
                <a:latin typeface="Roboto" panose="02000000000000000000" pitchFamily="2" charset="0"/>
              </a:rPr>
              <a:t>м</a:t>
            </a:r>
            <a:endParaRPr lang="uk-UA" dirty="0">
              <a:noFill/>
              <a:latin typeface="Roboto" panose="02000000000000000000" pitchFamily="2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6768" y="355917"/>
            <a:ext cx="3308385" cy="6190933"/>
            <a:chOff x="147603" y="355917"/>
            <a:chExt cx="3308385" cy="6190933"/>
          </a:xfrm>
          <a:solidFill>
            <a:srgbClr val="53535C"/>
          </a:solidFill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147603" y="355917"/>
              <a:ext cx="1831564" cy="2292034"/>
            </a:xfrm>
            <a:custGeom>
              <a:avLst/>
              <a:gdLst>
                <a:gd name="T0" fmla="*/ 91 w 367"/>
                <a:gd name="T1" fmla="*/ 306 h 424"/>
                <a:gd name="T2" fmla="*/ 110 w 367"/>
                <a:gd name="T3" fmla="*/ 302 h 424"/>
                <a:gd name="T4" fmla="*/ 130 w 367"/>
                <a:gd name="T5" fmla="*/ 289 h 424"/>
                <a:gd name="T6" fmla="*/ 204 w 367"/>
                <a:gd name="T7" fmla="*/ 215 h 424"/>
                <a:gd name="T8" fmla="*/ 204 w 367"/>
                <a:gd name="T9" fmla="*/ 424 h 424"/>
                <a:gd name="T10" fmla="*/ 365 w 367"/>
                <a:gd name="T11" fmla="*/ 332 h 424"/>
                <a:gd name="T12" fmla="*/ 365 w 367"/>
                <a:gd name="T13" fmla="*/ 93 h 424"/>
                <a:gd name="T14" fmla="*/ 331 w 367"/>
                <a:gd name="T15" fmla="*/ 43 h 424"/>
                <a:gd name="T16" fmla="*/ 239 w 367"/>
                <a:gd name="T17" fmla="*/ 5 h 424"/>
                <a:gd name="T18" fmla="*/ 206 w 367"/>
                <a:gd name="T19" fmla="*/ 3 h 424"/>
                <a:gd name="T20" fmla="*/ 179 w 367"/>
                <a:gd name="T21" fmla="*/ 16 h 424"/>
                <a:gd name="T22" fmla="*/ 0 w 367"/>
                <a:gd name="T23" fmla="*/ 192 h 424"/>
                <a:gd name="T24" fmla="*/ 0 w 367"/>
                <a:gd name="T25" fmla="*/ 306 h 424"/>
                <a:gd name="T26" fmla="*/ 91 w 367"/>
                <a:gd name="T27" fmla="*/ 306 h 424"/>
                <a:gd name="connsiteX0" fmla="*/ 2480 w 9950"/>
                <a:gd name="connsiteY0" fmla="*/ 7188 h 9971"/>
                <a:gd name="connsiteX1" fmla="*/ 2997 w 9950"/>
                <a:gd name="connsiteY1" fmla="*/ 7094 h 9971"/>
                <a:gd name="connsiteX2" fmla="*/ 3542 w 9950"/>
                <a:gd name="connsiteY2" fmla="*/ 6787 h 9971"/>
                <a:gd name="connsiteX3" fmla="*/ 5559 w 9950"/>
                <a:gd name="connsiteY3" fmla="*/ 5042 h 9971"/>
                <a:gd name="connsiteX4" fmla="*/ 5559 w 9950"/>
                <a:gd name="connsiteY4" fmla="*/ 9971 h 9971"/>
                <a:gd name="connsiteX5" fmla="*/ 9946 w 9950"/>
                <a:gd name="connsiteY5" fmla="*/ 7801 h 9971"/>
                <a:gd name="connsiteX6" fmla="*/ 9946 w 9950"/>
                <a:gd name="connsiteY6" fmla="*/ 2164 h 9971"/>
                <a:gd name="connsiteX7" fmla="*/ 9019 w 9950"/>
                <a:gd name="connsiteY7" fmla="*/ 985 h 9971"/>
                <a:gd name="connsiteX8" fmla="*/ 6512 w 9950"/>
                <a:gd name="connsiteY8" fmla="*/ 89 h 9971"/>
                <a:gd name="connsiteX9" fmla="*/ 5613 w 9950"/>
                <a:gd name="connsiteY9" fmla="*/ 42 h 9971"/>
                <a:gd name="connsiteX10" fmla="*/ 4877 w 9950"/>
                <a:gd name="connsiteY10" fmla="*/ 348 h 9971"/>
                <a:gd name="connsiteX11" fmla="*/ 0 w 9950"/>
                <a:gd name="connsiteY11" fmla="*/ 4499 h 9971"/>
                <a:gd name="connsiteX12" fmla="*/ 841 w 9950"/>
                <a:gd name="connsiteY12" fmla="*/ 7155 h 9971"/>
                <a:gd name="connsiteX13" fmla="*/ 2480 w 9950"/>
                <a:gd name="connsiteY13" fmla="*/ 7188 h 9971"/>
                <a:gd name="connsiteX0" fmla="*/ 1724 w 9232"/>
                <a:gd name="connsiteY0" fmla="*/ 7209 h 10000"/>
                <a:gd name="connsiteX1" fmla="*/ 2244 w 9232"/>
                <a:gd name="connsiteY1" fmla="*/ 7115 h 10000"/>
                <a:gd name="connsiteX2" fmla="*/ 2792 w 9232"/>
                <a:gd name="connsiteY2" fmla="*/ 6807 h 10000"/>
                <a:gd name="connsiteX3" fmla="*/ 4819 w 9232"/>
                <a:gd name="connsiteY3" fmla="*/ 5057 h 10000"/>
                <a:gd name="connsiteX4" fmla="*/ 4819 w 9232"/>
                <a:gd name="connsiteY4" fmla="*/ 10000 h 10000"/>
                <a:gd name="connsiteX5" fmla="*/ 9228 w 9232"/>
                <a:gd name="connsiteY5" fmla="*/ 7824 h 10000"/>
                <a:gd name="connsiteX6" fmla="*/ 9228 w 9232"/>
                <a:gd name="connsiteY6" fmla="*/ 2170 h 10000"/>
                <a:gd name="connsiteX7" fmla="*/ 8296 w 9232"/>
                <a:gd name="connsiteY7" fmla="*/ 988 h 10000"/>
                <a:gd name="connsiteX8" fmla="*/ 5777 w 9232"/>
                <a:gd name="connsiteY8" fmla="*/ 89 h 10000"/>
                <a:gd name="connsiteX9" fmla="*/ 4873 w 9232"/>
                <a:gd name="connsiteY9" fmla="*/ 42 h 10000"/>
                <a:gd name="connsiteX10" fmla="*/ 4134 w 9232"/>
                <a:gd name="connsiteY10" fmla="*/ 349 h 10000"/>
                <a:gd name="connsiteX11" fmla="*/ 0 w 9232"/>
                <a:gd name="connsiteY11" fmla="*/ 3847 h 10000"/>
                <a:gd name="connsiteX12" fmla="*/ 77 w 9232"/>
                <a:gd name="connsiteY12" fmla="*/ 7176 h 10000"/>
                <a:gd name="connsiteX13" fmla="*/ 1724 w 9232"/>
                <a:gd name="connsiteY13" fmla="*/ 7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32" h="10000">
                  <a:moveTo>
                    <a:pt x="1724" y="7209"/>
                  </a:moveTo>
                  <a:cubicBezTo>
                    <a:pt x="1888" y="7209"/>
                    <a:pt x="2080" y="7162"/>
                    <a:pt x="2244" y="7115"/>
                  </a:cubicBezTo>
                  <a:cubicBezTo>
                    <a:pt x="2436" y="7066"/>
                    <a:pt x="2600" y="6972"/>
                    <a:pt x="2792" y="6807"/>
                  </a:cubicBezTo>
                  <a:lnTo>
                    <a:pt x="4819" y="5057"/>
                  </a:lnTo>
                  <a:lnTo>
                    <a:pt x="4819" y="10000"/>
                  </a:lnTo>
                  <a:lnTo>
                    <a:pt x="9228" y="7824"/>
                  </a:lnTo>
                  <a:lnTo>
                    <a:pt x="9228" y="2170"/>
                  </a:lnTo>
                  <a:cubicBezTo>
                    <a:pt x="9282" y="1603"/>
                    <a:pt x="8871" y="1153"/>
                    <a:pt x="8296" y="988"/>
                  </a:cubicBezTo>
                  <a:cubicBezTo>
                    <a:pt x="8296" y="988"/>
                    <a:pt x="6105" y="184"/>
                    <a:pt x="5777" y="89"/>
                  </a:cubicBezTo>
                  <a:cubicBezTo>
                    <a:pt x="5476" y="-5"/>
                    <a:pt x="5175" y="-29"/>
                    <a:pt x="4873" y="42"/>
                  </a:cubicBezTo>
                  <a:cubicBezTo>
                    <a:pt x="4490" y="89"/>
                    <a:pt x="4298" y="279"/>
                    <a:pt x="4134" y="349"/>
                  </a:cubicBezTo>
                  <a:cubicBezTo>
                    <a:pt x="4052" y="444"/>
                    <a:pt x="383" y="3516"/>
                    <a:pt x="0" y="3847"/>
                  </a:cubicBezTo>
                  <a:cubicBezTo>
                    <a:pt x="0" y="6544"/>
                    <a:pt x="77" y="7176"/>
                    <a:pt x="77" y="7176"/>
                  </a:cubicBezTo>
                  <a:cubicBezTo>
                    <a:pt x="908" y="7176"/>
                    <a:pt x="893" y="7209"/>
                    <a:pt x="1724" y="7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163513" y="2441575"/>
              <a:ext cx="3292475" cy="4105275"/>
            </a:xfrm>
            <a:custGeom>
              <a:avLst/>
              <a:gdLst>
                <a:gd name="T0" fmla="*/ 599 w 606"/>
                <a:gd name="T1" fmla="*/ 141 h 757"/>
                <a:gd name="T2" fmla="*/ 578 w 606"/>
                <a:gd name="T3" fmla="*/ 120 h 757"/>
                <a:gd name="T4" fmla="*/ 368 w 606"/>
                <a:gd name="T5" fmla="*/ 0 h 757"/>
                <a:gd name="T6" fmla="*/ 206 w 606"/>
                <a:gd name="T7" fmla="*/ 92 h 757"/>
                <a:gd name="T8" fmla="*/ 390 w 606"/>
                <a:gd name="T9" fmla="*/ 197 h 757"/>
                <a:gd name="T10" fmla="*/ 287 w 606"/>
                <a:gd name="T11" fmla="*/ 224 h 757"/>
                <a:gd name="T12" fmla="*/ 266 w 606"/>
                <a:gd name="T13" fmla="*/ 235 h 757"/>
                <a:gd name="T14" fmla="*/ 253 w 606"/>
                <a:gd name="T15" fmla="*/ 250 h 757"/>
                <a:gd name="T16" fmla="*/ 161 w 606"/>
                <a:gd name="T17" fmla="*/ 406 h 757"/>
                <a:gd name="T18" fmla="*/ 156 w 606"/>
                <a:gd name="T19" fmla="*/ 422 h 757"/>
                <a:gd name="T20" fmla="*/ 158 w 606"/>
                <a:gd name="T21" fmla="*/ 447 h 757"/>
                <a:gd name="T22" fmla="*/ 184 w 606"/>
                <a:gd name="T23" fmla="*/ 546 h 757"/>
                <a:gd name="T24" fmla="*/ 0 w 606"/>
                <a:gd name="T25" fmla="*/ 441 h 757"/>
                <a:gd name="T26" fmla="*/ 0 w 606"/>
                <a:gd name="T27" fmla="*/ 625 h 757"/>
                <a:gd name="T28" fmla="*/ 210 w 606"/>
                <a:gd name="T29" fmla="*/ 743 h 757"/>
                <a:gd name="T30" fmla="*/ 272 w 606"/>
                <a:gd name="T31" fmla="*/ 740 h 757"/>
                <a:gd name="T32" fmla="*/ 351 w 606"/>
                <a:gd name="T33" fmla="*/ 680 h 757"/>
                <a:gd name="T34" fmla="*/ 372 w 606"/>
                <a:gd name="T35" fmla="*/ 651 h 757"/>
                <a:gd name="T36" fmla="*/ 372 w 606"/>
                <a:gd name="T37" fmla="*/ 623 h 757"/>
                <a:gd name="T38" fmla="*/ 306 w 606"/>
                <a:gd name="T39" fmla="*/ 381 h 757"/>
                <a:gd name="T40" fmla="*/ 550 w 606"/>
                <a:gd name="T41" fmla="*/ 317 h 757"/>
                <a:gd name="T42" fmla="*/ 576 w 606"/>
                <a:gd name="T43" fmla="*/ 302 h 757"/>
                <a:gd name="T44" fmla="*/ 591 w 606"/>
                <a:gd name="T45" fmla="*/ 272 h 757"/>
                <a:gd name="T46" fmla="*/ 604 w 606"/>
                <a:gd name="T47" fmla="*/ 175 h 757"/>
                <a:gd name="T48" fmla="*/ 599 w 606"/>
                <a:gd name="T49" fmla="*/ 14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6" h="757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764088" y="2603500"/>
            <a:ext cx="5940425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14000"/>
              </a:lnSpc>
              <a:defRPr sz="3200" b="0" i="0" spc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uk-UA" dirty="0"/>
          </a:p>
        </p:txBody>
      </p:sp>
      <p:grpSp>
        <p:nvGrpSpPr>
          <p:cNvPr id="12" name="Группа 7"/>
          <p:cNvGrpSpPr/>
          <p:nvPr/>
        </p:nvGrpSpPr>
        <p:grpSpPr>
          <a:xfrm>
            <a:off x="4762372" y="1611821"/>
            <a:ext cx="2287135" cy="381711"/>
            <a:chOff x="2044700" y="1449387"/>
            <a:chExt cx="3481388" cy="581026"/>
          </a:xfrm>
          <a:solidFill>
            <a:schemeClr val="bg1"/>
          </a:solidFill>
        </p:grpSpPr>
        <p:grpSp>
          <p:nvGrpSpPr>
            <p:cNvPr id="13" name="Группа 8"/>
            <p:cNvGrpSpPr/>
            <p:nvPr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  <a:grpFill/>
          </p:grpSpPr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3265488" y="1582738"/>
                <a:ext cx="247650" cy="309563"/>
              </a:xfrm>
              <a:custGeom>
                <a:avLst/>
                <a:gdLst>
                  <a:gd name="T0" fmla="*/ 0 w 156"/>
                  <a:gd name="T1" fmla="*/ 0 h 195"/>
                  <a:gd name="T2" fmla="*/ 0 w 156"/>
                  <a:gd name="T3" fmla="*/ 195 h 195"/>
                  <a:gd name="T4" fmla="*/ 156 w 156"/>
                  <a:gd name="T5" fmla="*/ 195 h 195"/>
                  <a:gd name="T6" fmla="*/ 156 w 156"/>
                  <a:gd name="T7" fmla="*/ 162 h 195"/>
                  <a:gd name="T8" fmla="*/ 43 w 156"/>
                  <a:gd name="T9" fmla="*/ 162 h 195"/>
                  <a:gd name="T10" fmla="*/ 43 w 156"/>
                  <a:gd name="T11" fmla="*/ 114 h 195"/>
                  <a:gd name="T12" fmla="*/ 156 w 156"/>
                  <a:gd name="T13" fmla="*/ 114 h 195"/>
                  <a:gd name="T14" fmla="*/ 156 w 156"/>
                  <a:gd name="T15" fmla="*/ 79 h 195"/>
                  <a:gd name="T16" fmla="*/ 43 w 156"/>
                  <a:gd name="T17" fmla="*/ 79 h 195"/>
                  <a:gd name="T18" fmla="*/ 43 w 156"/>
                  <a:gd name="T19" fmla="*/ 34 h 195"/>
                  <a:gd name="T20" fmla="*/ 156 w 156"/>
                  <a:gd name="T21" fmla="*/ 34 h 195"/>
                  <a:gd name="T22" fmla="*/ 156 w 156"/>
                  <a:gd name="T23" fmla="*/ 0 h 195"/>
                  <a:gd name="T24" fmla="*/ 0 w 156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843213" y="1582738"/>
                <a:ext cx="354013" cy="309563"/>
              </a:xfrm>
              <a:custGeom>
                <a:avLst/>
                <a:gdLst>
                  <a:gd name="T0" fmla="*/ 61 w 223"/>
                  <a:gd name="T1" fmla="*/ 0 h 195"/>
                  <a:gd name="T2" fmla="*/ 110 w 223"/>
                  <a:gd name="T3" fmla="*/ 153 h 195"/>
                  <a:gd name="T4" fmla="*/ 162 w 223"/>
                  <a:gd name="T5" fmla="*/ 0 h 195"/>
                  <a:gd name="T6" fmla="*/ 223 w 223"/>
                  <a:gd name="T7" fmla="*/ 0 h 195"/>
                  <a:gd name="T8" fmla="*/ 223 w 223"/>
                  <a:gd name="T9" fmla="*/ 195 h 195"/>
                  <a:gd name="T10" fmla="*/ 182 w 223"/>
                  <a:gd name="T11" fmla="*/ 195 h 195"/>
                  <a:gd name="T12" fmla="*/ 182 w 223"/>
                  <a:gd name="T13" fmla="*/ 49 h 195"/>
                  <a:gd name="T14" fmla="*/ 130 w 223"/>
                  <a:gd name="T15" fmla="*/ 195 h 195"/>
                  <a:gd name="T16" fmla="*/ 89 w 223"/>
                  <a:gd name="T17" fmla="*/ 195 h 195"/>
                  <a:gd name="T18" fmla="*/ 40 w 223"/>
                  <a:gd name="T19" fmla="*/ 49 h 195"/>
                  <a:gd name="T20" fmla="*/ 40 w 223"/>
                  <a:gd name="T21" fmla="*/ 195 h 195"/>
                  <a:gd name="T22" fmla="*/ 0 w 223"/>
                  <a:gd name="T23" fmla="*/ 195 h 195"/>
                  <a:gd name="T24" fmla="*/ 0 w 223"/>
                  <a:gd name="T25" fmla="*/ 0 h 195"/>
                  <a:gd name="T26" fmla="*/ 61 w 223"/>
                  <a:gd name="T2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5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3548063" y="1582738"/>
                <a:ext cx="268288" cy="309563"/>
              </a:xfrm>
              <a:custGeom>
                <a:avLst/>
                <a:gdLst>
                  <a:gd name="T0" fmla="*/ 62 w 169"/>
                  <a:gd name="T1" fmla="*/ 36 h 195"/>
                  <a:gd name="T2" fmla="*/ 0 w 169"/>
                  <a:gd name="T3" fmla="*/ 36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6 h 195"/>
                  <a:gd name="T10" fmla="*/ 104 w 169"/>
                  <a:gd name="T11" fmla="*/ 36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4649788" y="1582738"/>
                <a:ext cx="249238" cy="309563"/>
              </a:xfrm>
              <a:custGeom>
                <a:avLst/>
                <a:gdLst>
                  <a:gd name="T0" fmla="*/ 0 w 157"/>
                  <a:gd name="T1" fmla="*/ 0 h 195"/>
                  <a:gd name="T2" fmla="*/ 0 w 157"/>
                  <a:gd name="T3" fmla="*/ 195 h 195"/>
                  <a:gd name="T4" fmla="*/ 157 w 157"/>
                  <a:gd name="T5" fmla="*/ 195 h 195"/>
                  <a:gd name="T6" fmla="*/ 157 w 157"/>
                  <a:gd name="T7" fmla="*/ 162 h 195"/>
                  <a:gd name="T8" fmla="*/ 43 w 157"/>
                  <a:gd name="T9" fmla="*/ 162 h 195"/>
                  <a:gd name="T10" fmla="*/ 43 w 157"/>
                  <a:gd name="T11" fmla="*/ 114 h 195"/>
                  <a:gd name="T12" fmla="*/ 157 w 157"/>
                  <a:gd name="T13" fmla="*/ 114 h 195"/>
                  <a:gd name="T14" fmla="*/ 157 w 157"/>
                  <a:gd name="T15" fmla="*/ 79 h 195"/>
                  <a:gd name="T16" fmla="*/ 43 w 157"/>
                  <a:gd name="T17" fmla="*/ 79 h 195"/>
                  <a:gd name="T18" fmla="*/ 43 w 157"/>
                  <a:gd name="T19" fmla="*/ 34 h 195"/>
                  <a:gd name="T20" fmla="*/ 157 w 157"/>
                  <a:gd name="T21" fmla="*/ 34 h 195"/>
                  <a:gd name="T22" fmla="*/ 157 w 157"/>
                  <a:gd name="T23" fmla="*/ 0 h 195"/>
                  <a:gd name="T24" fmla="*/ 0 w 157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5257800" y="1582738"/>
                <a:ext cx="268288" cy="309563"/>
              </a:xfrm>
              <a:custGeom>
                <a:avLst/>
                <a:gdLst>
                  <a:gd name="T0" fmla="*/ 62 w 169"/>
                  <a:gd name="T1" fmla="*/ 34 h 195"/>
                  <a:gd name="T2" fmla="*/ 0 w 169"/>
                  <a:gd name="T3" fmla="*/ 34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4 h 195"/>
                  <a:gd name="T10" fmla="*/ 104 w 169"/>
                  <a:gd name="T11" fmla="*/ 34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3984625" y="1582738"/>
                <a:ext cx="276225" cy="309563"/>
              </a:xfrm>
              <a:custGeom>
                <a:avLst/>
                <a:gdLst>
                  <a:gd name="T0" fmla="*/ 133 w 174"/>
                  <a:gd name="T1" fmla="*/ 141 h 195"/>
                  <a:gd name="T2" fmla="*/ 53 w 174"/>
                  <a:gd name="T3" fmla="*/ 0 h 195"/>
                  <a:gd name="T4" fmla="*/ 0 w 174"/>
                  <a:gd name="T5" fmla="*/ 0 h 195"/>
                  <a:gd name="T6" fmla="*/ 0 w 174"/>
                  <a:gd name="T7" fmla="*/ 195 h 195"/>
                  <a:gd name="T8" fmla="*/ 43 w 174"/>
                  <a:gd name="T9" fmla="*/ 195 h 195"/>
                  <a:gd name="T10" fmla="*/ 41 w 174"/>
                  <a:gd name="T11" fmla="*/ 48 h 195"/>
                  <a:gd name="T12" fmla="*/ 126 w 174"/>
                  <a:gd name="T13" fmla="*/ 195 h 195"/>
                  <a:gd name="T14" fmla="*/ 174 w 174"/>
                  <a:gd name="T15" fmla="*/ 195 h 195"/>
                  <a:gd name="T16" fmla="*/ 174 w 174"/>
                  <a:gd name="T17" fmla="*/ 0 h 195"/>
                  <a:gd name="T18" fmla="*/ 132 w 174"/>
                  <a:gd name="T19" fmla="*/ 0 h 195"/>
                  <a:gd name="T20" fmla="*/ 133 w 174"/>
                  <a:gd name="T21" fmla="*/ 14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95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4287838" y="1582738"/>
                <a:ext cx="333375" cy="309563"/>
              </a:xfrm>
              <a:custGeom>
                <a:avLst/>
                <a:gdLst>
                  <a:gd name="T0" fmla="*/ 106 w 210"/>
                  <a:gd name="T1" fmla="*/ 145 h 195"/>
                  <a:gd name="T2" fmla="*/ 46 w 210"/>
                  <a:gd name="T3" fmla="*/ 0 h 195"/>
                  <a:gd name="T4" fmla="*/ 0 w 210"/>
                  <a:gd name="T5" fmla="*/ 0 h 195"/>
                  <a:gd name="T6" fmla="*/ 85 w 210"/>
                  <a:gd name="T7" fmla="*/ 195 h 195"/>
                  <a:gd name="T8" fmla="*/ 128 w 210"/>
                  <a:gd name="T9" fmla="*/ 195 h 195"/>
                  <a:gd name="T10" fmla="*/ 210 w 210"/>
                  <a:gd name="T11" fmla="*/ 0 h 195"/>
                  <a:gd name="T12" fmla="*/ 167 w 210"/>
                  <a:gd name="T13" fmla="*/ 0 h 195"/>
                  <a:gd name="T14" fmla="*/ 106 w 210"/>
                  <a:gd name="T15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95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4941888" y="1582738"/>
                <a:ext cx="295275" cy="312738"/>
              </a:xfrm>
              <a:custGeom>
                <a:avLst/>
                <a:gdLst>
                  <a:gd name="T0" fmla="*/ 83 w 125"/>
                  <a:gd name="T1" fmla="*/ 55 h 131"/>
                  <a:gd name="T2" fmla="*/ 46 w 125"/>
                  <a:gd name="T3" fmla="*/ 55 h 131"/>
                  <a:gd name="T4" fmla="*/ 29 w 125"/>
                  <a:gd name="T5" fmla="*/ 40 h 131"/>
                  <a:gd name="T6" fmla="*/ 50 w 125"/>
                  <a:gd name="T7" fmla="*/ 23 h 131"/>
                  <a:gd name="T8" fmla="*/ 119 w 125"/>
                  <a:gd name="T9" fmla="*/ 23 h 131"/>
                  <a:gd name="T10" fmla="*/ 119 w 125"/>
                  <a:gd name="T11" fmla="*/ 0 h 131"/>
                  <a:gd name="T12" fmla="*/ 46 w 125"/>
                  <a:gd name="T13" fmla="*/ 0 h 131"/>
                  <a:gd name="T14" fmla="*/ 11 w 125"/>
                  <a:gd name="T15" fmla="*/ 10 h 131"/>
                  <a:gd name="T16" fmla="*/ 0 w 125"/>
                  <a:gd name="T17" fmla="*/ 40 h 131"/>
                  <a:gd name="T18" fmla="*/ 44 w 125"/>
                  <a:gd name="T19" fmla="*/ 78 h 131"/>
                  <a:gd name="T20" fmla="*/ 76 w 125"/>
                  <a:gd name="T21" fmla="*/ 78 h 131"/>
                  <a:gd name="T22" fmla="*/ 96 w 125"/>
                  <a:gd name="T23" fmla="*/ 93 h 131"/>
                  <a:gd name="T24" fmla="*/ 74 w 125"/>
                  <a:gd name="T25" fmla="*/ 108 h 131"/>
                  <a:gd name="T26" fmla="*/ 5 w 125"/>
                  <a:gd name="T27" fmla="*/ 108 h 131"/>
                  <a:gd name="T28" fmla="*/ 5 w 125"/>
                  <a:gd name="T29" fmla="*/ 131 h 131"/>
                  <a:gd name="T30" fmla="*/ 79 w 125"/>
                  <a:gd name="T31" fmla="*/ 131 h 131"/>
                  <a:gd name="T32" fmla="*/ 125 w 125"/>
                  <a:gd name="T33" fmla="*/ 92 h 131"/>
                  <a:gd name="T34" fmla="*/ 116 w 125"/>
                  <a:gd name="T35" fmla="*/ 63 h 131"/>
                  <a:gd name="T36" fmla="*/ 83 w 125"/>
                  <a:gd name="T37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31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14" name="Группа 9"/>
            <p:cNvGrpSpPr/>
            <p:nvPr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  <a:grpFill/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2182813" y="1449387"/>
                <a:ext cx="366713" cy="214313"/>
              </a:xfrm>
              <a:custGeom>
                <a:avLst/>
                <a:gdLst>
                  <a:gd name="T0" fmla="*/ 148 w 156"/>
                  <a:gd name="T1" fmla="*/ 9 h 90"/>
                  <a:gd name="T2" fmla="*/ 129 w 156"/>
                  <a:gd name="T3" fmla="*/ 1 h 90"/>
                  <a:gd name="T4" fmla="*/ 122 w 156"/>
                  <a:gd name="T5" fmla="*/ 1 h 90"/>
                  <a:gd name="T6" fmla="*/ 116 w 156"/>
                  <a:gd name="T7" fmla="*/ 4 h 90"/>
                  <a:gd name="T8" fmla="*/ 78 w 156"/>
                  <a:gd name="T9" fmla="*/ 41 h 90"/>
                  <a:gd name="T10" fmla="*/ 40 w 156"/>
                  <a:gd name="T11" fmla="*/ 4 h 90"/>
                  <a:gd name="T12" fmla="*/ 34 w 156"/>
                  <a:gd name="T13" fmla="*/ 0 h 90"/>
                  <a:gd name="T14" fmla="*/ 27 w 156"/>
                  <a:gd name="T15" fmla="*/ 1 h 90"/>
                  <a:gd name="T16" fmla="*/ 7 w 156"/>
                  <a:gd name="T17" fmla="*/ 9 h 90"/>
                  <a:gd name="T18" fmla="*/ 2 w 156"/>
                  <a:gd name="T19" fmla="*/ 14 h 90"/>
                  <a:gd name="T20" fmla="*/ 0 w 156"/>
                  <a:gd name="T21" fmla="*/ 20 h 90"/>
                  <a:gd name="T22" fmla="*/ 0 w 156"/>
                  <a:gd name="T23" fmla="*/ 71 h 90"/>
                  <a:gd name="T24" fmla="*/ 34 w 156"/>
                  <a:gd name="T25" fmla="*/ 90 h 90"/>
                  <a:gd name="T26" fmla="*/ 34 w 156"/>
                  <a:gd name="T27" fmla="*/ 46 h 90"/>
                  <a:gd name="T28" fmla="*/ 50 w 156"/>
                  <a:gd name="T29" fmla="*/ 62 h 90"/>
                  <a:gd name="T30" fmla="*/ 54 w 156"/>
                  <a:gd name="T31" fmla="*/ 64 h 90"/>
                  <a:gd name="T32" fmla="*/ 58 w 156"/>
                  <a:gd name="T33" fmla="*/ 65 h 90"/>
                  <a:gd name="T34" fmla="*/ 97 w 156"/>
                  <a:gd name="T35" fmla="*/ 65 h 90"/>
                  <a:gd name="T36" fmla="*/ 101 w 156"/>
                  <a:gd name="T37" fmla="*/ 64 h 90"/>
                  <a:gd name="T38" fmla="*/ 106 w 156"/>
                  <a:gd name="T39" fmla="*/ 62 h 90"/>
                  <a:gd name="T40" fmla="*/ 121 w 156"/>
                  <a:gd name="T41" fmla="*/ 46 h 90"/>
                  <a:gd name="T42" fmla="*/ 121 w 156"/>
                  <a:gd name="T43" fmla="*/ 90 h 90"/>
                  <a:gd name="T44" fmla="*/ 156 w 156"/>
                  <a:gd name="T45" fmla="*/ 71 h 90"/>
                  <a:gd name="T46" fmla="*/ 156 w 156"/>
                  <a:gd name="T47" fmla="*/ 20 h 90"/>
                  <a:gd name="T48" fmla="*/ 148 w 156"/>
                  <a:gd name="T4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90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2044700" y="1644650"/>
                <a:ext cx="303213" cy="384175"/>
              </a:xfrm>
              <a:custGeom>
                <a:avLst/>
                <a:gdLst>
                  <a:gd name="T0" fmla="*/ 0 w 128"/>
                  <a:gd name="T1" fmla="*/ 37 h 161"/>
                  <a:gd name="T2" fmla="*/ 3 w 128"/>
                  <a:gd name="T3" fmla="*/ 58 h 161"/>
                  <a:gd name="T4" fmla="*/ 6 w 128"/>
                  <a:gd name="T5" fmla="*/ 65 h 161"/>
                  <a:gd name="T6" fmla="*/ 12 w 128"/>
                  <a:gd name="T7" fmla="*/ 68 h 161"/>
                  <a:gd name="T8" fmla="*/ 64 w 128"/>
                  <a:gd name="T9" fmla="*/ 82 h 161"/>
                  <a:gd name="T10" fmla="*/ 50 w 128"/>
                  <a:gd name="T11" fmla="*/ 133 h 161"/>
                  <a:gd name="T12" fmla="*/ 50 w 128"/>
                  <a:gd name="T13" fmla="*/ 140 h 161"/>
                  <a:gd name="T14" fmla="*/ 54 w 128"/>
                  <a:gd name="T15" fmla="*/ 146 h 161"/>
                  <a:gd name="T16" fmla="*/ 71 w 128"/>
                  <a:gd name="T17" fmla="*/ 158 h 161"/>
                  <a:gd name="T18" fmla="*/ 78 w 128"/>
                  <a:gd name="T19" fmla="*/ 161 h 161"/>
                  <a:gd name="T20" fmla="*/ 84 w 128"/>
                  <a:gd name="T21" fmla="*/ 159 h 161"/>
                  <a:gd name="T22" fmla="*/ 128 w 128"/>
                  <a:gd name="T23" fmla="*/ 134 h 161"/>
                  <a:gd name="T24" fmla="*/ 128 w 128"/>
                  <a:gd name="T25" fmla="*/ 94 h 161"/>
                  <a:gd name="T26" fmla="*/ 89 w 128"/>
                  <a:gd name="T27" fmla="*/ 117 h 161"/>
                  <a:gd name="T28" fmla="*/ 95 w 128"/>
                  <a:gd name="T29" fmla="*/ 95 h 161"/>
                  <a:gd name="T30" fmla="*/ 96 w 128"/>
                  <a:gd name="T31" fmla="*/ 90 h 161"/>
                  <a:gd name="T32" fmla="*/ 94 w 128"/>
                  <a:gd name="T33" fmla="*/ 86 h 161"/>
                  <a:gd name="T34" fmla="*/ 75 w 128"/>
                  <a:gd name="T35" fmla="*/ 53 h 161"/>
                  <a:gd name="T36" fmla="*/ 72 w 128"/>
                  <a:gd name="T37" fmla="*/ 50 h 161"/>
                  <a:gd name="T38" fmla="*/ 67 w 128"/>
                  <a:gd name="T39" fmla="*/ 48 h 161"/>
                  <a:gd name="T40" fmla="*/ 46 w 128"/>
                  <a:gd name="T41" fmla="*/ 42 h 161"/>
                  <a:gd name="T42" fmla="*/ 85 w 128"/>
                  <a:gd name="T43" fmla="*/ 20 h 161"/>
                  <a:gd name="T44" fmla="*/ 50 w 128"/>
                  <a:gd name="T45" fmla="*/ 0 h 161"/>
                  <a:gd name="T46" fmla="*/ 6 w 128"/>
                  <a:gd name="T47" fmla="*/ 26 h 161"/>
                  <a:gd name="T48" fmla="*/ 0 w 128"/>
                  <a:gd name="T49" fmla="*/ 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61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2379663" y="1644650"/>
                <a:ext cx="307975" cy="385763"/>
              </a:xfrm>
              <a:custGeom>
                <a:avLst/>
                <a:gdLst>
                  <a:gd name="T0" fmla="*/ 58 w 130"/>
                  <a:gd name="T1" fmla="*/ 158 h 162"/>
                  <a:gd name="T2" fmla="*/ 75 w 130"/>
                  <a:gd name="T3" fmla="*/ 145 h 162"/>
                  <a:gd name="T4" fmla="*/ 80 w 130"/>
                  <a:gd name="T5" fmla="*/ 139 h 162"/>
                  <a:gd name="T6" fmla="*/ 80 w 130"/>
                  <a:gd name="T7" fmla="*/ 133 h 162"/>
                  <a:gd name="T8" fmla="*/ 66 w 130"/>
                  <a:gd name="T9" fmla="*/ 82 h 162"/>
                  <a:gd name="T10" fmla="*/ 118 w 130"/>
                  <a:gd name="T11" fmla="*/ 68 h 162"/>
                  <a:gd name="T12" fmla="*/ 123 w 130"/>
                  <a:gd name="T13" fmla="*/ 65 h 162"/>
                  <a:gd name="T14" fmla="*/ 126 w 130"/>
                  <a:gd name="T15" fmla="*/ 58 h 162"/>
                  <a:gd name="T16" fmla="*/ 129 w 130"/>
                  <a:gd name="T17" fmla="*/ 38 h 162"/>
                  <a:gd name="T18" fmla="*/ 128 w 130"/>
                  <a:gd name="T19" fmla="*/ 30 h 162"/>
                  <a:gd name="T20" fmla="*/ 124 w 130"/>
                  <a:gd name="T21" fmla="*/ 26 h 162"/>
                  <a:gd name="T22" fmla="*/ 79 w 130"/>
                  <a:gd name="T23" fmla="*/ 0 h 162"/>
                  <a:gd name="T24" fmla="*/ 44 w 130"/>
                  <a:gd name="T25" fmla="*/ 20 h 162"/>
                  <a:gd name="T26" fmla="*/ 84 w 130"/>
                  <a:gd name="T27" fmla="*/ 42 h 162"/>
                  <a:gd name="T28" fmla="*/ 62 w 130"/>
                  <a:gd name="T29" fmla="*/ 48 h 162"/>
                  <a:gd name="T30" fmla="*/ 57 w 130"/>
                  <a:gd name="T31" fmla="*/ 50 h 162"/>
                  <a:gd name="T32" fmla="*/ 54 w 130"/>
                  <a:gd name="T33" fmla="*/ 54 h 162"/>
                  <a:gd name="T34" fmla="*/ 35 w 130"/>
                  <a:gd name="T35" fmla="*/ 87 h 162"/>
                  <a:gd name="T36" fmla="*/ 34 w 130"/>
                  <a:gd name="T37" fmla="*/ 90 h 162"/>
                  <a:gd name="T38" fmla="*/ 34 w 130"/>
                  <a:gd name="T39" fmla="*/ 96 h 162"/>
                  <a:gd name="T40" fmla="*/ 40 w 130"/>
                  <a:gd name="T41" fmla="*/ 117 h 162"/>
                  <a:gd name="T42" fmla="*/ 0 w 130"/>
                  <a:gd name="T43" fmla="*/ 94 h 162"/>
                  <a:gd name="T44" fmla="*/ 0 w 130"/>
                  <a:gd name="T45" fmla="*/ 134 h 162"/>
                  <a:gd name="T46" fmla="*/ 45 w 130"/>
                  <a:gd name="T47" fmla="*/ 159 h 162"/>
                  <a:gd name="T48" fmla="*/ 58 w 130"/>
                  <a:gd name="T49" fmla="*/ 15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162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</p:grpSp>
      </p:grpSp>
      <p:sp>
        <p:nvSpPr>
          <p:cNvPr id="2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2372" y="5594818"/>
            <a:ext cx="4478337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E5963"/>
                </a:solidFill>
                <a:latin typeface="+mj-lt"/>
                <a:cs typeface="Roboto" panose="02000000000000000000" pitchFamily="2" charset="0"/>
              </a:defRPr>
            </a:lvl1pPr>
          </a:lstStyle>
          <a:p>
            <a:pPr>
              <a:lnSpc>
                <a:spcPts val="2462"/>
              </a:lnSpc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Предприятие, подразделение или автор</a:t>
            </a:r>
          </a:p>
        </p:txBody>
      </p:sp>
    </p:spTree>
    <p:extLst>
      <p:ext uri="{BB962C8B-B14F-4D97-AF65-F5344CB8AC3E}">
        <p14:creationId xmlns:p14="http://schemas.microsoft.com/office/powerpoint/2010/main" val="294368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имер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75678" y="519113"/>
            <a:ext cx="7006492" cy="7493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Заголовок первого уровня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60471" y="1481138"/>
            <a:ext cx="3242967" cy="4349750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Объект 8"/>
          <p:cNvSpPr>
            <a:spLocks noGrp="1"/>
          </p:cNvSpPr>
          <p:nvPr>
            <p:ph sz="quarter" idx="16"/>
          </p:nvPr>
        </p:nvSpPr>
        <p:spPr>
          <a:xfrm>
            <a:off x="4429370" y="1481143"/>
            <a:ext cx="3352800" cy="21880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Объект 8"/>
          <p:cNvSpPr>
            <a:spLocks noGrp="1"/>
          </p:cNvSpPr>
          <p:nvPr>
            <p:ph sz="quarter" idx="17"/>
          </p:nvPr>
        </p:nvSpPr>
        <p:spPr>
          <a:xfrm>
            <a:off x="4429370" y="3923818"/>
            <a:ext cx="6996724" cy="19070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" name="Объект 8"/>
          <p:cNvSpPr>
            <a:spLocks noGrp="1"/>
          </p:cNvSpPr>
          <p:nvPr>
            <p:ph sz="quarter" idx="18"/>
          </p:nvPr>
        </p:nvSpPr>
        <p:spPr>
          <a:xfrm>
            <a:off x="8071346" y="1481139"/>
            <a:ext cx="3358972" cy="21996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849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718" y="445663"/>
            <a:ext cx="7199312" cy="822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 b="1" spc="-2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731112" y="1484113"/>
            <a:ext cx="3398837" cy="47531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0000"/>
              </a:lnSpc>
              <a:buNone/>
              <a:defRPr sz="7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6" name="Прямая соединительная линия 8"/>
          <p:cNvCxnSpPr/>
          <p:nvPr userDrawn="1"/>
        </p:nvCxnSpPr>
        <p:spPr>
          <a:xfrm flipV="1">
            <a:off x="11488650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5"/>
          <p:cNvGrpSpPr/>
          <p:nvPr userDrawn="1"/>
        </p:nvGrpSpPr>
        <p:grpSpPr>
          <a:xfrm>
            <a:off x="11721581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19" name="Text Placeholder 16"/>
          <p:cNvSpPr txBox="1">
            <a:spLocks/>
          </p:cNvSpPr>
          <p:nvPr userDrawn="1"/>
        </p:nvSpPr>
        <p:spPr>
          <a:xfrm rot="16200000">
            <a:off x="911163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AD80A0-7240-43AF-94F6-DA2A2014531B}" type="slidenum">
              <a:rPr lang="en-US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558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312" y="468965"/>
            <a:ext cx="7199312" cy="799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 b="1" spc="-2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1244706" y="1484113"/>
            <a:ext cx="3230457" cy="47531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0000"/>
              </a:lnSpc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0000"/>
              </a:lnSpc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0000"/>
              </a:lnSpc>
              <a:buFont typeface="Arial" panose="020B0604020202020204" pitchFamily="34" charset="0"/>
              <a:buNone/>
              <a:defRPr sz="7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Диаграмма 12"/>
          <p:cNvSpPr>
            <a:spLocks noGrp="1"/>
          </p:cNvSpPr>
          <p:nvPr userDrawn="1">
            <p:ph type="chart" sz="quarter" idx="14"/>
          </p:nvPr>
        </p:nvSpPr>
        <p:spPr>
          <a:xfrm>
            <a:off x="4764088" y="1857753"/>
            <a:ext cx="3276600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4" name="Диаграмма 12"/>
          <p:cNvSpPr>
            <a:spLocks noGrp="1"/>
          </p:cNvSpPr>
          <p:nvPr userDrawn="1">
            <p:ph type="chart" sz="quarter" idx="15"/>
          </p:nvPr>
        </p:nvSpPr>
        <p:spPr>
          <a:xfrm>
            <a:off x="8328025" y="1876487"/>
            <a:ext cx="32400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15" name="Диаграмма 12"/>
          <p:cNvSpPr>
            <a:spLocks noGrp="1"/>
          </p:cNvSpPr>
          <p:nvPr userDrawn="1">
            <p:ph type="chart" sz="quarter" idx="16"/>
          </p:nvPr>
        </p:nvSpPr>
        <p:spPr>
          <a:xfrm>
            <a:off x="4764088" y="4450080"/>
            <a:ext cx="3276600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6" name="Диаграмма 12"/>
          <p:cNvSpPr>
            <a:spLocks noGrp="1"/>
          </p:cNvSpPr>
          <p:nvPr userDrawn="1">
            <p:ph type="chart" sz="quarter" idx="17"/>
          </p:nvPr>
        </p:nvSpPr>
        <p:spPr>
          <a:xfrm>
            <a:off x="8328025" y="4468814"/>
            <a:ext cx="32400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 userDrawn="1">
            <p:ph type="body" sz="quarter" idx="18"/>
          </p:nvPr>
        </p:nvSpPr>
        <p:spPr>
          <a:xfrm>
            <a:off x="4764088" y="1483519"/>
            <a:ext cx="3276600" cy="4333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 userDrawn="1">
            <p:ph type="body" sz="quarter" idx="19"/>
          </p:nvPr>
        </p:nvSpPr>
        <p:spPr>
          <a:xfrm>
            <a:off x="8342313" y="1502253"/>
            <a:ext cx="3240088" cy="4333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 userDrawn="1">
            <p:ph type="body" sz="quarter" idx="20"/>
          </p:nvPr>
        </p:nvSpPr>
        <p:spPr>
          <a:xfrm>
            <a:off x="4764088" y="4084449"/>
            <a:ext cx="3276600" cy="4333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17"/>
          <p:cNvSpPr>
            <a:spLocks noGrp="1"/>
          </p:cNvSpPr>
          <p:nvPr userDrawn="1">
            <p:ph type="body" sz="quarter" idx="21"/>
          </p:nvPr>
        </p:nvSpPr>
        <p:spPr>
          <a:xfrm>
            <a:off x="8342313" y="4103183"/>
            <a:ext cx="3240088" cy="4333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grpSp>
        <p:nvGrpSpPr>
          <p:cNvPr id="25" name="Группа 5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26" name="Text Placeholder 16"/>
          <p:cNvSpPr txBox="1">
            <a:spLocks/>
          </p:cNvSpPr>
          <p:nvPr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7" name="Прямая соединительная линия 8"/>
          <p:cNvCxnSpPr/>
          <p:nvPr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112813C-C36D-432D-9F8D-E645DA6FAD3F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1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224977" y="552423"/>
            <a:ext cx="7180836" cy="7159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spc="-2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13"/>
          </p:nvPr>
        </p:nvSpPr>
        <p:spPr>
          <a:xfrm>
            <a:off x="1235076" y="1484313"/>
            <a:ext cx="3240088" cy="475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14"/>
          </p:nvPr>
        </p:nvSpPr>
        <p:spPr>
          <a:xfrm>
            <a:off x="4764088" y="1484313"/>
            <a:ext cx="3276600" cy="475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15"/>
          </p:nvPr>
        </p:nvSpPr>
        <p:spPr>
          <a:xfrm>
            <a:off x="8328024" y="1484313"/>
            <a:ext cx="3240089" cy="475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4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25" name="Text Placeholder 16"/>
          <p:cNvSpPr txBox="1">
            <a:spLocks/>
          </p:cNvSpPr>
          <p:nvPr userDrawn="1"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3A772D-57C0-40D8-803A-29A876E5D67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579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6" name="Text Placeholder 16"/>
          <p:cNvSpPr txBox="1">
            <a:spLocks/>
          </p:cNvSpPr>
          <p:nvPr userDrawn="1"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EBA89A-D9FD-46D4-A9DC-E3520FE182A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3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6" name="Text Placeholder 16"/>
          <p:cNvSpPr txBox="1">
            <a:spLocks/>
          </p:cNvSpPr>
          <p:nvPr userDrawn="1"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EBA89A-D9FD-46D4-A9DC-E3520FE182A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1235075" y="1484313"/>
            <a:ext cx="3240400" cy="1822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9"/>
          <p:cNvSpPr>
            <a:spLocks noGrp="1"/>
          </p:cNvSpPr>
          <p:nvPr>
            <p:ph type="pic" sz="quarter" idx="11"/>
          </p:nvPr>
        </p:nvSpPr>
        <p:spPr>
          <a:xfrm>
            <a:off x="4764088" y="1484313"/>
            <a:ext cx="3240400" cy="1822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9"/>
          <p:cNvSpPr>
            <a:spLocks noGrp="1"/>
          </p:cNvSpPr>
          <p:nvPr>
            <p:ph type="pic" sz="quarter" idx="12"/>
          </p:nvPr>
        </p:nvSpPr>
        <p:spPr>
          <a:xfrm>
            <a:off x="8328025" y="1484313"/>
            <a:ext cx="3240400" cy="1822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13"/>
          </p:nvPr>
        </p:nvSpPr>
        <p:spPr>
          <a:xfrm>
            <a:off x="1235075" y="3860800"/>
            <a:ext cx="3240400" cy="1822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4"/>
          </p:nvPr>
        </p:nvSpPr>
        <p:spPr>
          <a:xfrm>
            <a:off x="4764088" y="3860800"/>
            <a:ext cx="3240400" cy="1822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9"/>
          <p:cNvSpPr>
            <a:spLocks noGrp="1"/>
          </p:cNvSpPr>
          <p:nvPr>
            <p:ph type="pic" sz="quarter" idx="15"/>
          </p:nvPr>
        </p:nvSpPr>
        <p:spPr>
          <a:xfrm>
            <a:off x="8328025" y="3860800"/>
            <a:ext cx="3240400" cy="1822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 b="1" spc="-2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079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No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6" name="Text Placeholder 16"/>
          <p:cNvSpPr txBox="1">
            <a:spLocks/>
          </p:cNvSpPr>
          <p:nvPr userDrawn="1"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EBA89A-D9FD-46D4-A9DC-E3520FE182A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2114746" y="2349500"/>
            <a:ext cx="7962508" cy="215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13000"/>
              </a:lnSpc>
              <a:defRPr sz="3200" spc="-2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 smtClean="0"/>
              <a:t>Разделительный слайд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232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8"/>
          <p:cNvCxnSpPr/>
          <p:nvPr userDrawn="1"/>
        </p:nvCxnSpPr>
        <p:spPr>
          <a:xfrm flipV="1">
            <a:off x="11488650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5"/>
          <p:cNvGrpSpPr/>
          <p:nvPr userDrawn="1"/>
        </p:nvGrpSpPr>
        <p:grpSpPr>
          <a:xfrm>
            <a:off x="11721581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19" name="Text Placeholder 16"/>
          <p:cNvSpPr txBox="1">
            <a:spLocks/>
          </p:cNvSpPr>
          <p:nvPr userDrawn="1"/>
        </p:nvSpPr>
        <p:spPr>
          <a:xfrm rot="16200000">
            <a:off x="911163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  <a:endParaRPr kumimoji="0" lang="en-US" sz="7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AD80A0-7240-43AF-94F6-DA2A2014531B}" type="slidenum">
              <a:rPr lang="en-US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Рисунок 1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0349" cy="6857999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12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6096000" y="2349500"/>
            <a:ext cx="4608513" cy="23749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13000"/>
              </a:lnSpc>
              <a:defRPr sz="3200" spc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 smtClean="0"/>
              <a:t>Разделительный</a:t>
            </a:r>
            <a:br>
              <a:rPr lang="ru-RU" dirty="0" smtClean="0"/>
            </a:br>
            <a:r>
              <a:rPr lang="ru-RU" dirty="0" smtClean="0"/>
              <a:t>слайд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83125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A54E8163-BE9C-40AE-B81C-DD6B0F01BA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Слайд think-cell" r:id="rId5" imgW="378" imgH="377" progId="TCLayout.ActiveDocument.1">
                  <p:embed/>
                </p:oleObj>
              </mc:Choice>
              <mc:Fallback>
                <p:oleObj name="Слайд think-cell" r:id="rId5" imgW="378" imgH="377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A54E8163-BE9C-40AE-B81C-DD6B0F01B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374BFB90-A46E-4052-AC90-4C887A045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Roboto Medium" panose="020B0604020202020204" charset="0"/>
              <a:ea typeface="+mj-ea"/>
              <a:cs typeface="+mj-cs"/>
              <a:sym typeface="Roboto Medium" panose="020B060402020202020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270" y="492129"/>
            <a:ext cx="7199312" cy="6475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rgbClr val="1C1C1C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952500" y="1484117"/>
            <a:ext cx="3429001" cy="475317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>
                <a:solidFill>
                  <a:srgbClr val="333333"/>
                </a:solidFill>
              </a:defRPr>
            </a:lvl1pPr>
            <a:lvl2pPr marL="358775" indent="-179388">
              <a:lnSpc>
                <a:spcPct val="100000"/>
              </a:lnSpc>
              <a:defRPr>
                <a:solidFill>
                  <a:srgbClr val="333333"/>
                </a:solidFill>
              </a:defRPr>
            </a:lvl2pPr>
            <a:lvl3pPr marL="538163" indent="-160338">
              <a:lnSpc>
                <a:spcPct val="100000"/>
              </a:lnSpc>
              <a:defRPr>
                <a:solidFill>
                  <a:srgbClr val="333333"/>
                </a:solidFill>
              </a:defRPr>
            </a:lvl3pPr>
            <a:lvl4pPr marL="717550" indent="-165100">
              <a:lnSpc>
                <a:spcPct val="100000"/>
              </a:lnSpc>
              <a:defRPr sz="1000">
                <a:solidFill>
                  <a:srgbClr val="333333"/>
                </a:solidFill>
              </a:defRPr>
            </a:lvl4pPr>
            <a:lvl5pPr marL="896938" indent="-177800">
              <a:lnSpc>
                <a:spcPct val="100000"/>
              </a:lnSpc>
              <a:defRPr sz="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31971" y="0"/>
            <a:ext cx="443642" cy="6858000"/>
            <a:chOff x="231969" y="0"/>
            <a:chExt cx="443642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31969" y="552423"/>
              <a:ext cx="247813" cy="217998"/>
              <a:chOff x="8716963" y="1482725"/>
              <a:chExt cx="762000" cy="687388"/>
            </a:xfrm>
            <a:solidFill>
              <a:schemeClr val="accent2"/>
            </a:solidFill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8880475" y="1482725"/>
                <a:ext cx="438150" cy="257175"/>
              </a:xfrm>
              <a:custGeom>
                <a:avLst/>
                <a:gdLst>
                  <a:gd name="T0" fmla="*/ 110 w 115"/>
                  <a:gd name="T1" fmla="*/ 7 h 67"/>
                  <a:gd name="T2" fmla="*/ 95 w 115"/>
                  <a:gd name="T3" fmla="*/ 1 h 67"/>
                  <a:gd name="T4" fmla="*/ 90 w 115"/>
                  <a:gd name="T5" fmla="*/ 1 h 67"/>
                  <a:gd name="T6" fmla="*/ 86 w 115"/>
                  <a:gd name="T7" fmla="*/ 3 h 67"/>
                  <a:gd name="T8" fmla="*/ 57 w 115"/>
                  <a:gd name="T9" fmla="*/ 31 h 67"/>
                  <a:gd name="T10" fmla="*/ 29 w 115"/>
                  <a:gd name="T11" fmla="*/ 3 h 67"/>
                  <a:gd name="T12" fmla="*/ 25 w 115"/>
                  <a:gd name="T13" fmla="*/ 1 h 67"/>
                  <a:gd name="T14" fmla="*/ 20 w 115"/>
                  <a:gd name="T15" fmla="*/ 1 h 67"/>
                  <a:gd name="T16" fmla="*/ 5 w 115"/>
                  <a:gd name="T17" fmla="*/ 7 h 67"/>
                  <a:gd name="T18" fmla="*/ 1 w 115"/>
                  <a:gd name="T19" fmla="*/ 11 h 67"/>
                  <a:gd name="T20" fmla="*/ 0 w 115"/>
                  <a:gd name="T21" fmla="*/ 15 h 67"/>
                  <a:gd name="T22" fmla="*/ 0 w 115"/>
                  <a:gd name="T23" fmla="*/ 53 h 67"/>
                  <a:gd name="T24" fmla="*/ 25 w 115"/>
                  <a:gd name="T25" fmla="*/ 67 h 67"/>
                  <a:gd name="T26" fmla="*/ 25 w 115"/>
                  <a:gd name="T27" fmla="*/ 34 h 67"/>
                  <a:gd name="T28" fmla="*/ 37 w 115"/>
                  <a:gd name="T29" fmla="*/ 46 h 67"/>
                  <a:gd name="T30" fmla="*/ 40 w 115"/>
                  <a:gd name="T31" fmla="*/ 48 h 67"/>
                  <a:gd name="T32" fmla="*/ 43 w 115"/>
                  <a:gd name="T33" fmla="*/ 48 h 67"/>
                  <a:gd name="T34" fmla="*/ 72 w 115"/>
                  <a:gd name="T35" fmla="*/ 48 h 67"/>
                  <a:gd name="T36" fmla="*/ 75 w 115"/>
                  <a:gd name="T37" fmla="*/ 48 h 67"/>
                  <a:gd name="T38" fmla="*/ 78 w 115"/>
                  <a:gd name="T39" fmla="*/ 46 h 67"/>
                  <a:gd name="T40" fmla="*/ 90 w 115"/>
                  <a:gd name="T41" fmla="*/ 34 h 67"/>
                  <a:gd name="T42" fmla="*/ 90 w 115"/>
                  <a:gd name="T43" fmla="*/ 67 h 67"/>
                  <a:gd name="T44" fmla="*/ 115 w 115"/>
                  <a:gd name="T45" fmla="*/ 53 h 67"/>
                  <a:gd name="T46" fmla="*/ 115 w 115"/>
                  <a:gd name="T47" fmla="*/ 15 h 67"/>
                  <a:gd name="T48" fmla="*/ 110 w 115"/>
                  <a:gd name="T49" fmla="*/ 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" h="67">
                    <a:moveTo>
                      <a:pt x="110" y="7"/>
                    </a:moveTo>
                    <a:cubicBezTo>
                      <a:pt x="110" y="7"/>
                      <a:pt x="97" y="2"/>
                      <a:pt x="95" y="1"/>
                    </a:cubicBezTo>
                    <a:cubicBezTo>
                      <a:pt x="93" y="0"/>
                      <a:pt x="92" y="0"/>
                      <a:pt x="90" y="1"/>
                    </a:cubicBezTo>
                    <a:cubicBezTo>
                      <a:pt x="88" y="1"/>
                      <a:pt x="86" y="2"/>
                      <a:pt x="86" y="3"/>
                    </a:cubicBezTo>
                    <a:cubicBezTo>
                      <a:pt x="85" y="4"/>
                      <a:pt x="57" y="31"/>
                      <a:pt x="57" y="31"/>
                    </a:cubicBezTo>
                    <a:cubicBezTo>
                      <a:pt x="57" y="31"/>
                      <a:pt x="30" y="4"/>
                      <a:pt x="29" y="3"/>
                    </a:cubicBezTo>
                    <a:cubicBezTo>
                      <a:pt x="29" y="2"/>
                      <a:pt x="27" y="1"/>
                      <a:pt x="25" y="1"/>
                    </a:cubicBezTo>
                    <a:cubicBezTo>
                      <a:pt x="23" y="0"/>
                      <a:pt x="21" y="1"/>
                      <a:pt x="20" y="1"/>
                    </a:cubicBezTo>
                    <a:cubicBezTo>
                      <a:pt x="19" y="2"/>
                      <a:pt x="7" y="6"/>
                      <a:pt x="5" y="7"/>
                    </a:cubicBezTo>
                    <a:cubicBezTo>
                      <a:pt x="4" y="8"/>
                      <a:pt x="2" y="9"/>
                      <a:pt x="1" y="11"/>
                    </a:cubicBezTo>
                    <a:cubicBezTo>
                      <a:pt x="0" y="12"/>
                      <a:pt x="0" y="13"/>
                      <a:pt x="0" y="15"/>
                    </a:cubicBezTo>
                    <a:cubicBezTo>
                      <a:pt x="0" y="13"/>
                      <a:pt x="0" y="53"/>
                      <a:pt x="0" y="53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8" y="47"/>
                      <a:pt x="39" y="47"/>
                      <a:pt x="40" y="48"/>
                    </a:cubicBezTo>
                    <a:cubicBezTo>
                      <a:pt x="41" y="48"/>
                      <a:pt x="42" y="48"/>
                      <a:pt x="43" y="48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3" y="48"/>
                      <a:pt x="74" y="48"/>
                      <a:pt x="75" y="48"/>
                    </a:cubicBezTo>
                    <a:cubicBezTo>
                      <a:pt x="76" y="47"/>
                      <a:pt x="77" y="47"/>
                      <a:pt x="78" y="46"/>
                    </a:cubicBezTo>
                    <a:cubicBezTo>
                      <a:pt x="79" y="45"/>
                      <a:pt x="90" y="34"/>
                      <a:pt x="90" y="34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1"/>
                      <a:pt x="113" y="8"/>
                      <a:pt x="11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>
                  <a:latin typeface="+mj-lt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8716963" y="1716088"/>
                <a:ext cx="365125" cy="450850"/>
              </a:xfrm>
              <a:custGeom>
                <a:avLst/>
                <a:gdLst>
                  <a:gd name="T0" fmla="*/ 1 w 96"/>
                  <a:gd name="T1" fmla="*/ 27 h 118"/>
                  <a:gd name="T2" fmla="*/ 3 w 96"/>
                  <a:gd name="T3" fmla="*/ 43 h 118"/>
                  <a:gd name="T4" fmla="*/ 5 w 96"/>
                  <a:gd name="T5" fmla="*/ 48 h 118"/>
                  <a:gd name="T6" fmla="*/ 9 w 96"/>
                  <a:gd name="T7" fmla="*/ 50 h 118"/>
                  <a:gd name="T8" fmla="*/ 48 w 96"/>
                  <a:gd name="T9" fmla="*/ 60 h 118"/>
                  <a:gd name="T10" fmla="*/ 37 w 96"/>
                  <a:gd name="T11" fmla="*/ 98 h 118"/>
                  <a:gd name="T12" fmla="*/ 37 w 96"/>
                  <a:gd name="T13" fmla="*/ 103 h 118"/>
                  <a:gd name="T14" fmla="*/ 40 w 96"/>
                  <a:gd name="T15" fmla="*/ 107 h 118"/>
                  <a:gd name="T16" fmla="*/ 53 w 96"/>
                  <a:gd name="T17" fmla="*/ 116 h 118"/>
                  <a:gd name="T18" fmla="*/ 58 w 96"/>
                  <a:gd name="T19" fmla="*/ 118 h 118"/>
                  <a:gd name="T20" fmla="*/ 62 w 96"/>
                  <a:gd name="T21" fmla="*/ 117 h 118"/>
                  <a:gd name="T22" fmla="*/ 96 w 96"/>
                  <a:gd name="T23" fmla="*/ 98 h 118"/>
                  <a:gd name="T24" fmla="*/ 96 w 96"/>
                  <a:gd name="T25" fmla="*/ 69 h 118"/>
                  <a:gd name="T26" fmla="*/ 67 w 96"/>
                  <a:gd name="T27" fmla="*/ 86 h 118"/>
                  <a:gd name="T28" fmla="*/ 71 w 96"/>
                  <a:gd name="T29" fmla="*/ 70 h 118"/>
                  <a:gd name="T30" fmla="*/ 71 w 96"/>
                  <a:gd name="T31" fmla="*/ 66 h 118"/>
                  <a:gd name="T32" fmla="*/ 70 w 96"/>
                  <a:gd name="T33" fmla="*/ 63 h 118"/>
                  <a:gd name="T34" fmla="*/ 56 w 96"/>
                  <a:gd name="T35" fmla="*/ 39 h 118"/>
                  <a:gd name="T36" fmla="*/ 54 w 96"/>
                  <a:gd name="T37" fmla="*/ 37 h 118"/>
                  <a:gd name="T38" fmla="*/ 50 w 96"/>
                  <a:gd name="T39" fmla="*/ 35 h 118"/>
                  <a:gd name="T40" fmla="*/ 34 w 96"/>
                  <a:gd name="T41" fmla="*/ 31 h 118"/>
                  <a:gd name="T42" fmla="*/ 63 w 96"/>
                  <a:gd name="T43" fmla="*/ 14 h 118"/>
                  <a:gd name="T44" fmla="*/ 38 w 96"/>
                  <a:gd name="T45" fmla="*/ 0 h 118"/>
                  <a:gd name="T46" fmla="*/ 5 w 96"/>
                  <a:gd name="T47" fmla="*/ 19 h 118"/>
                  <a:gd name="T48" fmla="*/ 1 w 96"/>
                  <a:gd name="T49" fmla="*/ 2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118">
                    <a:moveTo>
                      <a:pt x="1" y="27"/>
                    </a:moveTo>
                    <a:cubicBezTo>
                      <a:pt x="1" y="27"/>
                      <a:pt x="2" y="41"/>
                      <a:pt x="3" y="43"/>
                    </a:cubicBezTo>
                    <a:cubicBezTo>
                      <a:pt x="3" y="45"/>
                      <a:pt x="4" y="46"/>
                      <a:pt x="5" y="48"/>
                    </a:cubicBezTo>
                    <a:cubicBezTo>
                      <a:pt x="6" y="49"/>
                      <a:pt x="8" y="50"/>
                      <a:pt x="9" y="50"/>
                    </a:cubicBezTo>
                    <a:cubicBezTo>
                      <a:pt x="10" y="50"/>
                      <a:pt x="48" y="60"/>
                      <a:pt x="48" y="60"/>
                    </a:cubicBezTo>
                    <a:cubicBezTo>
                      <a:pt x="48" y="60"/>
                      <a:pt x="38" y="97"/>
                      <a:pt x="37" y="98"/>
                    </a:cubicBezTo>
                    <a:cubicBezTo>
                      <a:pt x="37" y="99"/>
                      <a:pt x="37" y="100"/>
                      <a:pt x="37" y="103"/>
                    </a:cubicBezTo>
                    <a:cubicBezTo>
                      <a:pt x="38" y="105"/>
                      <a:pt x="39" y="106"/>
                      <a:pt x="40" y="107"/>
                    </a:cubicBezTo>
                    <a:cubicBezTo>
                      <a:pt x="41" y="108"/>
                      <a:pt x="51" y="115"/>
                      <a:pt x="53" y="116"/>
                    </a:cubicBezTo>
                    <a:cubicBezTo>
                      <a:pt x="54" y="117"/>
                      <a:pt x="56" y="118"/>
                      <a:pt x="58" y="118"/>
                    </a:cubicBezTo>
                    <a:cubicBezTo>
                      <a:pt x="59" y="118"/>
                      <a:pt x="61" y="118"/>
                      <a:pt x="62" y="117"/>
                    </a:cubicBezTo>
                    <a:cubicBezTo>
                      <a:pt x="61" y="118"/>
                      <a:pt x="96" y="98"/>
                      <a:pt x="96" y="98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71" y="69"/>
                      <a:pt x="71" y="68"/>
                      <a:pt x="71" y="66"/>
                    </a:cubicBezTo>
                    <a:cubicBezTo>
                      <a:pt x="71" y="65"/>
                      <a:pt x="71" y="65"/>
                      <a:pt x="70" y="63"/>
                    </a:cubicBezTo>
                    <a:cubicBezTo>
                      <a:pt x="69" y="62"/>
                      <a:pt x="56" y="39"/>
                      <a:pt x="56" y="39"/>
                    </a:cubicBezTo>
                    <a:cubicBezTo>
                      <a:pt x="55" y="38"/>
                      <a:pt x="55" y="37"/>
                      <a:pt x="54" y="37"/>
                    </a:cubicBezTo>
                    <a:cubicBezTo>
                      <a:pt x="53" y="36"/>
                      <a:pt x="52" y="35"/>
                      <a:pt x="50" y="35"/>
                    </a:cubicBezTo>
                    <a:cubicBezTo>
                      <a:pt x="49" y="35"/>
                      <a:pt x="34" y="31"/>
                      <a:pt x="34" y="31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8" y="17"/>
                      <a:pt x="5" y="19"/>
                    </a:cubicBezTo>
                    <a:cubicBezTo>
                      <a:pt x="2" y="21"/>
                      <a:pt x="0" y="24"/>
                      <a:pt x="1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>
                  <a:latin typeface="+mj-lt"/>
                </a:endParaRPr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9117013" y="1716088"/>
                <a:ext cx="361950" cy="454025"/>
              </a:xfrm>
              <a:custGeom>
                <a:avLst/>
                <a:gdLst>
                  <a:gd name="T0" fmla="*/ 43 w 95"/>
                  <a:gd name="T1" fmla="*/ 116 h 119"/>
                  <a:gd name="T2" fmla="*/ 55 w 95"/>
                  <a:gd name="T3" fmla="*/ 107 h 119"/>
                  <a:gd name="T4" fmla="*/ 59 w 95"/>
                  <a:gd name="T5" fmla="*/ 103 h 119"/>
                  <a:gd name="T6" fmla="*/ 59 w 95"/>
                  <a:gd name="T7" fmla="*/ 98 h 119"/>
                  <a:gd name="T8" fmla="*/ 48 w 95"/>
                  <a:gd name="T9" fmla="*/ 60 h 119"/>
                  <a:gd name="T10" fmla="*/ 87 w 95"/>
                  <a:gd name="T11" fmla="*/ 50 h 119"/>
                  <a:gd name="T12" fmla="*/ 91 w 95"/>
                  <a:gd name="T13" fmla="*/ 48 h 119"/>
                  <a:gd name="T14" fmla="*/ 93 w 95"/>
                  <a:gd name="T15" fmla="*/ 43 h 119"/>
                  <a:gd name="T16" fmla="*/ 95 w 95"/>
                  <a:gd name="T17" fmla="*/ 27 h 119"/>
                  <a:gd name="T18" fmla="*/ 94 w 95"/>
                  <a:gd name="T19" fmla="*/ 22 h 119"/>
                  <a:gd name="T20" fmla="*/ 91 w 95"/>
                  <a:gd name="T21" fmla="*/ 19 h 119"/>
                  <a:gd name="T22" fmla="*/ 58 w 95"/>
                  <a:gd name="T23" fmla="*/ 0 h 119"/>
                  <a:gd name="T24" fmla="*/ 33 w 95"/>
                  <a:gd name="T25" fmla="*/ 14 h 119"/>
                  <a:gd name="T26" fmla="*/ 61 w 95"/>
                  <a:gd name="T27" fmla="*/ 31 h 119"/>
                  <a:gd name="T28" fmla="*/ 45 w 95"/>
                  <a:gd name="T29" fmla="*/ 35 h 119"/>
                  <a:gd name="T30" fmla="*/ 42 w 95"/>
                  <a:gd name="T31" fmla="*/ 37 h 119"/>
                  <a:gd name="T32" fmla="*/ 40 w 95"/>
                  <a:gd name="T33" fmla="*/ 39 h 119"/>
                  <a:gd name="T34" fmla="*/ 26 w 95"/>
                  <a:gd name="T35" fmla="*/ 64 h 119"/>
                  <a:gd name="T36" fmla="*/ 25 w 95"/>
                  <a:gd name="T37" fmla="*/ 66 h 119"/>
                  <a:gd name="T38" fmla="*/ 25 w 95"/>
                  <a:gd name="T39" fmla="*/ 70 h 119"/>
                  <a:gd name="T40" fmla="*/ 29 w 95"/>
                  <a:gd name="T41" fmla="*/ 86 h 119"/>
                  <a:gd name="T42" fmla="*/ 0 w 95"/>
                  <a:gd name="T43" fmla="*/ 69 h 119"/>
                  <a:gd name="T44" fmla="*/ 0 w 95"/>
                  <a:gd name="T45" fmla="*/ 98 h 119"/>
                  <a:gd name="T46" fmla="*/ 33 w 95"/>
                  <a:gd name="T47" fmla="*/ 117 h 119"/>
                  <a:gd name="T48" fmla="*/ 43 w 95"/>
                  <a:gd name="T49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5" h="119">
                    <a:moveTo>
                      <a:pt x="43" y="116"/>
                    </a:moveTo>
                    <a:cubicBezTo>
                      <a:pt x="43" y="116"/>
                      <a:pt x="54" y="108"/>
                      <a:pt x="55" y="107"/>
                    </a:cubicBezTo>
                    <a:cubicBezTo>
                      <a:pt x="57" y="106"/>
                      <a:pt x="58" y="104"/>
                      <a:pt x="59" y="103"/>
                    </a:cubicBezTo>
                    <a:cubicBezTo>
                      <a:pt x="59" y="101"/>
                      <a:pt x="59" y="99"/>
                      <a:pt x="59" y="98"/>
                    </a:cubicBezTo>
                    <a:cubicBezTo>
                      <a:pt x="58" y="97"/>
                      <a:pt x="48" y="60"/>
                      <a:pt x="48" y="60"/>
                    </a:cubicBezTo>
                    <a:cubicBezTo>
                      <a:pt x="48" y="60"/>
                      <a:pt x="86" y="50"/>
                      <a:pt x="87" y="50"/>
                    </a:cubicBezTo>
                    <a:cubicBezTo>
                      <a:pt x="88" y="50"/>
                      <a:pt x="89" y="49"/>
                      <a:pt x="91" y="48"/>
                    </a:cubicBezTo>
                    <a:cubicBezTo>
                      <a:pt x="92" y="46"/>
                      <a:pt x="93" y="44"/>
                      <a:pt x="93" y="43"/>
                    </a:cubicBezTo>
                    <a:cubicBezTo>
                      <a:pt x="93" y="42"/>
                      <a:pt x="95" y="29"/>
                      <a:pt x="95" y="27"/>
                    </a:cubicBezTo>
                    <a:cubicBezTo>
                      <a:pt x="95" y="26"/>
                      <a:pt x="95" y="24"/>
                      <a:pt x="94" y="22"/>
                    </a:cubicBezTo>
                    <a:cubicBezTo>
                      <a:pt x="93" y="21"/>
                      <a:pt x="92" y="20"/>
                      <a:pt x="91" y="19"/>
                    </a:cubicBezTo>
                    <a:cubicBezTo>
                      <a:pt x="92" y="20"/>
                      <a:pt x="58" y="0"/>
                      <a:pt x="58" y="0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4" y="35"/>
                      <a:pt x="43" y="36"/>
                      <a:pt x="42" y="37"/>
                    </a:cubicBezTo>
                    <a:cubicBezTo>
                      <a:pt x="41" y="37"/>
                      <a:pt x="41" y="38"/>
                      <a:pt x="40" y="39"/>
                    </a:cubicBezTo>
                    <a:cubicBezTo>
                      <a:pt x="39" y="40"/>
                      <a:pt x="26" y="64"/>
                      <a:pt x="26" y="64"/>
                    </a:cubicBezTo>
                    <a:cubicBezTo>
                      <a:pt x="25" y="64"/>
                      <a:pt x="25" y="65"/>
                      <a:pt x="25" y="66"/>
                    </a:cubicBezTo>
                    <a:cubicBezTo>
                      <a:pt x="24" y="67"/>
                      <a:pt x="24" y="69"/>
                      <a:pt x="25" y="70"/>
                    </a:cubicBezTo>
                    <a:cubicBezTo>
                      <a:pt x="25" y="72"/>
                      <a:pt x="29" y="86"/>
                      <a:pt x="29" y="86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30" y="115"/>
                      <a:pt x="33" y="117"/>
                    </a:cubicBezTo>
                    <a:cubicBezTo>
                      <a:pt x="37" y="119"/>
                      <a:pt x="40" y="118"/>
                      <a:pt x="43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>
                  <a:latin typeface="+mj-lt"/>
                </a:endParaRPr>
              </a:p>
            </p:txBody>
          </p:sp>
        </p:grpSp>
        <p:sp>
          <p:nvSpPr>
            <p:cNvPr id="7" name="Text Placeholder 16"/>
            <p:cNvSpPr txBox="1">
              <a:spLocks/>
            </p:cNvSpPr>
            <p:nvPr/>
          </p:nvSpPr>
          <p:spPr>
            <a:xfrm rot="16200000">
              <a:off x="-2377976" y="3379359"/>
              <a:ext cx="5467875" cy="247986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marR="0" indent="0" algn="l" defTabSz="1360314" rtl="0" eaLnBrk="1" fontAlgn="auto" latinLnBrk="0" hangingPunct="1">
                <a:lnSpc>
                  <a:spcPct val="150000"/>
                </a:lnSpc>
                <a:spcBef>
                  <a:spcPts val="744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 sz="900" b="1" kern="1200" spc="0" baseline="0">
                  <a:solidFill>
                    <a:schemeClr val="tx1">
                      <a:alpha val="2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670871" rtl="0" eaLnBrk="1" latinLnBrk="0" hangingPunct="1">
                <a:lnSpc>
                  <a:spcPct val="100000"/>
                </a:lnSpc>
                <a:spcBef>
                  <a:spcPts val="744"/>
                </a:spcBef>
                <a:buSzPct val="100000"/>
                <a:buFontTx/>
                <a:buNone/>
                <a:defRPr sz="2708" b="1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0" indent="0" algn="ctr" defTabSz="670871" rtl="0" eaLnBrk="1" latinLnBrk="0" hangingPunct="1">
                <a:lnSpc>
                  <a:spcPct val="150000"/>
                </a:lnSpc>
                <a:spcBef>
                  <a:spcPts val="744"/>
                </a:spcBef>
                <a:buSzPct val="100000"/>
                <a:buFontTx/>
                <a:buNone/>
                <a:defRPr sz="1505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0" indent="0" algn="ctr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SzPct val="100000"/>
                <a:buFontTx/>
                <a:buNone/>
                <a:defRPr sz="2256" b="1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0" indent="0" algn="ctr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SzPct val="100000"/>
                <a:buFontTx/>
                <a:buNone/>
                <a:defRPr sz="1805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0" indent="0" algn="l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FontTx/>
                <a:buNone/>
                <a:defRPr sz="1203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360314" rtl="0" eaLnBrk="1" latinLnBrk="0" hangingPunct="1">
                <a:lnSpc>
                  <a:spcPct val="100000"/>
                </a:lnSpc>
                <a:spcBef>
                  <a:spcPts val="744"/>
                </a:spcBef>
                <a:buFontTx/>
                <a:buNone/>
                <a:defRPr sz="1203" b="1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marR="0" indent="0" algn="l" defTabSz="1360314" rtl="0" eaLnBrk="1" fontAlgn="auto" latinLnBrk="0" hangingPunct="1">
                <a:lnSpc>
                  <a:spcPct val="90000"/>
                </a:lnSpc>
                <a:spcBef>
                  <a:spcPts val="74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3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587" indent="0" algn="l" defTabSz="1360314" rtl="0" eaLnBrk="1" latinLnBrk="0" hangingPunct="1">
                <a:lnSpc>
                  <a:spcPct val="90000"/>
                </a:lnSpc>
                <a:spcBef>
                  <a:spcPts val="744"/>
                </a:spcBef>
                <a:buFont typeface="Arial" panose="020B0604020202020204" pitchFamily="34" charset="0"/>
                <a:buNone/>
                <a:defRPr sz="26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60314" rtl="0" eaLnBrk="1" fontAlgn="auto" latinLnBrk="0" hangingPunct="1">
                <a:lnSpc>
                  <a:spcPct val="150000"/>
                </a:lnSpc>
                <a:spcBef>
                  <a:spcPts val="744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100" normalizeH="0" baseline="0" noProof="0" dirty="0">
                  <a:ln>
                    <a:noFill/>
                  </a:ln>
                  <a:solidFill>
                    <a:srgbClr val="BBBBC5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METINVESTHOLDING.COM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675611" y="0"/>
              <a:ext cx="0" cy="685800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060575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имер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75678" y="519113"/>
            <a:ext cx="7006492" cy="7493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Заголовок первого уровня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75679" y="1504717"/>
            <a:ext cx="3331307" cy="1921397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Текст 6"/>
          <p:cNvSpPr>
            <a:spLocks noGrp="1"/>
          </p:cNvSpPr>
          <p:nvPr>
            <p:ph type="body" sz="quarter" idx="14"/>
          </p:nvPr>
        </p:nvSpPr>
        <p:spPr>
          <a:xfrm>
            <a:off x="4429374" y="1504717"/>
            <a:ext cx="3331307" cy="1921397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15"/>
          </p:nvPr>
        </p:nvSpPr>
        <p:spPr>
          <a:xfrm>
            <a:off x="775679" y="3646025"/>
            <a:ext cx="3331307" cy="2187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16"/>
          </p:nvPr>
        </p:nvSpPr>
        <p:spPr>
          <a:xfrm>
            <a:off x="4429374" y="3646025"/>
            <a:ext cx="3331307" cy="2187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17"/>
          </p:nvPr>
        </p:nvSpPr>
        <p:spPr>
          <a:xfrm>
            <a:off x="8071342" y="1504717"/>
            <a:ext cx="3331307" cy="1921397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18"/>
          </p:nvPr>
        </p:nvSpPr>
        <p:spPr>
          <a:xfrm>
            <a:off x="8071342" y="3646025"/>
            <a:ext cx="3331307" cy="2187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1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5CF9899-7D2B-4EE9-A275-778D0F560F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8596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vmlDrawing" Target="../drawings/vmlDrawing10.v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6.emf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oleObject" Target="../embeddings/oleObject10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7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.xml"/><Relationship Id="rId9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6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5.xml"/><Relationship Id="rId22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40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vmlDrawing" Target="../drawings/vmlDrawing6.v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oleObject" Target="../embeddings/oleObject7.bin"/><Relationship Id="rId5" Type="http://schemas.openxmlformats.org/officeDocument/2006/relationships/slideLayout" Target="../slideLayouts/slideLayout46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45.xml"/><Relationship Id="rId9" Type="http://schemas.openxmlformats.org/officeDocument/2006/relationships/vmlDrawing" Target="../drawings/vmlDrawing7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vmlDrawing" Target="../drawings/vmlDrawing8.v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oleObject" Target="../embeddings/oleObject9.bin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ags" Target="../tags/tag1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vmlDrawing" Target="../drawings/vmlDrawing9.vml"/><Relationship Id="rId5" Type="http://schemas.openxmlformats.org/officeDocument/2006/relationships/slideLayout" Target="../slideLayouts/slideLayout63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095204273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Слайд think-cell" r:id="rId8" imgW="359" imgH="360" progId="TCLayout.ActiveDocument.1">
                  <p:embed/>
                </p:oleObj>
              </mc:Choice>
              <mc:Fallback>
                <p:oleObj name="Слайд think-cell" r:id="rId8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0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733" r:id="rId4"/>
  </p:sldLayoutIdLst>
  <p:hf hdr="0" ftr="0" dt="0"/>
  <p:txStyles>
    <p:titleStyle>
      <a:lvl1pPr algn="ctr" defTabSz="914249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3" indent="-34284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7" indent="-285703" algn="l" defTabSz="9142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3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7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2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7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1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6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9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6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4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4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Слайд think-cell" r:id="rId14" imgW="359" imgH="355" progId="TCLayout.ActiveDocument.1">
                  <p:embed/>
                </p:oleObj>
              </mc:Choice>
              <mc:Fallback>
                <p:oleObj name="Слайд think-cell" r:id="rId14" imgW="359" imgH="355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3"/>
          <p:cNvSpPr>
            <a:spLocks noGrp="1"/>
          </p:cNvSpPr>
          <p:nvPr>
            <p:ph type="body" idx="1"/>
          </p:nvPr>
        </p:nvSpPr>
        <p:spPr>
          <a:xfrm>
            <a:off x="1235075" y="1484314"/>
            <a:ext cx="3529013" cy="475297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8" name="Заголовок 4"/>
          <p:cNvSpPr>
            <a:spLocks noGrp="1"/>
          </p:cNvSpPr>
          <p:nvPr>
            <p:ph type="title"/>
          </p:nvPr>
        </p:nvSpPr>
        <p:spPr>
          <a:xfrm>
            <a:off x="1235075" y="488314"/>
            <a:ext cx="6218237" cy="74517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8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spc="20" baseline="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b="0" kern="1200" baseline="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211137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 baseline="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77825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 baseline="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55245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 baseline="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719138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 baseline="0">
          <a:solidFill>
            <a:schemeClr val="accent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4320">
          <p15:clr>
            <a:srgbClr val="F26B43"/>
          </p15:clr>
        </p15:guide>
        <p15:guide id="3" orient="horz" pos="482">
          <p15:clr>
            <a:srgbClr val="FDE53C"/>
          </p15:clr>
        </p15:guide>
        <p15:guide id="5" orient="horz" pos="935">
          <p15:clr>
            <a:srgbClr val="000000"/>
          </p15:clr>
        </p15:guide>
        <p15:guide id="7" orient="horz" pos="1071">
          <p15:clr>
            <a:srgbClr val="FBAE40"/>
          </p15:clr>
        </p15:guide>
        <p15:guide id="8" orient="horz" pos="1208">
          <p15:clr>
            <a:srgbClr val="FBAE40"/>
          </p15:clr>
        </p15:guide>
        <p15:guide id="9" orient="horz" pos="1344">
          <p15:clr>
            <a:srgbClr val="FBAE40"/>
          </p15:clr>
        </p15:guide>
        <p15:guide id="10" orient="horz" pos="1480">
          <p15:clr>
            <a:srgbClr val="FBAE40"/>
          </p15:clr>
        </p15:guide>
        <p15:guide id="11" orient="horz" pos="2160">
          <p15:clr>
            <a:srgbClr val="FBAE40"/>
          </p15:clr>
        </p15:guide>
        <p15:guide id="12" orient="horz" pos="2024">
          <p15:clr>
            <a:srgbClr val="FBAE40"/>
          </p15:clr>
        </p15:guide>
        <p15:guide id="13" orient="horz" pos="2296">
          <p15:clr>
            <a:srgbClr val="FBAE40"/>
          </p15:clr>
        </p15:guide>
        <p15:guide id="14" orient="horz" pos="2568">
          <p15:clr>
            <a:srgbClr val="FBAE40"/>
          </p15:clr>
        </p15:guide>
        <p15:guide id="15" orient="horz" pos="2704">
          <p15:clr>
            <a:srgbClr val="FBAE40"/>
          </p15:clr>
        </p15:guide>
        <p15:guide id="16" orient="horz" pos="2976">
          <p15:clr>
            <a:srgbClr val="FBAE40"/>
          </p15:clr>
        </p15:guide>
        <p15:guide id="18" orient="horz" pos="346">
          <p15:clr>
            <a:srgbClr val="000000"/>
          </p15:clr>
        </p15:guide>
        <p15:guide id="19" orient="horz" pos="777">
          <p15:clr>
            <a:srgbClr val="000000"/>
          </p15:clr>
        </p15:guide>
        <p15:guide id="20" orient="horz" pos="1616">
          <p15:clr>
            <a:srgbClr val="FBAE40"/>
          </p15:clr>
        </p15:guide>
        <p15:guide id="21" orient="horz" pos="1752">
          <p15:clr>
            <a:srgbClr val="FBAE40"/>
          </p15:clr>
        </p15:guide>
        <p15:guide id="22" orient="horz" pos="1888">
          <p15:clr>
            <a:srgbClr val="FBAE40"/>
          </p15:clr>
        </p15:guide>
        <p15:guide id="23" orient="horz" pos="2432">
          <p15:clr>
            <a:srgbClr val="FBAE40"/>
          </p15:clr>
        </p15:guide>
        <p15:guide id="24" orient="horz" pos="2840">
          <p15:clr>
            <a:srgbClr val="FBAE40"/>
          </p15:clr>
        </p15:guide>
        <p15:guide id="25" orient="horz" pos="3112">
          <p15:clr>
            <a:srgbClr val="FBAE40"/>
          </p15:clr>
        </p15:guide>
        <p15:guide id="26" orient="horz" pos="3249">
          <p15:clr>
            <a:srgbClr val="FBAE40"/>
          </p15:clr>
        </p15:guide>
        <p15:guide id="27" orient="horz" pos="3385">
          <p15:clr>
            <a:srgbClr val="FBAE40"/>
          </p15:clr>
        </p15:guide>
        <p15:guide id="28" orient="horz" pos="3521">
          <p15:clr>
            <a:srgbClr val="FBAE40"/>
          </p15:clr>
        </p15:guide>
        <p15:guide id="29" orient="horz" pos="3657">
          <p15:clr>
            <a:srgbClr val="FBAE40"/>
          </p15:clr>
        </p15:guide>
        <p15:guide id="30" orient="horz" pos="3793">
          <p15:clr>
            <a:srgbClr val="FBAE40"/>
          </p15:clr>
        </p15:guide>
        <p15:guide id="31" orient="horz" pos="3929">
          <p15:clr>
            <a:srgbClr val="000000"/>
          </p15:clr>
        </p15:guide>
        <p15:guide id="62" pos="438">
          <p15:clr>
            <a:srgbClr val="F26B43"/>
          </p15:clr>
        </p15:guide>
        <p15:guide id="97" orient="horz" pos="618">
          <p15:clr>
            <a:srgbClr val="FDE53C"/>
          </p15:clr>
        </p15:guide>
        <p15:guide id="104" pos="7680">
          <p15:clr>
            <a:srgbClr val="FBAE40"/>
          </p15:clr>
        </p15:guide>
        <p15:guide id="105" pos="778">
          <p15:clr>
            <a:srgbClr val="000000"/>
          </p15:clr>
        </p15:guide>
        <p15:guide id="106" pos="1164">
          <p15:clr>
            <a:srgbClr val="9FCC3B"/>
          </p15:clr>
        </p15:guide>
        <p15:guide id="107" pos="1345">
          <p15:clr>
            <a:srgbClr val="9FCC3B"/>
          </p15:clr>
        </p15:guide>
        <p15:guide id="108" pos="1708">
          <p15:clr>
            <a:srgbClr val="9FCC3B"/>
          </p15:clr>
        </p15:guide>
        <p15:guide id="109" pos="1890">
          <p15:clr>
            <a:srgbClr val="9FCC3B"/>
          </p15:clr>
        </p15:guide>
        <p15:guide id="110" pos="2252">
          <p15:clr>
            <a:srgbClr val="9FCC3B"/>
          </p15:clr>
        </p15:guide>
        <p15:guide id="111" pos="2434">
          <p15:clr>
            <a:srgbClr val="9FCC3B"/>
          </p15:clr>
        </p15:guide>
        <p15:guide id="112" pos="2819">
          <p15:clr>
            <a:srgbClr val="9FCC3B"/>
          </p15:clr>
        </p15:guide>
        <p15:guide id="113" pos="3364">
          <p15:clr>
            <a:srgbClr val="9FCC3B"/>
          </p15:clr>
        </p15:guide>
        <p15:guide id="114" pos="3552">
          <p15:clr>
            <a:srgbClr val="9FCC3B"/>
          </p15:clr>
        </p15:guide>
        <p15:guide id="115" pos="3001">
          <p15:clr>
            <a:srgbClr val="9FCC3B"/>
          </p15:clr>
        </p15:guide>
        <p15:guide id="116" pos="3936">
          <p15:clr>
            <a:srgbClr val="9FCC3B"/>
          </p15:clr>
        </p15:guide>
        <p15:guide id="117" pos="4112">
          <p15:clr>
            <a:srgbClr val="9FCC3B"/>
          </p15:clr>
        </p15:guide>
        <p15:guide id="118" pos="4498">
          <p15:clr>
            <a:srgbClr val="9FCC3B"/>
          </p15:clr>
        </p15:guide>
        <p15:guide id="119" pos="4679">
          <p15:clr>
            <a:srgbClr val="9FCC3B"/>
          </p15:clr>
        </p15:guide>
        <p15:guide id="120" pos="5065">
          <p15:clr>
            <a:srgbClr val="9FCC3B"/>
          </p15:clr>
        </p15:guide>
        <p15:guide id="121" pos="5246">
          <p15:clr>
            <a:srgbClr val="9FCC3B"/>
          </p15:clr>
        </p15:guide>
        <p15:guide id="122" pos="5609">
          <p15:clr>
            <a:srgbClr val="9FCC3B"/>
          </p15:clr>
        </p15:guide>
        <p15:guide id="123" pos="5790">
          <p15:clr>
            <a:srgbClr val="9FCC3B"/>
          </p15:clr>
        </p15:guide>
        <p15:guide id="124" pos="6357">
          <p15:clr>
            <a:srgbClr val="9FCC3B"/>
          </p15:clr>
        </p15:guide>
        <p15:guide id="125" pos="6176">
          <p15:clr>
            <a:srgbClr val="9FCC3B"/>
          </p15:clr>
        </p15:guide>
        <p15:guide id="126" pos="6743">
          <p15:clr>
            <a:srgbClr val="9FCC3B"/>
          </p15:clr>
        </p15:guide>
        <p15:guide id="127" pos="6924">
          <p15:clr>
            <a:srgbClr val="9FCC3B"/>
          </p15:clr>
        </p15:guide>
        <p15:guide id="128" pos="7287">
          <p15:clr>
            <a:srgbClr val="9FCC3B"/>
          </p15:clr>
        </p15:guide>
        <p15:guide id="129" pos="7469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165433143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Слайд think-cell" r:id="rId9" imgW="359" imgH="360" progId="TCLayout.ActiveDocument.1">
                  <p:embed/>
                </p:oleObj>
              </mc:Choice>
              <mc:Fallback>
                <p:oleObj name="Слайд think-cell" r:id="rId9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59532" y="6270032"/>
            <a:ext cx="2844800" cy="2647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22282" y="6058167"/>
            <a:ext cx="1070815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65416" y="1500191"/>
            <a:ext cx="7013372" cy="41767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2337" y="532761"/>
            <a:ext cx="7009839" cy="7356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Заголовок первого уровня</a:t>
            </a:r>
            <a:endParaRPr lang="ru-RU"/>
          </a:p>
        </p:txBody>
      </p:sp>
      <p:pic>
        <p:nvPicPr>
          <p:cNvPr id="7" name="Picture 3" descr="C:\Users\aleksandr.karachevsk\Desktop\Перезентация_шаблон\mih_logo_w_ukr_white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8" y="5981850"/>
            <a:ext cx="1524114" cy="8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38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741" r:id="rId5"/>
  </p:sldLayoutIdLst>
  <p:hf hdr="0" ftr="0" dt="0"/>
  <p:txStyles>
    <p:titleStyle>
      <a:lvl1pPr algn="l" defTabSz="914249" rtl="0" eaLnBrk="1" latinLnBrk="0" hangingPunct="1">
        <a:lnSpc>
          <a:spcPts val="2100"/>
        </a:lnSpc>
        <a:spcBef>
          <a:spcPct val="0"/>
        </a:spcBef>
        <a:buNone/>
        <a:defRPr lang="ru-RU" sz="2000" b="1" i="0" kern="1200" cap="none" spc="0" baseline="0" smtClean="0"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249" rtl="0" eaLnBrk="1" latinLnBrk="0" hangingPunct="1">
        <a:spcBef>
          <a:spcPct val="20000"/>
        </a:spcBef>
        <a:buFont typeface="Arial" panose="020B0604020202020204" pitchFamily="34" charset="0"/>
        <a:buNone/>
        <a:defRPr sz="9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26" indent="0" algn="l" defTabSz="914249" rtl="0" eaLnBrk="1" latinLnBrk="0" hangingPunct="1">
        <a:spcBef>
          <a:spcPct val="20000"/>
        </a:spcBef>
        <a:buFont typeface="Arial" panose="020B0604020202020204" pitchFamily="34" charset="0"/>
        <a:buNone/>
        <a:defRPr sz="7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6148" indent="-161898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tabLst>
          <a:tab pos="182535" algn="l"/>
        </a:tabLst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indent="0" algn="l" defTabSz="914249" rtl="0" eaLnBrk="1" latinLnBrk="0" hangingPunct="1">
        <a:spcBef>
          <a:spcPct val="20000"/>
        </a:spcBef>
        <a:buFont typeface="Arial" panose="020B0604020202020204" pitchFamily="34" charset="0"/>
        <a:buNone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062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»"/>
        <a:tabLst>
          <a:tab pos="92060" algn="l"/>
        </a:tabLst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7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1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6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9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6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4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4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60624324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1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 ftr="0" dt="0"/>
  <p:txStyles>
    <p:titleStyle>
      <a:lvl1pPr algn="ctr" defTabSz="914249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3" indent="-34284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7" indent="-285703" algn="l" defTabSz="9142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3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7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2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7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1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6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9" indent="-228563" algn="l" defTabSz="9142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6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4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4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329639233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11" descr="C:\Documents and Settings\max.karaush\Мои документы\_Метинвест\_Projects\BrandStrategy\policy\pictures\PresentationOrdinaryPage_Bckrgrnd копия.jpg"/>
          <p:cNvPicPr>
            <a:picLocks noChangeAspect="1" noChangeArrowheads="1"/>
          </p:cNvPicPr>
          <p:nvPr/>
        </p:nvPicPr>
        <p:blipFill>
          <a:blip r:embed="rId18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"/>
          <a:stretch>
            <a:fillRect/>
          </a:stretch>
        </p:blipFill>
        <p:spPr bwMode="auto">
          <a:xfrm>
            <a:off x="2514600" y="1038232"/>
            <a:ext cx="9677401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Рисунок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0345"/>
            <a:ext cx="121920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89939" y="77792"/>
            <a:ext cx="7366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9405" y="6556375"/>
            <a:ext cx="518355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1pPr>
          </a:lstStyle>
          <a:p>
            <a:pPr defTabSz="9144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©</a:t>
            </a:r>
            <a:r>
              <a:rPr lang="ru-RU" smtClean="0">
                <a:solidFill>
                  <a:srgbClr val="FFFFFF"/>
                </a:solidFill>
              </a:rPr>
              <a:t> ООО «МЕТИНВЕСТ ХОЛДИНГ» 2006-20</a:t>
            </a:r>
            <a:r>
              <a:rPr lang="en-US" smtClean="0">
                <a:solidFill>
                  <a:srgbClr val="FFFFFF"/>
                </a:solidFill>
              </a:rPr>
              <a:t>10</a:t>
            </a:r>
            <a:r>
              <a:rPr lang="ru-RU" smtClean="0">
                <a:solidFill>
                  <a:srgbClr val="FFFFFF"/>
                </a:solidFill>
              </a:rPr>
              <a:t>. Все права защищены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8" descr="Рисунок1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6" y="414338"/>
            <a:ext cx="11578492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550880" y="6481763"/>
            <a:ext cx="1092201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5" tIns="45713" rIns="91425" bIns="45713"/>
          <a:lstStyle/>
          <a:p>
            <a:pPr algn="ctr" defTabSz="914423" fontAlgn="base">
              <a:spcBef>
                <a:spcPct val="0"/>
              </a:spcBef>
              <a:spcAft>
                <a:spcPct val="0"/>
              </a:spcAft>
              <a:defRPr/>
            </a:pPr>
            <a:fld id="{741AC2DC-E7AB-418F-8FC4-0DA19AF042F7}" type="slidenum">
              <a:rPr lang="ru-RU" sz="1800" b="1">
                <a:solidFill>
                  <a:srgbClr val="FFFFFF"/>
                </a:solidFill>
                <a:latin typeface="Trebuchet MS" pitchFamily="34" charset="0"/>
                <a:cs typeface="Tahoma" pitchFamily="34" charset="0"/>
              </a:rPr>
              <a:pPr algn="ctr" defTabSz="91442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b="1" dirty="0">
              <a:solidFill>
                <a:srgbClr val="FFFFFF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03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769" y="503245"/>
            <a:ext cx="11410462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870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5pPr>
      <a:lvl6pPr marL="457212" algn="r" rtl="0" fontAlgn="base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6pPr>
      <a:lvl7pPr marL="914423" algn="r" rtl="0" fontAlgn="base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7pPr>
      <a:lvl8pPr marL="1371634" algn="r" rtl="0" fontAlgn="base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8pPr>
      <a:lvl9pPr marL="1828846" algn="r" rtl="0" fontAlgn="base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9pPr>
    </p:titleStyle>
    <p:bodyStyle>
      <a:lvl1pPr marL="269882" indent="-269882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65" indent="-179393" algn="l" rtl="0" eaLnBrk="0" fontAlgn="base" hangingPunct="0">
        <a:spcBef>
          <a:spcPct val="20000"/>
        </a:spcBef>
        <a:spcAft>
          <a:spcPct val="0"/>
        </a:spcAft>
        <a:buClr>
          <a:srgbClr val="C40000"/>
        </a:buClr>
        <a:buSzPct val="15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50" indent="-179393" algn="l" rtl="0" eaLnBrk="0" fontAlgn="base" hangingPunct="0">
        <a:spcBef>
          <a:spcPct val="20000"/>
        </a:spcBef>
        <a:spcAft>
          <a:spcPct val="0"/>
        </a:spcAft>
        <a:buClr>
          <a:srgbClr val="FE0000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7821" indent="-18098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706606" indent="-179393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2163818" indent="-179393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621028" indent="-179393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078240" indent="-179393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535452" indent="-179393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013634764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Слайд think-cell" r:id="rId17" imgW="359" imgH="360" progId="TCLayout.ActiveDocument.1">
                  <p:embed/>
                </p:oleObj>
              </mc:Choice>
              <mc:Fallback>
                <p:oleObj name="Слайд think-cell" r:id="rId17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11" descr="C:\Documents and Settings\max.karaush\Мои документы\_Метинвест\_Projects\BrandStrategy\policy\pictures\PresentationOrdinaryPage_Bckrgrnd копия.jpg"/>
          <p:cNvPicPr>
            <a:picLocks noChangeAspect="1" noChangeArrowheads="1"/>
          </p:cNvPicPr>
          <p:nvPr/>
        </p:nvPicPr>
        <p:blipFill>
          <a:blip r:embed="rId19" cstate="print">
            <a:lum bright="100000" contrast="100000"/>
          </a:blip>
          <a:srcRect t="1799"/>
          <a:stretch>
            <a:fillRect/>
          </a:stretch>
        </p:blipFill>
        <p:spPr bwMode="auto">
          <a:xfrm>
            <a:off x="2514599" y="1038231"/>
            <a:ext cx="9677401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1584" y="77792"/>
            <a:ext cx="114638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  <a:endParaRPr 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9401" y="6556375"/>
            <a:ext cx="5433484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rgbClr val="FFFFFF"/>
                </a:solidFill>
                <a:latin typeface="Trebuchet MS" pitchFamily="34" charset="0"/>
                <a:cs typeface="Arial" charset="0"/>
              </a:defRPr>
            </a:lvl1pPr>
          </a:lstStyle>
          <a:p>
            <a:pPr defTabSz="914423">
              <a:defRPr/>
            </a:pPr>
            <a:endParaRPr lang="en-GB" dirty="0"/>
          </a:p>
        </p:txBody>
      </p:sp>
      <p:pic>
        <p:nvPicPr>
          <p:cNvPr id="2" name="Picture 8" descr="Рисунок1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6918" y="414338"/>
            <a:ext cx="11578166" cy="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549903" y="6481763"/>
            <a:ext cx="1092201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5" tIns="45713" rIns="91425" bIns="45713"/>
          <a:lstStyle/>
          <a:p>
            <a:pPr algn="ctr" defTabSz="914423">
              <a:defRPr/>
            </a:pPr>
            <a:fld id="{B6A2CD27-9E66-4C84-A457-4155D86EAB6C}" type="slidenum">
              <a:rPr lang="ru-RU" sz="1800" b="1">
                <a:solidFill>
                  <a:srgbClr val="FFFFFF"/>
                </a:solidFill>
                <a:latin typeface="Trebuchet MS" pitchFamily="34" charset="0"/>
                <a:cs typeface="Tahoma" pitchFamily="34" charset="0"/>
              </a:rPr>
              <a:pPr algn="ctr" defTabSz="914423">
                <a:defRPr/>
              </a:pPr>
              <a:t>‹#›</a:t>
            </a:fld>
            <a:endParaRPr lang="ru-RU" sz="1800" b="1" dirty="0">
              <a:solidFill>
                <a:srgbClr val="FFFFFF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1588" y="503244"/>
            <a:ext cx="11408833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Top level Text</a:t>
            </a:r>
            <a:endParaRPr lang="ru-RU" smtClean="0"/>
          </a:p>
          <a:p>
            <a:pPr lvl="1"/>
            <a:r>
              <a:rPr lang="en-US" smtClean="0"/>
              <a:t>Secondary Level</a:t>
            </a:r>
            <a:endParaRPr lang="ru-RU" smtClean="0"/>
          </a:p>
          <a:p>
            <a:pPr lvl="2"/>
            <a:r>
              <a:rPr lang="en-US" smtClean="0"/>
              <a:t>Third level </a:t>
            </a:r>
            <a:endParaRPr lang="ru-RU" smtClean="0"/>
          </a:p>
          <a:p>
            <a:pPr lvl="3"/>
            <a:r>
              <a:rPr lang="en-US" smtClean="0"/>
              <a:t>Fourth level</a:t>
            </a:r>
            <a:endParaRPr lang="ru-RU" smtClean="0"/>
          </a:p>
          <a:p>
            <a:pPr lvl="4"/>
            <a:r>
              <a:rPr lang="en-US" smtClean="0"/>
              <a:t>Firth level</a:t>
            </a:r>
            <a:endParaRPr lang="ru-RU" smtClean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91588" y="549275"/>
            <a:ext cx="11408833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6" indent="-266706" defTabSz="914423">
              <a:spcBef>
                <a:spcPct val="20000"/>
              </a:spcBef>
              <a:buFontTx/>
              <a:buBlip>
                <a:blip r:embed="rId21"/>
              </a:buBlip>
              <a:defRPr/>
            </a:pPr>
            <a:endParaRPr lang="ru-RU" sz="20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9" descr="Рисунок2"/>
          <p:cNvPicPr>
            <a:picLocks noChangeAspect="1" noChangeArrowheads="1"/>
          </p:cNvPicPr>
          <p:nvPr/>
        </p:nvPicPr>
        <p:blipFill>
          <a:blip r:embed="rId22" cstate="print"/>
          <a:srcRect l="7639" t="2" b="903"/>
          <a:stretch>
            <a:fillRect/>
          </a:stretch>
        </p:blipFill>
        <p:spPr bwMode="auto">
          <a:xfrm>
            <a:off x="1" y="6510338"/>
            <a:ext cx="1219835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4857742" y="64928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defTabSz="914423" fontAlgn="base">
              <a:spcBef>
                <a:spcPct val="0"/>
              </a:spcBef>
              <a:spcAft>
                <a:spcPct val="0"/>
              </a:spcAft>
            </a:pPr>
            <a:fld id="{23E0E636-F441-4171-AB58-E99F2A7DBBE8}" type="slidenum">
              <a:rPr lang="ru-RU" b="1" smtClean="0">
                <a:solidFill>
                  <a:srgbClr val="FFFFFF"/>
                </a:solidFill>
                <a:cs typeface="Arial" charset="0"/>
              </a:rPr>
              <a:pPr defTabSz="91442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5pPr>
      <a:lvl6pPr marL="457212" algn="r" rtl="0" eaLnBrk="1" fontAlgn="base" hangingPunct="1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6pPr>
      <a:lvl7pPr marL="914423" algn="r" rtl="0" eaLnBrk="1" fontAlgn="base" hangingPunct="1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7pPr>
      <a:lvl8pPr marL="1371634" algn="r" rtl="0" eaLnBrk="1" fontAlgn="base" hangingPunct="1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8pPr>
      <a:lvl9pPr marL="1828846" algn="r" rtl="0" eaLnBrk="1" fontAlgn="base" hangingPunct="1">
        <a:spcBef>
          <a:spcPct val="0"/>
        </a:spcBef>
        <a:spcAft>
          <a:spcPct val="0"/>
        </a:spcAft>
        <a:defRPr b="1">
          <a:solidFill>
            <a:srgbClr val="585858"/>
          </a:solidFill>
          <a:latin typeface="Arial" charset="0"/>
        </a:defRPr>
      </a:lvl9pPr>
    </p:titleStyle>
    <p:bodyStyle>
      <a:lvl1pPr marL="266706" indent="-266706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65" indent="-182568" algn="l" rtl="0" eaLnBrk="0" fontAlgn="base" hangingPunct="0">
        <a:spcBef>
          <a:spcPct val="20000"/>
        </a:spcBef>
        <a:spcAft>
          <a:spcPct val="0"/>
        </a:spcAft>
        <a:buClr>
          <a:srgbClr val="C40000"/>
        </a:buClr>
        <a:buSzPct val="15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90624" indent="-182568" algn="l" rtl="0" eaLnBrk="0" fontAlgn="base" hangingPunct="0">
        <a:spcBef>
          <a:spcPct val="20000"/>
        </a:spcBef>
        <a:spcAft>
          <a:spcPct val="0"/>
        </a:spcAft>
        <a:buClr>
          <a:srgbClr val="FE0000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3058" indent="-173042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705017" indent="-18098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2162229" indent="-18098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619441" indent="-18098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076652" indent="-18098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533863" indent="-18098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124919592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Слайд think-cell" r:id="rId8" imgW="359" imgH="360" progId="TCLayout.ActiveDocument.1">
                  <p:embed/>
                </p:oleObj>
              </mc:Choice>
              <mc:Fallback>
                <p:oleObj name="Слайд think-cell" r:id="rId8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69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</p:sldLayoutIdLst>
  <p:hf hdr="0" ftr="0" dt="0"/>
  <p:txStyles>
    <p:titleStyle>
      <a:lvl1pPr algn="ctr" defTabSz="742969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13" indent="-278613" algn="l" defTabSz="742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62" indent="-232178" algn="l" defTabSz="74296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711" indent="-185742" algn="l" defTabSz="742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96" indent="-185742" algn="l" defTabSz="742969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80" indent="-185742" algn="l" defTabSz="742969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64" indent="-185742" algn="l" defTabSz="742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648" indent="-185742" algn="l" defTabSz="742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132" indent="-185742" algn="l" defTabSz="742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617" indent="-185742" algn="l" defTabSz="742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111991676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Слайд think-cell" r:id="rId11" imgW="359" imgH="360" progId="TCLayout.ActiveDocument.1">
                  <p:embed/>
                </p:oleObj>
              </mc:Choice>
              <mc:Fallback>
                <p:oleObj name="Слайд think-cell" r:id="rId11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3"/>
          <p:cNvSpPr>
            <a:spLocks noGrp="1"/>
          </p:cNvSpPr>
          <p:nvPr>
            <p:ph type="body" idx="1"/>
          </p:nvPr>
        </p:nvSpPr>
        <p:spPr>
          <a:xfrm>
            <a:off x="952504" y="1722444"/>
            <a:ext cx="3453431" cy="45370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8" name="Заголовок 4"/>
          <p:cNvSpPr>
            <a:spLocks noGrp="1"/>
          </p:cNvSpPr>
          <p:nvPr>
            <p:ph type="title"/>
          </p:nvPr>
        </p:nvSpPr>
        <p:spPr>
          <a:xfrm>
            <a:off x="928073" y="514323"/>
            <a:ext cx="6272831" cy="9318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08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42969" rtl="0" eaLnBrk="1" latinLnBrk="0" hangingPunct="1">
        <a:lnSpc>
          <a:spcPct val="90000"/>
        </a:lnSpc>
        <a:spcBef>
          <a:spcPct val="0"/>
        </a:spcBef>
        <a:buNone/>
        <a:defRPr sz="1950" b="0" kern="1200" spc="16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16089" indent="-116089" algn="l" defTabSz="742969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1300" b="0" kern="1200" baseline="0">
          <a:solidFill>
            <a:srgbClr val="53535C"/>
          </a:solidFill>
          <a:latin typeface="+mn-lt"/>
          <a:ea typeface="+mn-ea"/>
          <a:cs typeface="+mn-cs"/>
        </a:defRPr>
      </a:lvl1pPr>
      <a:lvl2pPr marL="291512" indent="-119959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138" kern="1200" baseline="0">
          <a:solidFill>
            <a:srgbClr val="53535C"/>
          </a:solidFill>
          <a:latin typeface="+mn-lt"/>
          <a:ea typeface="+mn-ea"/>
          <a:cs typeface="+mn-cs"/>
        </a:defRPr>
      </a:lvl2pPr>
      <a:lvl3pPr marL="437268" indent="-130278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975" kern="1200" baseline="0">
          <a:solidFill>
            <a:srgbClr val="53535C"/>
          </a:solidFill>
          <a:latin typeface="+mn-lt"/>
          <a:ea typeface="+mn-ea"/>
          <a:cs typeface="+mn-cs"/>
        </a:defRPr>
      </a:lvl3pPr>
      <a:lvl4pPr marL="583023" indent="-134147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813" kern="1200" baseline="0">
          <a:solidFill>
            <a:srgbClr val="53535C"/>
          </a:solidFill>
          <a:latin typeface="+mn-lt"/>
          <a:ea typeface="+mn-ea"/>
          <a:cs typeface="+mn-cs"/>
        </a:defRPr>
      </a:lvl4pPr>
      <a:lvl5pPr marL="728780" indent="-144467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569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043164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648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132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17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4320" userDrawn="1">
          <p15:clr>
            <a:srgbClr val="F26B43"/>
          </p15:clr>
        </p15:guide>
        <p15:guide id="3" orient="horz" pos="482" userDrawn="1">
          <p15:clr>
            <a:srgbClr val="FBAE40"/>
          </p15:clr>
        </p15:guide>
        <p15:guide id="5" orient="horz" pos="935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8" orient="horz" pos="1208" userDrawn="1">
          <p15:clr>
            <a:srgbClr val="F26B43"/>
          </p15:clr>
        </p15:guide>
        <p15:guide id="9" orient="horz" pos="1344" userDrawn="1">
          <p15:clr>
            <a:srgbClr val="F26B43"/>
          </p15:clr>
        </p15:guide>
        <p15:guide id="10" orient="horz" pos="1480" userDrawn="1">
          <p15:clr>
            <a:srgbClr val="F26B43"/>
          </p15:clr>
        </p15:guide>
        <p15:guide id="11" orient="horz" pos="2160" userDrawn="1">
          <p15:clr>
            <a:srgbClr val="F26B43"/>
          </p15:clr>
        </p15:guide>
        <p15:guide id="12" orient="horz" pos="2024" userDrawn="1">
          <p15:clr>
            <a:srgbClr val="F26B43"/>
          </p15:clr>
        </p15:guide>
        <p15:guide id="13" orient="horz" pos="2296" userDrawn="1">
          <p15:clr>
            <a:srgbClr val="F26B43"/>
          </p15:clr>
        </p15:guide>
        <p15:guide id="14" orient="horz" pos="2568" userDrawn="1">
          <p15:clr>
            <a:srgbClr val="F26B43"/>
          </p15:clr>
        </p15:guide>
        <p15:guide id="15" orient="horz" pos="2704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8" orient="horz" pos="346" userDrawn="1">
          <p15:clr>
            <a:srgbClr val="000000"/>
          </p15:clr>
        </p15:guide>
        <p15:guide id="19" orient="horz" pos="799" userDrawn="1">
          <p15:clr>
            <a:srgbClr val="000000"/>
          </p15:clr>
        </p15:guide>
        <p15:guide id="20" orient="horz" pos="1616" userDrawn="1">
          <p15:clr>
            <a:srgbClr val="F26B43"/>
          </p15:clr>
        </p15:guide>
        <p15:guide id="21" orient="horz" pos="1752" userDrawn="1">
          <p15:clr>
            <a:srgbClr val="F26B43"/>
          </p15:clr>
        </p15:guide>
        <p15:guide id="22" orient="horz" pos="1888" userDrawn="1">
          <p15:clr>
            <a:srgbClr val="F26B43"/>
          </p15:clr>
        </p15:guide>
        <p15:guide id="23" orient="horz" pos="2432" userDrawn="1">
          <p15:clr>
            <a:srgbClr val="F26B43"/>
          </p15:clr>
        </p15:guide>
        <p15:guide id="24" orient="horz" pos="2840" userDrawn="1">
          <p15:clr>
            <a:srgbClr val="F26B43"/>
          </p15:clr>
        </p15:guide>
        <p15:guide id="25" orient="horz" pos="3112" userDrawn="1">
          <p15:clr>
            <a:srgbClr val="F26B43"/>
          </p15:clr>
        </p15:guide>
        <p15:guide id="26" orient="horz" pos="3249" userDrawn="1">
          <p15:clr>
            <a:srgbClr val="F26B43"/>
          </p15:clr>
        </p15:guide>
        <p15:guide id="27" orient="horz" pos="3385" userDrawn="1">
          <p15:clr>
            <a:srgbClr val="F26B43"/>
          </p15:clr>
        </p15:guide>
        <p15:guide id="28" orient="horz" pos="3521" userDrawn="1">
          <p15:clr>
            <a:srgbClr val="F26B43"/>
          </p15:clr>
        </p15:guide>
        <p15:guide id="29" orient="horz" pos="3657" userDrawn="1">
          <p15:clr>
            <a:srgbClr val="F26B43"/>
          </p15:clr>
        </p15:guide>
        <p15:guide id="30" orient="horz" pos="3793" userDrawn="1">
          <p15:clr>
            <a:srgbClr val="F26B43"/>
          </p15:clr>
        </p15:guide>
        <p15:guide id="31" orient="horz" pos="3929" userDrawn="1">
          <p15:clr>
            <a:srgbClr val="F26B43"/>
          </p15:clr>
        </p15:guide>
        <p15:guide id="62" pos="532" userDrawn="1">
          <p15:clr>
            <a:srgbClr val="000000"/>
          </p15:clr>
        </p15:guide>
        <p15:guide id="97" orient="horz" pos="618" userDrawn="1">
          <p15:clr>
            <a:srgbClr val="000000"/>
          </p15:clr>
        </p15:guide>
        <p15:guide id="104" pos="9452" userDrawn="1">
          <p15:clr>
            <a:srgbClr val="FBAE40"/>
          </p15:clr>
        </p15:guide>
        <p15:guide id="105" pos="738" userDrawn="1">
          <p15:clr>
            <a:srgbClr val="000000"/>
          </p15:clr>
        </p15:guide>
        <p15:guide id="106" pos="1211" userDrawn="1">
          <p15:clr>
            <a:srgbClr val="000000"/>
          </p15:clr>
        </p15:guide>
        <p15:guide id="107" pos="1447" userDrawn="1">
          <p15:clr>
            <a:srgbClr val="000000"/>
          </p15:clr>
        </p15:guide>
        <p15:guide id="108" pos="1950" userDrawn="1">
          <p15:clr>
            <a:srgbClr val="000000"/>
          </p15:clr>
        </p15:guide>
        <p15:guide id="109" pos="2186" userDrawn="1">
          <p15:clr>
            <a:srgbClr val="000000"/>
          </p15:clr>
        </p15:guide>
        <p15:guide id="110" pos="2658" userDrawn="1">
          <p15:clr>
            <a:srgbClr val="000000"/>
          </p15:clr>
        </p15:guide>
        <p15:guide id="111" pos="2924" userDrawn="1">
          <p15:clr>
            <a:srgbClr val="000000"/>
          </p15:clr>
        </p15:guide>
        <p15:guide id="112" pos="3397" userDrawn="1">
          <p15:clr>
            <a:srgbClr val="000000"/>
          </p15:clr>
        </p15:guide>
        <p15:guide id="113" pos="4135" userDrawn="1">
          <p15:clr>
            <a:srgbClr val="000000"/>
          </p15:clr>
        </p15:guide>
        <p15:guide id="114" pos="4372" userDrawn="1">
          <p15:clr>
            <a:srgbClr val="000000"/>
          </p15:clr>
        </p15:guide>
        <p15:guide id="115" pos="3663" userDrawn="1">
          <p15:clr>
            <a:srgbClr val="000000"/>
          </p15:clr>
        </p15:guide>
        <p15:guide id="116" pos="4844" userDrawn="1">
          <p15:clr>
            <a:srgbClr val="000000"/>
          </p15:clr>
        </p15:guide>
        <p15:guide id="117" pos="5110" userDrawn="1">
          <p15:clr>
            <a:srgbClr val="000000"/>
          </p15:clr>
        </p15:guide>
        <p15:guide id="118" pos="5583" userDrawn="1">
          <p15:clr>
            <a:srgbClr val="000000"/>
          </p15:clr>
        </p15:guide>
        <p15:guide id="119" pos="5849" userDrawn="1">
          <p15:clr>
            <a:srgbClr val="000000"/>
          </p15:clr>
        </p15:guide>
        <p15:guide id="120" pos="6321" userDrawn="1">
          <p15:clr>
            <a:srgbClr val="000000"/>
          </p15:clr>
        </p15:guide>
        <p15:guide id="121" pos="6558" userDrawn="1">
          <p15:clr>
            <a:srgbClr val="000000"/>
          </p15:clr>
        </p15:guide>
        <p15:guide id="122" pos="7030" userDrawn="1">
          <p15:clr>
            <a:srgbClr val="000000"/>
          </p15:clr>
        </p15:guide>
        <p15:guide id="123" pos="7296" userDrawn="1">
          <p15:clr>
            <a:srgbClr val="000000"/>
          </p15:clr>
        </p15:guide>
        <p15:guide id="124" pos="8034" userDrawn="1">
          <p15:clr>
            <a:srgbClr val="000000"/>
          </p15:clr>
        </p15:guide>
        <p15:guide id="125" pos="7769" userDrawn="1">
          <p15:clr>
            <a:srgbClr val="000000"/>
          </p15:clr>
        </p15:guide>
        <p15:guide id="126" pos="8507" userDrawn="1">
          <p15:clr>
            <a:srgbClr val="000000"/>
          </p15:clr>
        </p15:guide>
        <p15:guide id="127" pos="8743" userDrawn="1">
          <p15:clr>
            <a:srgbClr val="000000"/>
          </p15:clr>
        </p15:guide>
        <p15:guide id="128" pos="9216" userDrawn="1">
          <p15:clr>
            <a:srgbClr val="000000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490570595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Слайд think-cell" r:id="rId14" imgW="359" imgH="360" progId="TCLayout.ActiveDocument.1">
                  <p:embed/>
                </p:oleObj>
              </mc:Choice>
              <mc:Fallback>
                <p:oleObj name="Слайд think-cell" r:id="rId1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3"/>
          <p:cNvSpPr>
            <a:spLocks noGrp="1"/>
          </p:cNvSpPr>
          <p:nvPr>
            <p:ph type="body" idx="1"/>
          </p:nvPr>
        </p:nvSpPr>
        <p:spPr>
          <a:xfrm>
            <a:off x="1235079" y="1484314"/>
            <a:ext cx="3529013" cy="475297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8" name="Заголовок 4"/>
          <p:cNvSpPr>
            <a:spLocks noGrp="1"/>
          </p:cNvSpPr>
          <p:nvPr>
            <p:ph type="title"/>
          </p:nvPr>
        </p:nvSpPr>
        <p:spPr>
          <a:xfrm>
            <a:off x="1235075" y="488317"/>
            <a:ext cx="6218238" cy="74517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43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4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42969" rtl="0" eaLnBrk="1" latinLnBrk="0" hangingPunct="1">
        <a:lnSpc>
          <a:spcPct val="90000"/>
        </a:lnSpc>
        <a:spcBef>
          <a:spcPct val="0"/>
        </a:spcBef>
        <a:buNone/>
        <a:defRPr sz="2275" b="1" kern="1200" spc="16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116089" indent="-116089" algn="l" defTabSz="742969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1300" b="0" kern="1200" baseline="0">
          <a:solidFill>
            <a:srgbClr val="33333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291512" indent="-119959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138" kern="1200" baseline="0">
          <a:solidFill>
            <a:srgbClr val="33333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437268" indent="-130278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975" kern="1200" baseline="0">
          <a:solidFill>
            <a:srgbClr val="33333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583023" indent="-134147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813" kern="1200" baseline="0">
          <a:solidFill>
            <a:srgbClr val="33333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728780" indent="-144467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569" kern="1200" baseline="0">
          <a:solidFill>
            <a:schemeClr val="accent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043164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648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132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17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4320" userDrawn="1">
          <p15:clr>
            <a:srgbClr val="F26B43"/>
          </p15:clr>
        </p15:guide>
        <p15:guide id="3" orient="horz" pos="482" userDrawn="1">
          <p15:clr>
            <a:srgbClr val="FDE53C"/>
          </p15:clr>
        </p15:guide>
        <p15:guide id="5" orient="horz" pos="935" userDrawn="1">
          <p15:clr>
            <a:srgbClr val="000000"/>
          </p15:clr>
        </p15:guide>
        <p15:guide id="7" orient="horz" pos="1071" userDrawn="1">
          <p15:clr>
            <a:srgbClr val="FBAE40"/>
          </p15:clr>
        </p15:guide>
        <p15:guide id="8" orient="horz" pos="1208" userDrawn="1">
          <p15:clr>
            <a:srgbClr val="FBAE40"/>
          </p15:clr>
        </p15:guide>
        <p15:guide id="9" orient="horz" pos="1344" userDrawn="1">
          <p15:clr>
            <a:srgbClr val="FBAE40"/>
          </p15:clr>
        </p15:guide>
        <p15:guide id="10" orient="horz" pos="1480" userDrawn="1">
          <p15:clr>
            <a:srgbClr val="FBAE40"/>
          </p15:clr>
        </p15:guide>
        <p15:guide id="11" orient="horz" pos="2160" userDrawn="1">
          <p15:clr>
            <a:srgbClr val="FBAE40"/>
          </p15:clr>
        </p15:guide>
        <p15:guide id="12" orient="horz" pos="2024" userDrawn="1">
          <p15:clr>
            <a:srgbClr val="FBAE40"/>
          </p15:clr>
        </p15:guide>
        <p15:guide id="13" orient="horz" pos="2296" userDrawn="1">
          <p15:clr>
            <a:srgbClr val="FBAE40"/>
          </p15:clr>
        </p15:guide>
        <p15:guide id="14" orient="horz" pos="2568" userDrawn="1">
          <p15:clr>
            <a:srgbClr val="FBAE40"/>
          </p15:clr>
        </p15:guide>
        <p15:guide id="15" orient="horz" pos="2704" userDrawn="1">
          <p15:clr>
            <a:srgbClr val="FBAE40"/>
          </p15:clr>
        </p15:guide>
        <p15:guide id="16" orient="horz" pos="2976" userDrawn="1">
          <p15:clr>
            <a:srgbClr val="FBAE40"/>
          </p15:clr>
        </p15:guide>
        <p15:guide id="18" orient="horz" pos="346" userDrawn="1">
          <p15:clr>
            <a:srgbClr val="000000"/>
          </p15:clr>
        </p15:guide>
        <p15:guide id="19" orient="horz" pos="777" userDrawn="1">
          <p15:clr>
            <a:srgbClr val="000000"/>
          </p15:clr>
        </p15:guide>
        <p15:guide id="20" orient="horz" pos="1616" userDrawn="1">
          <p15:clr>
            <a:srgbClr val="FBAE40"/>
          </p15:clr>
        </p15:guide>
        <p15:guide id="21" orient="horz" pos="1752" userDrawn="1">
          <p15:clr>
            <a:srgbClr val="FBAE40"/>
          </p15:clr>
        </p15:guide>
        <p15:guide id="22" orient="horz" pos="1888" userDrawn="1">
          <p15:clr>
            <a:srgbClr val="FBAE40"/>
          </p15:clr>
        </p15:guide>
        <p15:guide id="23" orient="horz" pos="2432" userDrawn="1">
          <p15:clr>
            <a:srgbClr val="FBAE40"/>
          </p15:clr>
        </p15:guide>
        <p15:guide id="24" orient="horz" pos="2840" userDrawn="1">
          <p15:clr>
            <a:srgbClr val="FBAE40"/>
          </p15:clr>
        </p15:guide>
        <p15:guide id="25" orient="horz" pos="3112" userDrawn="1">
          <p15:clr>
            <a:srgbClr val="FBAE40"/>
          </p15:clr>
        </p15:guide>
        <p15:guide id="26" orient="horz" pos="3249" userDrawn="1">
          <p15:clr>
            <a:srgbClr val="FBAE40"/>
          </p15:clr>
        </p15:guide>
        <p15:guide id="27" orient="horz" pos="3385" userDrawn="1">
          <p15:clr>
            <a:srgbClr val="FBAE40"/>
          </p15:clr>
        </p15:guide>
        <p15:guide id="28" orient="horz" pos="3521" userDrawn="1">
          <p15:clr>
            <a:srgbClr val="FBAE40"/>
          </p15:clr>
        </p15:guide>
        <p15:guide id="29" orient="horz" pos="3657" userDrawn="1">
          <p15:clr>
            <a:srgbClr val="FBAE40"/>
          </p15:clr>
        </p15:guide>
        <p15:guide id="30" orient="horz" pos="3793" userDrawn="1">
          <p15:clr>
            <a:srgbClr val="FBAE40"/>
          </p15:clr>
        </p15:guide>
        <p15:guide id="31" orient="horz" pos="3929" userDrawn="1">
          <p15:clr>
            <a:srgbClr val="000000"/>
          </p15:clr>
        </p15:guide>
        <p15:guide id="62" pos="539" userDrawn="1">
          <p15:clr>
            <a:srgbClr val="F26B43"/>
          </p15:clr>
        </p15:guide>
        <p15:guide id="97" orient="horz" pos="618" userDrawn="1">
          <p15:clr>
            <a:srgbClr val="FDE53C"/>
          </p15:clr>
        </p15:guide>
        <p15:guide id="104" pos="9452" userDrawn="1">
          <p15:clr>
            <a:srgbClr val="FBAE40"/>
          </p15:clr>
        </p15:guide>
        <p15:guide id="105" pos="958" userDrawn="1">
          <p15:clr>
            <a:srgbClr val="000000"/>
          </p15:clr>
        </p15:guide>
        <p15:guide id="106" pos="1433" userDrawn="1">
          <p15:clr>
            <a:srgbClr val="9FCC3B"/>
          </p15:clr>
        </p15:guide>
        <p15:guide id="107" pos="1655" userDrawn="1">
          <p15:clr>
            <a:srgbClr val="9FCC3B"/>
          </p15:clr>
        </p15:guide>
        <p15:guide id="108" pos="2102" userDrawn="1">
          <p15:clr>
            <a:srgbClr val="9FCC3B"/>
          </p15:clr>
        </p15:guide>
        <p15:guide id="109" pos="2326" userDrawn="1">
          <p15:clr>
            <a:srgbClr val="9FCC3B"/>
          </p15:clr>
        </p15:guide>
        <p15:guide id="110" pos="2772" userDrawn="1">
          <p15:clr>
            <a:srgbClr val="9FCC3B"/>
          </p15:clr>
        </p15:guide>
        <p15:guide id="111" pos="2996" userDrawn="1">
          <p15:clr>
            <a:srgbClr val="9FCC3B"/>
          </p15:clr>
        </p15:guide>
        <p15:guide id="112" pos="3470" userDrawn="1">
          <p15:clr>
            <a:srgbClr val="9FCC3B"/>
          </p15:clr>
        </p15:guide>
        <p15:guide id="113" pos="4140" userDrawn="1">
          <p15:clr>
            <a:srgbClr val="9FCC3B"/>
          </p15:clr>
        </p15:guide>
        <p15:guide id="114" pos="4372" userDrawn="1">
          <p15:clr>
            <a:srgbClr val="9FCC3B"/>
          </p15:clr>
        </p15:guide>
        <p15:guide id="115" pos="3694" userDrawn="1">
          <p15:clr>
            <a:srgbClr val="9FCC3B"/>
          </p15:clr>
        </p15:guide>
        <p15:guide id="116" pos="4844" userDrawn="1">
          <p15:clr>
            <a:srgbClr val="9FCC3B"/>
          </p15:clr>
        </p15:guide>
        <p15:guide id="117" pos="5061" userDrawn="1">
          <p15:clr>
            <a:srgbClr val="9FCC3B"/>
          </p15:clr>
        </p15:guide>
        <p15:guide id="118" pos="5536" userDrawn="1">
          <p15:clr>
            <a:srgbClr val="9FCC3B"/>
          </p15:clr>
        </p15:guide>
        <p15:guide id="119" pos="5759" userDrawn="1">
          <p15:clr>
            <a:srgbClr val="9FCC3B"/>
          </p15:clr>
        </p15:guide>
        <p15:guide id="120" pos="6234" userDrawn="1">
          <p15:clr>
            <a:srgbClr val="9FCC3B"/>
          </p15:clr>
        </p15:guide>
        <p15:guide id="121" pos="6457" userDrawn="1">
          <p15:clr>
            <a:srgbClr val="9FCC3B"/>
          </p15:clr>
        </p15:guide>
        <p15:guide id="122" pos="6903" userDrawn="1">
          <p15:clr>
            <a:srgbClr val="9FCC3B"/>
          </p15:clr>
        </p15:guide>
        <p15:guide id="123" pos="7126" userDrawn="1">
          <p15:clr>
            <a:srgbClr val="9FCC3B"/>
          </p15:clr>
        </p15:guide>
        <p15:guide id="124" pos="7824" userDrawn="1">
          <p15:clr>
            <a:srgbClr val="9FCC3B"/>
          </p15:clr>
        </p15:guide>
        <p15:guide id="125" pos="7601" userDrawn="1">
          <p15:clr>
            <a:srgbClr val="9FCC3B"/>
          </p15:clr>
        </p15:guide>
        <p15:guide id="126" pos="8299" userDrawn="1">
          <p15:clr>
            <a:srgbClr val="9FCC3B"/>
          </p15:clr>
        </p15:guide>
        <p15:guide id="127" pos="8522" userDrawn="1">
          <p15:clr>
            <a:srgbClr val="9FCC3B"/>
          </p15:clr>
        </p15:guide>
        <p15:guide id="128" pos="8969" userDrawn="1">
          <p15:clr>
            <a:srgbClr val="9FCC3B"/>
          </p15:clr>
        </p15:guide>
        <p15:guide id="129" pos="9193" userDrawn="1">
          <p15:clr>
            <a:srgbClr val="000000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211273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Слайд think-cell" r:id="rId13" imgW="360" imgH="360" progId="TCLayout.ActiveDocument.1">
                  <p:embed/>
                </p:oleObj>
              </mc:Choice>
              <mc:Fallback>
                <p:oleObj name="Слайд think-cell" r:id="rId1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3"/>
          <p:cNvSpPr>
            <a:spLocks noGrp="1"/>
          </p:cNvSpPr>
          <p:nvPr>
            <p:ph type="body" idx="1"/>
          </p:nvPr>
        </p:nvSpPr>
        <p:spPr>
          <a:xfrm>
            <a:off x="1235075" y="1484314"/>
            <a:ext cx="3529013" cy="475297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8" name="Заголовок 4"/>
          <p:cNvSpPr>
            <a:spLocks noGrp="1"/>
          </p:cNvSpPr>
          <p:nvPr>
            <p:ph type="title"/>
          </p:nvPr>
        </p:nvSpPr>
        <p:spPr>
          <a:xfrm>
            <a:off x="1235075" y="488314"/>
            <a:ext cx="6218237" cy="74517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41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2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142875" indent="-142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kern="1200" baseline="0">
          <a:solidFill>
            <a:srgbClr val="33333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358775" indent="-147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33333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538163" indent="-1603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rgbClr val="33333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71755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rgbClr val="33333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8969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700" kern="1200" baseline="0">
          <a:solidFill>
            <a:schemeClr val="accent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4320">
          <p15:clr>
            <a:srgbClr val="F26B43"/>
          </p15:clr>
        </p15:guide>
        <p15:guide id="3" orient="horz" pos="482">
          <p15:clr>
            <a:srgbClr val="FDE53C"/>
          </p15:clr>
        </p15:guide>
        <p15:guide id="5" orient="horz" pos="935">
          <p15:clr>
            <a:srgbClr val="000000"/>
          </p15:clr>
        </p15:guide>
        <p15:guide id="7" orient="horz" pos="1071">
          <p15:clr>
            <a:srgbClr val="FBAE40"/>
          </p15:clr>
        </p15:guide>
        <p15:guide id="8" orient="horz" pos="1208">
          <p15:clr>
            <a:srgbClr val="FBAE40"/>
          </p15:clr>
        </p15:guide>
        <p15:guide id="9" orient="horz" pos="1344">
          <p15:clr>
            <a:srgbClr val="FBAE40"/>
          </p15:clr>
        </p15:guide>
        <p15:guide id="10" orient="horz" pos="1480">
          <p15:clr>
            <a:srgbClr val="FBAE40"/>
          </p15:clr>
        </p15:guide>
        <p15:guide id="11" orient="horz" pos="2160">
          <p15:clr>
            <a:srgbClr val="FBAE40"/>
          </p15:clr>
        </p15:guide>
        <p15:guide id="12" orient="horz" pos="2024">
          <p15:clr>
            <a:srgbClr val="FBAE40"/>
          </p15:clr>
        </p15:guide>
        <p15:guide id="13" orient="horz" pos="2296">
          <p15:clr>
            <a:srgbClr val="FBAE40"/>
          </p15:clr>
        </p15:guide>
        <p15:guide id="14" orient="horz" pos="2568">
          <p15:clr>
            <a:srgbClr val="FBAE40"/>
          </p15:clr>
        </p15:guide>
        <p15:guide id="15" orient="horz" pos="2704">
          <p15:clr>
            <a:srgbClr val="FBAE40"/>
          </p15:clr>
        </p15:guide>
        <p15:guide id="16" orient="horz" pos="2976">
          <p15:clr>
            <a:srgbClr val="FBAE40"/>
          </p15:clr>
        </p15:guide>
        <p15:guide id="18" orient="horz" pos="346">
          <p15:clr>
            <a:srgbClr val="000000"/>
          </p15:clr>
        </p15:guide>
        <p15:guide id="19" orient="horz" pos="777">
          <p15:clr>
            <a:srgbClr val="000000"/>
          </p15:clr>
        </p15:guide>
        <p15:guide id="20" orient="horz" pos="1616">
          <p15:clr>
            <a:srgbClr val="FBAE40"/>
          </p15:clr>
        </p15:guide>
        <p15:guide id="21" orient="horz" pos="1752">
          <p15:clr>
            <a:srgbClr val="FBAE40"/>
          </p15:clr>
        </p15:guide>
        <p15:guide id="22" orient="horz" pos="1888">
          <p15:clr>
            <a:srgbClr val="FBAE40"/>
          </p15:clr>
        </p15:guide>
        <p15:guide id="23" orient="horz" pos="2432">
          <p15:clr>
            <a:srgbClr val="FBAE40"/>
          </p15:clr>
        </p15:guide>
        <p15:guide id="24" orient="horz" pos="2840">
          <p15:clr>
            <a:srgbClr val="FBAE40"/>
          </p15:clr>
        </p15:guide>
        <p15:guide id="25" orient="horz" pos="3112">
          <p15:clr>
            <a:srgbClr val="FBAE40"/>
          </p15:clr>
        </p15:guide>
        <p15:guide id="26" orient="horz" pos="3249">
          <p15:clr>
            <a:srgbClr val="FBAE40"/>
          </p15:clr>
        </p15:guide>
        <p15:guide id="27" orient="horz" pos="3385">
          <p15:clr>
            <a:srgbClr val="FBAE40"/>
          </p15:clr>
        </p15:guide>
        <p15:guide id="28" orient="horz" pos="3521">
          <p15:clr>
            <a:srgbClr val="FBAE40"/>
          </p15:clr>
        </p15:guide>
        <p15:guide id="29" orient="horz" pos="3657">
          <p15:clr>
            <a:srgbClr val="FBAE40"/>
          </p15:clr>
        </p15:guide>
        <p15:guide id="30" orient="horz" pos="3793">
          <p15:clr>
            <a:srgbClr val="FBAE40"/>
          </p15:clr>
        </p15:guide>
        <p15:guide id="31" orient="horz" pos="3929">
          <p15:clr>
            <a:srgbClr val="000000"/>
          </p15:clr>
        </p15:guide>
        <p15:guide id="62" pos="438">
          <p15:clr>
            <a:srgbClr val="F26B43"/>
          </p15:clr>
        </p15:guide>
        <p15:guide id="97" orient="horz" pos="618">
          <p15:clr>
            <a:srgbClr val="FDE53C"/>
          </p15:clr>
        </p15:guide>
        <p15:guide id="104" pos="7680">
          <p15:clr>
            <a:srgbClr val="FBAE40"/>
          </p15:clr>
        </p15:guide>
        <p15:guide id="105" pos="778">
          <p15:clr>
            <a:srgbClr val="000000"/>
          </p15:clr>
        </p15:guide>
        <p15:guide id="106" pos="1164">
          <p15:clr>
            <a:srgbClr val="9FCC3B"/>
          </p15:clr>
        </p15:guide>
        <p15:guide id="107" pos="1345">
          <p15:clr>
            <a:srgbClr val="9FCC3B"/>
          </p15:clr>
        </p15:guide>
        <p15:guide id="108" pos="1708">
          <p15:clr>
            <a:srgbClr val="9FCC3B"/>
          </p15:clr>
        </p15:guide>
        <p15:guide id="109" pos="1890">
          <p15:clr>
            <a:srgbClr val="9FCC3B"/>
          </p15:clr>
        </p15:guide>
        <p15:guide id="110" pos="2252">
          <p15:clr>
            <a:srgbClr val="9FCC3B"/>
          </p15:clr>
        </p15:guide>
        <p15:guide id="111" pos="2434">
          <p15:clr>
            <a:srgbClr val="9FCC3B"/>
          </p15:clr>
        </p15:guide>
        <p15:guide id="112" pos="2819">
          <p15:clr>
            <a:srgbClr val="9FCC3B"/>
          </p15:clr>
        </p15:guide>
        <p15:guide id="113" pos="3364">
          <p15:clr>
            <a:srgbClr val="9FCC3B"/>
          </p15:clr>
        </p15:guide>
        <p15:guide id="114" pos="3552">
          <p15:clr>
            <a:srgbClr val="9FCC3B"/>
          </p15:clr>
        </p15:guide>
        <p15:guide id="115" pos="3001">
          <p15:clr>
            <a:srgbClr val="9FCC3B"/>
          </p15:clr>
        </p15:guide>
        <p15:guide id="116" pos="3936">
          <p15:clr>
            <a:srgbClr val="9FCC3B"/>
          </p15:clr>
        </p15:guide>
        <p15:guide id="117" pos="4112">
          <p15:clr>
            <a:srgbClr val="9FCC3B"/>
          </p15:clr>
        </p15:guide>
        <p15:guide id="118" pos="4498">
          <p15:clr>
            <a:srgbClr val="9FCC3B"/>
          </p15:clr>
        </p15:guide>
        <p15:guide id="119" pos="4679">
          <p15:clr>
            <a:srgbClr val="9FCC3B"/>
          </p15:clr>
        </p15:guide>
        <p15:guide id="120" pos="5065">
          <p15:clr>
            <a:srgbClr val="9FCC3B"/>
          </p15:clr>
        </p15:guide>
        <p15:guide id="121" pos="5246">
          <p15:clr>
            <a:srgbClr val="9FCC3B"/>
          </p15:clr>
        </p15:guide>
        <p15:guide id="122" pos="5609">
          <p15:clr>
            <a:srgbClr val="9FCC3B"/>
          </p15:clr>
        </p15:guide>
        <p15:guide id="123" pos="5790">
          <p15:clr>
            <a:srgbClr val="9FCC3B"/>
          </p15:clr>
        </p15:guide>
        <p15:guide id="124" pos="6357">
          <p15:clr>
            <a:srgbClr val="9FCC3B"/>
          </p15:clr>
        </p15:guide>
        <p15:guide id="125" pos="6176">
          <p15:clr>
            <a:srgbClr val="9FCC3B"/>
          </p15:clr>
        </p15:guide>
        <p15:guide id="126" pos="6743">
          <p15:clr>
            <a:srgbClr val="9FCC3B"/>
          </p15:clr>
        </p15:guide>
        <p15:guide id="127" pos="6924">
          <p15:clr>
            <a:srgbClr val="9FCC3B"/>
          </p15:clr>
        </p15:guide>
        <p15:guide id="128" pos="7287">
          <p15:clr>
            <a:srgbClr val="9FCC3B"/>
          </p15:clr>
        </p15:guide>
        <p15:guide id="129" pos="7469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69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tags" Target="../tags/tag70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71.xml"/><Relationship Id="rId1" Type="http://schemas.openxmlformats.org/officeDocument/2006/relationships/vmlDrawing" Target="../drawings/vmlDrawing23.vml"/><Relationship Id="rId6" Type="http://schemas.openxmlformats.org/officeDocument/2006/relationships/chart" Target="../charts/chart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72.xml"/><Relationship Id="rId1" Type="http://schemas.openxmlformats.org/officeDocument/2006/relationships/vmlDrawing" Target="../drawings/vmlDrawing24.vml"/><Relationship Id="rId6" Type="http://schemas.openxmlformats.org/officeDocument/2006/relationships/chart" Target="../charts/chart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73.xml"/><Relationship Id="rId1" Type="http://schemas.openxmlformats.org/officeDocument/2006/relationships/vmlDrawing" Target="../drawings/vmlDrawing25.vml"/><Relationship Id="rId6" Type="http://schemas.openxmlformats.org/officeDocument/2006/relationships/chart" Target="../charts/chart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74.xml"/><Relationship Id="rId1" Type="http://schemas.openxmlformats.org/officeDocument/2006/relationships/vmlDrawing" Target="../drawings/vmlDrawing26.vml"/><Relationship Id="rId6" Type="http://schemas.openxmlformats.org/officeDocument/2006/relationships/chart" Target="../charts/chart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75.xml"/><Relationship Id="rId1" Type="http://schemas.openxmlformats.org/officeDocument/2006/relationships/vmlDrawing" Target="../drawings/vmlDrawing27.vml"/><Relationship Id="rId6" Type="http://schemas.openxmlformats.org/officeDocument/2006/relationships/chart" Target="../charts/chart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76.xml"/><Relationship Id="rId1" Type="http://schemas.openxmlformats.org/officeDocument/2006/relationships/vmlDrawing" Target="../drawings/vmlDrawing28.vml"/><Relationship Id="rId6" Type="http://schemas.openxmlformats.org/officeDocument/2006/relationships/chart" Target="../charts/chart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chart" Target="../charts/chart1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47" Type="http://schemas.openxmlformats.org/officeDocument/2006/relationships/tags" Target="../tags/tag61.xml"/><Relationship Id="rId50" Type="http://schemas.openxmlformats.org/officeDocument/2006/relationships/oleObject" Target="../embeddings/oleObject14.bin"/><Relationship Id="rId55" Type="http://schemas.openxmlformats.org/officeDocument/2006/relationships/image" Target="../media/image21.jpeg"/><Relationship Id="rId63" Type="http://schemas.openxmlformats.org/officeDocument/2006/relationships/image" Target="../media/image29.jpeg"/><Relationship Id="rId68" Type="http://schemas.openxmlformats.org/officeDocument/2006/relationships/image" Target="../media/image34.jpeg"/><Relationship Id="rId76" Type="http://schemas.openxmlformats.org/officeDocument/2006/relationships/image" Target="../media/image42.jpeg"/><Relationship Id="rId7" Type="http://schemas.openxmlformats.org/officeDocument/2006/relationships/tags" Target="../tags/tag21.xml"/><Relationship Id="rId71" Type="http://schemas.openxmlformats.org/officeDocument/2006/relationships/image" Target="../media/image37.jpeg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9" Type="http://schemas.openxmlformats.org/officeDocument/2006/relationships/tags" Target="../tags/tag43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tags" Target="../tags/tag59.xml"/><Relationship Id="rId53" Type="http://schemas.openxmlformats.org/officeDocument/2006/relationships/image" Target="../media/image19.jpeg"/><Relationship Id="rId58" Type="http://schemas.openxmlformats.org/officeDocument/2006/relationships/image" Target="../media/image24.jpeg"/><Relationship Id="rId66" Type="http://schemas.openxmlformats.org/officeDocument/2006/relationships/image" Target="../media/image32.jpeg"/><Relationship Id="rId74" Type="http://schemas.openxmlformats.org/officeDocument/2006/relationships/image" Target="../media/image40.jpe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49" Type="http://schemas.openxmlformats.org/officeDocument/2006/relationships/slideLayout" Target="../slideLayouts/slideLayout61.xml"/><Relationship Id="rId57" Type="http://schemas.openxmlformats.org/officeDocument/2006/relationships/image" Target="../media/image23.jpeg"/><Relationship Id="rId61" Type="http://schemas.openxmlformats.org/officeDocument/2006/relationships/image" Target="../media/image27.png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52" Type="http://schemas.openxmlformats.org/officeDocument/2006/relationships/image" Target="../media/image18.jpg"/><Relationship Id="rId60" Type="http://schemas.openxmlformats.org/officeDocument/2006/relationships/image" Target="../media/image26.jpeg"/><Relationship Id="rId65" Type="http://schemas.openxmlformats.org/officeDocument/2006/relationships/image" Target="../media/image31.jpeg"/><Relationship Id="rId73" Type="http://schemas.openxmlformats.org/officeDocument/2006/relationships/image" Target="../media/image39.jpe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tags" Target="../tags/tag62.xml"/><Relationship Id="rId56" Type="http://schemas.openxmlformats.org/officeDocument/2006/relationships/image" Target="../media/image22.jpeg"/><Relationship Id="rId64" Type="http://schemas.openxmlformats.org/officeDocument/2006/relationships/image" Target="../media/image30.jpeg"/><Relationship Id="rId69" Type="http://schemas.openxmlformats.org/officeDocument/2006/relationships/image" Target="../media/image35.jpeg"/><Relationship Id="rId8" Type="http://schemas.openxmlformats.org/officeDocument/2006/relationships/tags" Target="../tags/tag22.xml"/><Relationship Id="rId51" Type="http://schemas.openxmlformats.org/officeDocument/2006/relationships/image" Target="../media/image1.emf"/><Relationship Id="rId72" Type="http://schemas.openxmlformats.org/officeDocument/2006/relationships/image" Target="../media/image38.jpeg"/><Relationship Id="rId3" Type="http://schemas.openxmlformats.org/officeDocument/2006/relationships/tags" Target="../tags/tag17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tags" Target="../tags/tag60.xml"/><Relationship Id="rId59" Type="http://schemas.openxmlformats.org/officeDocument/2006/relationships/image" Target="../media/image25.jpeg"/><Relationship Id="rId67" Type="http://schemas.openxmlformats.org/officeDocument/2006/relationships/image" Target="../media/image33.jpeg"/><Relationship Id="rId20" Type="http://schemas.openxmlformats.org/officeDocument/2006/relationships/tags" Target="../tags/tag34.xml"/><Relationship Id="rId41" Type="http://schemas.openxmlformats.org/officeDocument/2006/relationships/tags" Target="../tags/tag55.xml"/><Relationship Id="rId54" Type="http://schemas.openxmlformats.org/officeDocument/2006/relationships/image" Target="../media/image20.png"/><Relationship Id="rId62" Type="http://schemas.openxmlformats.org/officeDocument/2006/relationships/image" Target="../media/image28.jpeg"/><Relationship Id="rId70" Type="http://schemas.openxmlformats.org/officeDocument/2006/relationships/image" Target="../media/image36.jpeg"/><Relationship Id="rId75" Type="http://schemas.openxmlformats.org/officeDocument/2006/relationships/image" Target="../media/image41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51.xml"/><Relationship Id="rId7" Type="http://schemas.openxmlformats.org/officeDocument/2006/relationships/diagramLayout" Target="../diagrams/layout1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5.v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5.bin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9.jpe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tags" Target="../tags/tag6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jpg"/><Relationship Id="rId11" Type="http://schemas.openxmlformats.org/officeDocument/2006/relationships/image" Target="../media/image47.jpeg"/><Relationship Id="rId5" Type="http://schemas.openxmlformats.org/officeDocument/2006/relationships/image" Target="../media/image1.emf"/><Relationship Id="rId10" Type="http://schemas.openxmlformats.org/officeDocument/2006/relationships/image" Target="../media/image46.jpe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tags" Target="../tags/tag65.xml"/><Relationship Id="rId1" Type="http://schemas.openxmlformats.org/officeDocument/2006/relationships/vmlDrawing" Target="../drawings/vmlDrawing17.vml"/><Relationship Id="rId6" Type="http://schemas.openxmlformats.org/officeDocument/2006/relationships/chart" Target="../charts/chart2.xml"/><Relationship Id="rId11" Type="http://schemas.openxmlformats.org/officeDocument/2006/relationships/image" Target="../media/image54.png"/><Relationship Id="rId5" Type="http://schemas.openxmlformats.org/officeDocument/2006/relationships/image" Target="../media/image1.emf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17.bin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chart" Target="../charts/chart4.xml"/><Relationship Id="rId2" Type="http://schemas.openxmlformats.org/officeDocument/2006/relationships/tags" Target="../tags/tag66.xml"/><Relationship Id="rId1" Type="http://schemas.openxmlformats.org/officeDocument/2006/relationships/vmlDrawing" Target="../drawings/vmlDrawing18.vml"/><Relationship Id="rId6" Type="http://schemas.openxmlformats.org/officeDocument/2006/relationships/chart" Target="../charts/chart3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68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93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E6001E"/>
                </a:solidFill>
              </a:rPr>
              <a:t>Запуск итерации-2022 </a:t>
            </a:r>
            <a:br>
              <a:rPr lang="ru-RU" dirty="0" smtClean="0">
                <a:solidFill>
                  <a:srgbClr val="E6001E"/>
                </a:solidFill>
              </a:rPr>
            </a:br>
            <a:r>
              <a:rPr lang="ru-RU" dirty="0" smtClean="0">
                <a:solidFill>
                  <a:srgbClr val="E6001E"/>
                </a:solidFill>
              </a:rPr>
              <a:t>проекта ИСП </a:t>
            </a:r>
            <a:r>
              <a:rPr lang="en-US" dirty="0" smtClean="0">
                <a:solidFill>
                  <a:srgbClr val="E6001E"/>
                </a:solidFill>
              </a:rPr>
              <a:t>“</a:t>
            </a:r>
            <a:r>
              <a:rPr lang="ru-RU" dirty="0" smtClean="0">
                <a:solidFill>
                  <a:srgbClr val="E6001E"/>
                </a:solidFill>
              </a:rPr>
              <a:t>Мой выбор</a:t>
            </a:r>
            <a:r>
              <a:rPr lang="en-US" dirty="0" smtClean="0">
                <a:solidFill>
                  <a:srgbClr val="E6001E"/>
                </a:solidFill>
              </a:rPr>
              <a:t>”</a:t>
            </a:r>
            <a:r>
              <a:rPr lang="ru-RU" dirty="0" smtClean="0">
                <a:solidFill>
                  <a:srgbClr val="E6001E"/>
                </a:solidFill>
              </a:rPr>
              <a:t> </a:t>
            </a:r>
            <a:br>
              <a:rPr lang="ru-RU" dirty="0" smtClean="0">
                <a:solidFill>
                  <a:srgbClr val="E6001E"/>
                </a:solidFill>
              </a:rPr>
            </a:br>
            <a:r>
              <a:rPr lang="ru-RU" dirty="0" smtClean="0">
                <a:solidFill>
                  <a:srgbClr val="E6001E"/>
                </a:solidFill>
              </a:rPr>
              <a:t>на активах Группы Метинвест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87942" y="5594818"/>
            <a:ext cx="4907705" cy="647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100" dirty="0" smtClean="0">
                <a:solidFill>
                  <a:schemeClr val="bg1"/>
                </a:solidFill>
              </a:rPr>
              <a:t>Дирекция по устойчивому развитию и взаимодействию с коллективом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100" dirty="0" smtClean="0">
                <a:solidFill>
                  <a:schemeClr val="bg1"/>
                </a:solidFill>
              </a:rPr>
              <a:t>Октябрь 2021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1545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Слайд think-cell" r:id="rId4" imgW="359" imgH="355" progId="TCLayout.ActiveDocument.1">
                  <p:embed/>
                </p:oleObj>
              </mc:Choice>
              <mc:Fallback>
                <p:oleObj name="Слайд think-cell" r:id="rId4" imgW="359" imgH="355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B1423F-C3BE-432E-9BAA-3D0EA3F41B39}"/>
              </a:ext>
            </a:extLst>
          </p:cNvPr>
          <p:cNvSpPr/>
          <p:nvPr/>
        </p:nvSpPr>
        <p:spPr>
          <a:xfrm>
            <a:off x="5891841" y="1"/>
            <a:ext cx="6300158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60" y="712020"/>
            <a:ext cx="5136281" cy="269026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0" kern="1200" spc="20" baseline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Текущие формулировки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676270"/>
              </p:ext>
            </p:extLst>
          </p:nvPr>
        </p:nvGraphicFramePr>
        <p:xfrm>
          <a:off x="755560" y="1278998"/>
          <a:ext cx="4768110" cy="4601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68110">
                  <a:extLst>
                    <a:ext uri="{9D8B030D-6E8A-4147-A177-3AD203B41FA5}">
                      <a16:colId xmlns:a16="http://schemas.microsoft.com/office/drawing/2014/main" val="134384219"/>
                    </a:ext>
                  </a:extLst>
                </a:gridCol>
              </a:tblGrid>
              <a:tr h="460155">
                <a:tc>
                  <a:txBody>
                    <a:bodyPr/>
                    <a:lstStyle/>
                    <a:p>
                      <a:pPr marL="3200400" marR="0" lvl="7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Новая опция</a:t>
                      </a:r>
                    </a:p>
                    <a:p>
                      <a:pPr lvl="7" algn="l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2313511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1770" y="109924"/>
            <a:ext cx="10028732" cy="429822"/>
          </a:xfrm>
        </p:spPr>
        <p:txBody>
          <a:bodyPr vert="horz">
            <a:noAutofit/>
          </a:bodyPr>
          <a:lstStyle/>
          <a:p>
            <a:r>
              <a:rPr lang="ru-RU" sz="2000" b="1" dirty="0"/>
              <a:t>Трансформация опций летнего отдыха </a:t>
            </a:r>
            <a:r>
              <a:rPr lang="ru-RU" sz="2000" b="1" dirty="0">
                <a:solidFill>
                  <a:schemeClr val="bg1"/>
                </a:solidFill>
              </a:rPr>
              <a:t>и профилактического лечения	(2/2)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09046" y="668891"/>
            <a:ext cx="5136281" cy="269026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0" kern="1200" spc="20" baseline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Формулировки на итерацию ИСП-2022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13070"/>
              </p:ext>
            </p:extLst>
          </p:nvPr>
        </p:nvGraphicFramePr>
        <p:xfrm>
          <a:off x="6081623" y="1076230"/>
          <a:ext cx="5960852" cy="55205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960852">
                  <a:extLst>
                    <a:ext uri="{9D8B030D-6E8A-4147-A177-3AD203B41FA5}">
                      <a16:colId xmlns:a16="http://schemas.microsoft.com/office/drawing/2014/main" val="134384219"/>
                    </a:ext>
                  </a:extLst>
                </a:gridCol>
              </a:tblGrid>
              <a:tr h="55205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Семейная путевка на зарубежные объекты отдыха</a:t>
                      </a:r>
                      <a:r>
                        <a:rPr lang="ru-RU" sz="12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на 7 к. д.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 учётом графика отпусков</a:t>
                      </a:r>
                    </a:p>
                    <a:p>
                      <a:pPr marL="0" marR="0" lvl="0" indent="0" algn="l" defTabSz="742969" rtl="0" eaLnBrk="1" fontAlgn="ctr" latinLnBrk="0" hangingPunct="1">
                        <a:lnSpc>
                          <a:spcPct val="150000"/>
                        </a:lnSpc>
                        <a:spcBef>
                          <a:spcPts val="8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предоставления:</a:t>
                      </a: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 Вес в баллах на двоих взрослых  – 70 баллов (период поездки: июнь-август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).</a:t>
                      </a:r>
                      <a:endParaRPr lang="ru-RU" sz="105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 Оплата стоимости путёвки со стороны 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предприятия – не менее 70% её </a:t>
                      </a: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стоимости, 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 стороны сотрудника – не более 30%.</a:t>
                      </a:r>
                      <a:endParaRPr lang="ru-RU" sz="105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74296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3. 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Рекомендуемое долевое участие профсоюзов – 10%</a:t>
                      </a:r>
                      <a:r>
                        <a:rPr lang="ru-RU" sz="1050" kern="1200" baseline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(удешевление стоимости путёвки для сотрудника за счёт снижения его долевой части).</a:t>
                      </a:r>
                      <a:endParaRPr lang="ru-RU" sz="1050" kern="1200" dirty="0" smtClean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4. Налогообложение </a:t>
                      </a: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 полученное 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 предприятия дополнительное </a:t>
                      </a: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благо (НДФЛ, ВС) – за счет 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сотрудника.</a:t>
                      </a:r>
                      <a:endParaRPr lang="ru-RU" sz="105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Дополнительная путёвка для 1 ребенка до 12 лет по льготной стоимости (% оплаты как и для </a:t>
                      </a:r>
                      <a:r>
                        <a:rPr lang="en-US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“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основной</a:t>
                      </a:r>
                      <a:r>
                        <a:rPr lang="en-US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”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путёвки) – требует отдельного выбора специальной опции (20 баллов).</a:t>
                      </a:r>
                      <a:endParaRPr lang="ru-RU" sz="105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6. Второй и последующие дети – без траты баллов, но с оплатой полной стоимости их путёвок за счёт 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сотрудника.</a:t>
                      </a:r>
                      <a:endParaRPr lang="ru-RU" sz="105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 Опцию можно использовать 1 раз в 3 года (считая 2021 год как первый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).</a:t>
                      </a:r>
                      <a:endParaRPr lang="ru-RU" sz="105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8. Те сотрудники, кто использовал, зарубежную путёвку в 2021 (пилотном) году, приравниваются к сотрудникам, использовавшим право на отдых в рамках 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ИСП или получившим компенсацию за опции с семейными путёвками в 2021 году.</a:t>
                      </a:r>
                      <a:endParaRPr lang="ru-RU" sz="105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9. Опция предоставляется при наличии 14 к. д. планового отпуска в утверждённом графике ежегодных отпусков в период с июня по 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август.</a:t>
                      </a:r>
                      <a:endParaRPr lang="ru-RU" sz="105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 Опция предполагает проживание в Турции 7 дней (8 ночей) в отеле класса 3*, питание – </a:t>
                      </a:r>
                      <a:r>
                        <a:rPr lang="en-US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all inclusive</a:t>
                      </a:r>
                      <a:r>
                        <a:rPr lang="ru-RU" sz="105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 перелёт, трансфер и стандартную медстраховку (остальное – за счёт сотрудника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).</a:t>
                      </a:r>
                      <a:endParaRPr lang="ru-RU" sz="105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2089907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5199592" y="1430797"/>
            <a:ext cx="634499" cy="46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1116595" y="5897572"/>
            <a:ext cx="4682666" cy="923627"/>
            <a:chOff x="644453" y="5570603"/>
            <a:chExt cx="1539479" cy="87524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59531" y="5669042"/>
              <a:ext cx="1124401" cy="56872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l" defTabSz="9144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опций, предполагающих получение сезонных оздоровительных путёвок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в составе ИСП-2022 (включая семейный отдых на объектах Группы)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644453" y="5570603"/>
              <a:ext cx="348636" cy="8752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ts val="2100"/>
                </a:lnSpc>
                <a:spcBef>
                  <a:spcPct val="0"/>
                </a:spcBef>
                <a:buNone/>
                <a:defRPr lang="ru-RU" sz="2000" b="1" i="0" kern="1200" cap="none" spc="0" baseline="0">
                  <a:solidFill>
                    <a:srgbClr val="FC4242"/>
                  </a:solidFill>
                  <a:effectLst/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B0304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итого 1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B0304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2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B0304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 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059531" y="5723902"/>
              <a:ext cx="0" cy="50923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cxnSp>
        <p:nvCxnSpPr>
          <p:cNvPr id="20" name="Прямая соединительная линия 19"/>
          <p:cNvCxnSpPr/>
          <p:nvPr/>
        </p:nvCxnSpPr>
        <p:spPr>
          <a:xfrm>
            <a:off x="755560" y="1076231"/>
            <a:ext cx="50785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0732" y="5897572"/>
            <a:ext cx="50785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1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800483"/>
              </p:ext>
            </p:ext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Слайд think-cell" r:id="rId4" imgW="359" imgH="355" progId="TCLayout.ActiveDocument.1">
                  <p:embed/>
                </p:oleObj>
              </mc:Choice>
              <mc:Fallback>
                <p:oleObj name="Слайд think-cell" r:id="rId4" imgW="359" imgH="355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85766" y="2349500"/>
            <a:ext cx="3744417" cy="2374900"/>
          </a:xfrm>
        </p:spPr>
        <p:txBody>
          <a:bodyPr vert="horz"/>
          <a:lstStyle/>
          <a:p>
            <a:r>
              <a:rPr lang="ru-RU" dirty="0" smtClean="0"/>
              <a:t>Приложения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9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5932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14665"/>
              </p:ext>
            </p:extLst>
          </p:nvPr>
        </p:nvGraphicFramePr>
        <p:xfrm>
          <a:off x="1037303" y="714277"/>
          <a:ext cx="8905893" cy="574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1246094" y="118207"/>
            <a:ext cx="10524565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ru-RU"/>
            </a:defPPr>
            <a:lvl1pPr defTabSz="914400">
              <a:spcBef>
                <a:spcPct val="0"/>
              </a:spcBef>
              <a:defRPr b="1" spc="2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Опции ИСП в итерации </a:t>
            </a:r>
            <a:r>
              <a:rPr lang="ru-RU" dirty="0" smtClean="0"/>
              <a:t>2020-2021 с </a:t>
            </a:r>
            <a:r>
              <a:rPr lang="ru-RU" dirty="0"/>
              <a:t>популярностью свыше </a:t>
            </a:r>
            <a:r>
              <a:rPr lang="ru-RU" dirty="0" smtClean="0"/>
              <a:t>10 </a:t>
            </a:r>
            <a:r>
              <a:rPr lang="ru-RU" dirty="0"/>
              <a:t>000 сотрудников </a:t>
            </a:r>
            <a:r>
              <a:rPr lang="ru-RU" dirty="0" smtClean="0"/>
              <a:t>           (1/6) 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018317"/>
              </p:ext>
            </p:extLst>
          </p:nvPr>
        </p:nvGraphicFramePr>
        <p:xfrm>
          <a:off x="9943196" y="923366"/>
          <a:ext cx="1908145" cy="5206914"/>
        </p:xfrm>
        <a:graphic>
          <a:graphicData uri="http://schemas.openxmlformats.org/drawingml/2006/table">
            <a:tbl>
              <a:tblPr firstRow="1" bandRow="1"/>
              <a:tblGrid>
                <a:gridCol w="1908145">
                  <a:extLst>
                    <a:ext uri="{9D8B030D-6E8A-4147-A177-3AD203B41FA5}">
                      <a16:colId xmlns:a16="http://schemas.microsoft.com/office/drawing/2014/main" val="3840719058"/>
                    </a:ext>
                  </a:extLst>
                </a:gridCol>
              </a:tblGrid>
              <a:tr h="740819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МИД - 20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43307"/>
                  </a:ext>
                </a:extLst>
              </a:tr>
              <a:tr h="740819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2927"/>
                  </a:ext>
                </a:extLst>
              </a:tr>
              <a:tr h="740819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Детский - 10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Взрослый - 30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86117"/>
                  </a:ext>
                </a:extLst>
              </a:tr>
              <a:tr h="740819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Есть везде, кроме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ИнГОКа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04993"/>
                  </a:ext>
                </a:extLst>
              </a:tr>
              <a:tr h="740819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Есть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везде, кроме Запорожья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56024"/>
                  </a:ext>
                </a:extLst>
              </a:tr>
              <a:tr h="745649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Кривой Рог ввёл с 01.05.2021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бесплатный проезд для горожан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83346"/>
                  </a:ext>
                </a:extLst>
              </a:tr>
              <a:tr h="740819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Семейные - 30 – 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788937"/>
                  </a:ext>
                </a:extLst>
              </a:tr>
            </a:tbl>
          </a:graphicData>
        </a:graphic>
      </p:graphicFrame>
      <p:sp>
        <p:nvSpPr>
          <p:cNvPr id="17" name="Скругленная прямоугольная выноска 16"/>
          <p:cNvSpPr/>
          <p:nvPr/>
        </p:nvSpPr>
        <p:spPr>
          <a:xfrm>
            <a:off x="8435979" y="5268943"/>
            <a:ext cx="1208523" cy="411520"/>
          </a:xfrm>
          <a:prstGeom prst="wedgeRoundRectCallout">
            <a:avLst>
              <a:gd name="adj1" fmla="val 75124"/>
              <a:gd name="adj2" fmla="val -152104"/>
              <a:gd name="adj3" fmla="val 16667"/>
            </a:avLst>
          </a:prstGeom>
          <a:solidFill>
            <a:srgbClr val="8C8C8C">
              <a:lumMod val="40000"/>
              <a:lumOff val="6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“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Цена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”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опций в баллах</a:t>
            </a:r>
          </a:p>
        </p:txBody>
      </p:sp>
    </p:spTree>
    <p:extLst>
      <p:ext uri="{BB962C8B-B14F-4D97-AF65-F5344CB8AC3E}">
        <p14:creationId xmlns:p14="http://schemas.microsoft.com/office/powerpoint/2010/main" val="15238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705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951587"/>
              </p:ext>
            </p:extLst>
          </p:nvPr>
        </p:nvGraphicFramePr>
        <p:xfrm>
          <a:off x="1017639" y="764537"/>
          <a:ext cx="8790038" cy="545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1246094" y="118207"/>
            <a:ext cx="10524565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ru-RU"/>
            </a:defPPr>
            <a:lvl1pPr defTabSz="914400">
              <a:spcBef>
                <a:spcPct val="0"/>
              </a:spcBef>
              <a:defRPr b="1" spc="2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Опции ИСП в итерации </a:t>
            </a:r>
            <a:r>
              <a:rPr lang="ru-RU" dirty="0" smtClean="0"/>
              <a:t>2020-2021 </a:t>
            </a:r>
            <a:r>
              <a:rPr lang="ru-RU" dirty="0"/>
              <a:t>с популярностью </a:t>
            </a:r>
            <a:r>
              <a:rPr lang="ru-RU" dirty="0" smtClean="0"/>
              <a:t>от </a:t>
            </a:r>
            <a:r>
              <a:rPr lang="ru-RU" dirty="0"/>
              <a:t>5 000 </a:t>
            </a:r>
            <a:r>
              <a:rPr lang="ru-RU" dirty="0" smtClean="0"/>
              <a:t>до 10 000 сотрудников        (2/6) 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44661"/>
              </p:ext>
            </p:extLst>
          </p:nvPr>
        </p:nvGraphicFramePr>
        <p:xfrm>
          <a:off x="9957945" y="914399"/>
          <a:ext cx="1812714" cy="5036473"/>
        </p:xfrm>
        <a:graphic>
          <a:graphicData uri="http://schemas.openxmlformats.org/drawingml/2006/table">
            <a:tbl>
              <a:tblPr firstRow="1" bandRow="1"/>
              <a:tblGrid>
                <a:gridCol w="1812714">
                  <a:extLst>
                    <a:ext uri="{9D8B030D-6E8A-4147-A177-3AD203B41FA5}">
                      <a16:colId xmlns:a16="http://schemas.microsoft.com/office/drawing/2014/main" val="3840719058"/>
                    </a:ext>
                  </a:extLst>
                </a:gridCol>
              </a:tblGrid>
              <a:tr h="54789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43307"/>
                  </a:ext>
                </a:extLst>
              </a:tr>
              <a:tr h="54789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Промпредприятия - 20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Сервисные активы – 60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2927"/>
                  </a:ext>
                </a:extLst>
              </a:tr>
              <a:tr h="54789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  <a:p>
                      <a:pPr marL="0" marR="0" lvl="0" indent="0" algn="ctr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Разновидность дисконта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86117"/>
                  </a:ext>
                </a:extLst>
              </a:tr>
              <a:tr h="54789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“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Низкий сезон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”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- 10</a:t>
                      </a: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“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Высокий сезон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”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-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04993"/>
                  </a:ext>
                </a:extLst>
              </a:tr>
              <a:tr h="54789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56024"/>
                  </a:ext>
                </a:extLst>
              </a:tr>
              <a:tr h="6006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Есть только на запорожских активах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83346"/>
                  </a:ext>
                </a:extLst>
              </a:tr>
              <a:tr h="6006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“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Цена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”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в баллах за 1 день отдыха 1 человека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788937"/>
                  </a:ext>
                </a:extLst>
              </a:tr>
              <a:tr h="54789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  <a:p>
                      <a:pPr marL="0" marR="0" lvl="0" indent="0" algn="ctr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Разновидность дисконта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458"/>
                  </a:ext>
                </a:extLst>
              </a:tr>
              <a:tr h="54789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539653"/>
                  </a:ext>
                </a:extLst>
              </a:tr>
            </a:tbl>
          </a:graphicData>
        </a:graphic>
      </p:graphicFrame>
      <p:sp>
        <p:nvSpPr>
          <p:cNvPr id="17" name="Скругленная прямоугольная выноска 16"/>
          <p:cNvSpPr/>
          <p:nvPr/>
        </p:nvSpPr>
        <p:spPr>
          <a:xfrm>
            <a:off x="8435979" y="5268943"/>
            <a:ext cx="1208523" cy="411520"/>
          </a:xfrm>
          <a:prstGeom prst="wedgeRoundRectCallout">
            <a:avLst>
              <a:gd name="adj1" fmla="val 75124"/>
              <a:gd name="adj2" fmla="val -152104"/>
              <a:gd name="adj3" fmla="val 16667"/>
            </a:avLst>
          </a:prstGeom>
          <a:solidFill>
            <a:srgbClr val="8C8C8C">
              <a:lumMod val="40000"/>
              <a:lumOff val="6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“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Цена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”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опций в баллах</a:t>
            </a:r>
          </a:p>
        </p:txBody>
      </p:sp>
    </p:spTree>
    <p:extLst>
      <p:ext uri="{BB962C8B-B14F-4D97-AF65-F5344CB8AC3E}">
        <p14:creationId xmlns:p14="http://schemas.microsoft.com/office/powerpoint/2010/main" val="32239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9207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30073"/>
              </p:ext>
            </p:extLst>
          </p:nvPr>
        </p:nvGraphicFramePr>
        <p:xfrm>
          <a:off x="1125792" y="652539"/>
          <a:ext cx="8817403" cy="586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246095" y="118207"/>
            <a:ext cx="10739718" cy="38032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ru-RU"/>
            </a:defPPr>
            <a:lvl1pPr defTabSz="914400">
              <a:spcBef>
                <a:spcPct val="0"/>
              </a:spcBef>
              <a:defRPr b="1" spc="2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Опции ИСП в итерации </a:t>
            </a:r>
            <a:r>
              <a:rPr lang="ru-RU" dirty="0" smtClean="0"/>
              <a:t>2020-2021 с </a:t>
            </a:r>
            <a:r>
              <a:rPr lang="ru-RU" dirty="0"/>
              <a:t>популярностью от 2 000 до 5 000 сотрудников </a:t>
            </a:r>
            <a:r>
              <a:rPr lang="ru-RU" dirty="0" smtClean="0"/>
              <a:t>          (3/6)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05654"/>
              </p:ext>
            </p:extLst>
          </p:nvPr>
        </p:nvGraphicFramePr>
        <p:xfrm>
          <a:off x="9943196" y="782349"/>
          <a:ext cx="1767023" cy="5485720"/>
        </p:xfrm>
        <a:graphic>
          <a:graphicData uri="http://schemas.openxmlformats.org/drawingml/2006/table">
            <a:tbl>
              <a:tblPr firstRow="1" bandRow="1"/>
              <a:tblGrid>
                <a:gridCol w="1767023">
                  <a:extLst>
                    <a:ext uri="{9D8B030D-6E8A-4147-A177-3AD203B41FA5}">
                      <a16:colId xmlns:a16="http://schemas.microsoft.com/office/drawing/2014/main" val="3840719058"/>
                    </a:ext>
                  </a:extLst>
                </a:gridCol>
              </a:tblGrid>
              <a:tr h="685715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43307"/>
                  </a:ext>
                </a:extLst>
              </a:tr>
              <a:tr h="685715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Сотрудник – 15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 членами семьи - 30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2927"/>
                  </a:ext>
                </a:extLst>
              </a:tr>
              <a:tr h="685715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Есть только на запорожских активах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86117"/>
                  </a:ext>
                </a:extLst>
              </a:tr>
              <a:tr h="685715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04993"/>
                  </a:ext>
                </a:extLst>
              </a:tr>
              <a:tr h="685715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Есть только на мариупольских активах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56024"/>
                  </a:ext>
                </a:extLst>
              </a:tr>
              <a:tr h="685715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83346"/>
                  </a:ext>
                </a:extLst>
              </a:tr>
              <a:tr h="685715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788937"/>
                  </a:ext>
                </a:extLst>
              </a:tr>
              <a:tr h="685715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  <a:p>
                      <a:pPr marL="0" marR="0" lvl="0" indent="0" algn="ctr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Колдоговорное благо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458"/>
                  </a:ext>
                </a:extLst>
              </a:tr>
            </a:tbl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8649062" y="5313418"/>
            <a:ext cx="1208523" cy="411520"/>
          </a:xfrm>
          <a:prstGeom prst="wedgeRoundRectCallout">
            <a:avLst>
              <a:gd name="adj1" fmla="val 58707"/>
              <a:gd name="adj2" fmla="val -156296"/>
              <a:gd name="adj3" fmla="val 16667"/>
            </a:avLst>
          </a:prstGeom>
          <a:solidFill>
            <a:srgbClr val="8C8C8C">
              <a:lumMod val="40000"/>
              <a:lumOff val="6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“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Цена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”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опций в баллах</a:t>
            </a:r>
          </a:p>
        </p:txBody>
      </p:sp>
    </p:spTree>
    <p:extLst>
      <p:ext uri="{BB962C8B-B14F-4D97-AF65-F5344CB8AC3E}">
        <p14:creationId xmlns:p14="http://schemas.microsoft.com/office/powerpoint/2010/main" val="17373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4663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601337"/>
              </p:ext>
            </p:extLst>
          </p:nvPr>
        </p:nvGraphicFramePr>
        <p:xfrm>
          <a:off x="1140542" y="602384"/>
          <a:ext cx="8802654" cy="590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246094" y="118208"/>
            <a:ext cx="10757647" cy="38278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ru-RU"/>
            </a:defPPr>
            <a:lvl1pPr defTabSz="914400">
              <a:spcBef>
                <a:spcPct val="0"/>
              </a:spcBef>
              <a:defRPr b="1" spc="2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Опции ИСП в итерации </a:t>
            </a:r>
            <a:r>
              <a:rPr lang="ru-RU" dirty="0" smtClean="0"/>
              <a:t>2020-2021 </a:t>
            </a:r>
            <a:r>
              <a:rPr lang="ru-RU" dirty="0"/>
              <a:t>гг. с популярностью от </a:t>
            </a:r>
            <a:r>
              <a:rPr lang="ru-RU" dirty="0" smtClean="0"/>
              <a:t>1000 </a:t>
            </a:r>
            <a:r>
              <a:rPr lang="ru-RU" dirty="0"/>
              <a:t>до 2 000 сотрудников </a:t>
            </a:r>
            <a:r>
              <a:rPr lang="ru-RU" dirty="0" smtClean="0"/>
              <a:t>      (4/6)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8524444" y="5273634"/>
            <a:ext cx="1208523" cy="401017"/>
          </a:xfrm>
          <a:prstGeom prst="wedgeRoundRectCallout">
            <a:avLst>
              <a:gd name="adj1" fmla="val 69414"/>
              <a:gd name="adj2" fmla="val -177259"/>
              <a:gd name="adj3" fmla="val 16667"/>
            </a:avLst>
          </a:prstGeom>
          <a:solidFill>
            <a:srgbClr val="8C8C8C">
              <a:lumMod val="40000"/>
              <a:lumOff val="6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“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Цена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”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опций в баллах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05524"/>
              </p:ext>
            </p:extLst>
          </p:nvPr>
        </p:nvGraphicFramePr>
        <p:xfrm>
          <a:off x="9943195" y="737419"/>
          <a:ext cx="1325439" cy="5560142"/>
        </p:xfrm>
        <a:graphic>
          <a:graphicData uri="http://schemas.openxmlformats.org/drawingml/2006/table">
            <a:tbl>
              <a:tblPr firstRow="1" bandRow="1"/>
              <a:tblGrid>
                <a:gridCol w="1325439">
                  <a:extLst>
                    <a:ext uri="{9D8B030D-6E8A-4147-A177-3AD203B41FA5}">
                      <a16:colId xmlns:a16="http://schemas.microsoft.com/office/drawing/2014/main" val="3840719058"/>
                    </a:ext>
                  </a:extLst>
                </a:gridCol>
              </a:tblGrid>
              <a:tr h="794306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43307"/>
                  </a:ext>
                </a:extLst>
              </a:tr>
              <a:tr h="794306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08196"/>
                  </a:ext>
                </a:extLst>
              </a:tr>
              <a:tr h="794306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2927"/>
                  </a:ext>
                </a:extLst>
              </a:tr>
              <a:tr h="794306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5-10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03805"/>
                  </a:ext>
                </a:extLst>
              </a:tr>
              <a:tr h="794306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10-20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Колдоговорное благо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86117"/>
                  </a:ext>
                </a:extLst>
              </a:tr>
              <a:tr h="794306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Очно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15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Онлайн - 30 – 40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30551"/>
                  </a:ext>
                </a:extLst>
              </a:tr>
              <a:tr h="794306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Очно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Онлайн - 40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0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2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128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50791"/>
              </p:ext>
            </p:extLst>
          </p:nvPr>
        </p:nvGraphicFramePr>
        <p:xfrm>
          <a:off x="842682" y="554468"/>
          <a:ext cx="9100514" cy="618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246095" y="118208"/>
            <a:ext cx="10685930" cy="4362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ru-RU"/>
            </a:defPPr>
            <a:lvl1pPr defTabSz="914400">
              <a:spcBef>
                <a:spcPct val="0"/>
              </a:spcBef>
              <a:defRPr b="1" spc="2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Опции ИСП в итерации </a:t>
            </a:r>
            <a:r>
              <a:rPr lang="ru-RU" dirty="0" smtClean="0"/>
              <a:t>2020-2021 с </a:t>
            </a:r>
            <a:r>
              <a:rPr lang="ru-RU" dirty="0"/>
              <a:t>популярностью от </a:t>
            </a:r>
            <a:r>
              <a:rPr lang="ru-RU" dirty="0" smtClean="0"/>
              <a:t>500 </a:t>
            </a:r>
            <a:r>
              <a:rPr lang="ru-RU" dirty="0"/>
              <a:t>до </a:t>
            </a:r>
            <a:r>
              <a:rPr lang="ru-RU" dirty="0" smtClean="0"/>
              <a:t>1 </a:t>
            </a:r>
            <a:r>
              <a:rPr lang="ru-RU" dirty="0"/>
              <a:t>000 сотрудников </a:t>
            </a:r>
            <a:r>
              <a:rPr lang="ru-RU" dirty="0" smtClean="0"/>
              <a:t>       (5/6)</a:t>
            </a:r>
            <a:endParaRPr lang="ru-RU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8524444" y="5333411"/>
            <a:ext cx="1208523" cy="401017"/>
          </a:xfrm>
          <a:prstGeom prst="wedgeRoundRectCallout">
            <a:avLst>
              <a:gd name="adj1" fmla="val 69414"/>
              <a:gd name="adj2" fmla="val -177259"/>
              <a:gd name="adj3" fmla="val 16667"/>
            </a:avLst>
          </a:prstGeom>
          <a:solidFill>
            <a:srgbClr val="8C8C8C">
              <a:lumMod val="40000"/>
              <a:lumOff val="6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“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Цена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”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опций в баллах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26805"/>
              </p:ext>
            </p:extLst>
          </p:nvPr>
        </p:nvGraphicFramePr>
        <p:xfrm>
          <a:off x="9943196" y="663386"/>
          <a:ext cx="1988828" cy="5843482"/>
        </p:xfrm>
        <a:graphic>
          <a:graphicData uri="http://schemas.openxmlformats.org/drawingml/2006/table">
            <a:tbl>
              <a:tblPr firstRow="1" bandRow="1"/>
              <a:tblGrid>
                <a:gridCol w="1988828">
                  <a:extLst>
                    <a:ext uri="{9D8B030D-6E8A-4147-A177-3AD203B41FA5}">
                      <a16:colId xmlns:a16="http://schemas.microsoft.com/office/drawing/2014/main" val="3840719058"/>
                    </a:ext>
                  </a:extLst>
                </a:gridCol>
              </a:tblGrid>
              <a:tr h="43712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43307"/>
                  </a:ext>
                </a:extLst>
              </a:tr>
              <a:tr h="43712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08196"/>
                  </a:ext>
                </a:extLst>
              </a:tr>
              <a:tr h="43712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  <a:p>
                      <a:pPr marL="0" marR="0" lvl="0" indent="0" algn="ctr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Есть только на ЗС и ЗЛМЗ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2927"/>
                  </a:ext>
                </a:extLst>
              </a:tr>
              <a:tr h="43712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5-10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Перешли в онлайн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03805"/>
                  </a:ext>
                </a:extLst>
              </a:tr>
              <a:tr h="43712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86117"/>
                  </a:ext>
                </a:extLst>
              </a:tr>
              <a:tr h="43712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  <a:p>
                      <a:pPr marL="0" marR="0" lvl="0" indent="0" algn="ctr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Есть только на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ГОКах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30551"/>
                  </a:ext>
                </a:extLst>
              </a:tr>
              <a:tr h="43712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  <a:p>
                      <a:pPr marL="0" marR="0" lvl="0" indent="0" algn="ctr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Есть только на АКХЗ и МПС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04993"/>
                  </a:ext>
                </a:extLst>
              </a:tr>
              <a:tr h="43712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Разновидность дисконта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14131"/>
                  </a:ext>
                </a:extLst>
              </a:tr>
              <a:tr h="43712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Колдоговорное благо (АС)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56024"/>
                  </a:ext>
                </a:extLst>
              </a:tr>
              <a:tr h="43712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59120"/>
                  </a:ext>
                </a:extLst>
              </a:tr>
              <a:tr h="43712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83346"/>
                  </a:ext>
                </a:extLst>
              </a:tr>
              <a:tr h="598030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МИД – как замена отпуска за работу за компьютером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832232"/>
                  </a:ext>
                </a:extLst>
              </a:tr>
              <a:tr h="437121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78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0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53208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530027"/>
              </p:ext>
            </p:extLst>
          </p:nvPr>
        </p:nvGraphicFramePr>
        <p:xfrm>
          <a:off x="1057835" y="569781"/>
          <a:ext cx="8885361" cy="594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1246095" y="118207"/>
            <a:ext cx="10614212" cy="4515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ru-RU"/>
            </a:defPPr>
            <a:lvl1pPr defTabSz="914400">
              <a:spcBef>
                <a:spcPct val="0"/>
              </a:spcBef>
              <a:defRPr b="1" spc="2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Опции ИСП в итерации </a:t>
            </a:r>
            <a:r>
              <a:rPr lang="ru-RU" dirty="0" smtClean="0"/>
              <a:t>2020-2021 </a:t>
            </a:r>
            <a:r>
              <a:rPr lang="ru-RU" dirty="0"/>
              <a:t>с популярностью менее </a:t>
            </a:r>
            <a:r>
              <a:rPr lang="ru-RU" dirty="0" smtClean="0"/>
              <a:t>500 </a:t>
            </a:r>
            <a:r>
              <a:rPr lang="ru-RU" dirty="0"/>
              <a:t>сотрудников </a:t>
            </a:r>
            <a:r>
              <a:rPr lang="ru-RU" dirty="0" smtClean="0"/>
              <a:t>                      (6/6) 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515157"/>
              </p:ext>
            </p:extLst>
          </p:nvPr>
        </p:nvGraphicFramePr>
        <p:xfrm>
          <a:off x="9943196" y="569785"/>
          <a:ext cx="1746780" cy="5660682"/>
        </p:xfrm>
        <a:graphic>
          <a:graphicData uri="http://schemas.openxmlformats.org/drawingml/2006/table">
            <a:tbl>
              <a:tblPr firstRow="1" bandRow="1"/>
              <a:tblGrid>
                <a:gridCol w="1746780">
                  <a:extLst>
                    <a:ext uri="{9D8B030D-6E8A-4147-A177-3AD203B41FA5}">
                      <a16:colId xmlns:a16="http://schemas.microsoft.com/office/drawing/2014/main" val="3840719058"/>
                    </a:ext>
                  </a:extLst>
                </a:gridCol>
              </a:tblGrid>
              <a:tr h="598284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Есть только на запорожских активах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43307"/>
                  </a:ext>
                </a:extLst>
              </a:tr>
              <a:tr h="4602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08196"/>
                  </a:ext>
                </a:extLst>
              </a:tr>
              <a:tr h="4602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2927"/>
                  </a:ext>
                </a:extLst>
              </a:tr>
              <a:tr h="4602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5-10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Перешли в онлайн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03805"/>
                  </a:ext>
                </a:extLst>
              </a:tr>
              <a:tr h="4602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86117"/>
                  </a:ext>
                </a:extLst>
              </a:tr>
              <a:tr h="4602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30551"/>
                  </a:ext>
                </a:extLst>
              </a:tr>
              <a:tr h="4602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Есть на ЗОЗ, АКХЗ,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МИД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04993"/>
                  </a:ext>
                </a:extLst>
              </a:tr>
              <a:tr h="4602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 – 50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14131"/>
                  </a:ext>
                </a:extLst>
              </a:tr>
              <a:tr h="4602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Колдоговорное благо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56024"/>
                  </a:ext>
                </a:extLst>
              </a:tr>
              <a:tr h="4602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Колдоговорное благо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59120"/>
                  </a:ext>
                </a:extLst>
              </a:tr>
              <a:tr h="4602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(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ИнГОК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83346"/>
                  </a:ext>
                </a:extLst>
              </a:tr>
              <a:tr h="460218">
                <a:tc>
                  <a:txBody>
                    <a:bodyPr/>
                    <a:lstStyle>
                      <a:lvl1pPr marL="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7148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42969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114453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85937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857421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228906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600390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971874" algn="l" defTabSz="742969" rtl="0" eaLnBrk="1" latinLnBrk="0" hangingPunct="1">
                        <a:defRPr sz="1463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Есть только на КРМЗ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832232"/>
                  </a:ext>
                </a:extLst>
              </a:tr>
            </a:tbl>
          </a:graphicData>
        </a:graphic>
      </p:graphicFrame>
      <p:sp>
        <p:nvSpPr>
          <p:cNvPr id="18" name="Скругленная прямоугольная выноска 17"/>
          <p:cNvSpPr/>
          <p:nvPr/>
        </p:nvSpPr>
        <p:spPr>
          <a:xfrm>
            <a:off x="8524444" y="5235962"/>
            <a:ext cx="1208523" cy="401017"/>
          </a:xfrm>
          <a:prstGeom prst="wedgeRoundRectCallout">
            <a:avLst>
              <a:gd name="adj1" fmla="val 67273"/>
              <a:gd name="adj2" fmla="val -162201"/>
              <a:gd name="adj3" fmla="val 16667"/>
            </a:avLst>
          </a:prstGeom>
          <a:solidFill>
            <a:srgbClr val="8C8C8C">
              <a:lumMod val="40000"/>
              <a:lumOff val="6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“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Цена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”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опций в баллах</a:t>
            </a:r>
          </a:p>
        </p:txBody>
      </p:sp>
    </p:spTree>
    <p:extLst>
      <p:ext uri="{BB962C8B-B14F-4D97-AF65-F5344CB8AC3E}">
        <p14:creationId xmlns:p14="http://schemas.microsoft.com/office/powerpoint/2010/main" val="34087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876041"/>
              </p:ext>
            </p:extLst>
          </p:nvPr>
        </p:nvGraphicFramePr>
        <p:xfrm>
          <a:off x="1144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76"/>
          <p:cNvSpPr/>
          <p:nvPr/>
        </p:nvSpPr>
        <p:spPr>
          <a:xfrm>
            <a:off x="6362142" y="4"/>
            <a:ext cx="5829858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69"/>
            <a:endParaRPr lang="uk-UA" sz="1463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24" y="126931"/>
            <a:ext cx="7467599" cy="42739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1950" dirty="0" smtClean="0"/>
              <a:t>История внедрения и динамика  развития </a:t>
            </a:r>
            <a:r>
              <a:rPr lang="ru-RU" sz="1950" dirty="0"/>
              <a:t>ИСП «Мой выбор</a:t>
            </a:r>
            <a:r>
              <a:rPr lang="ru-RU" sz="1950" dirty="0" smtClean="0"/>
              <a:t>»</a:t>
            </a:r>
            <a:endParaRPr lang="ru-RU" sz="195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093755" y="5628745"/>
            <a:ext cx="8718054" cy="838593"/>
            <a:chOff x="1170158" y="4961557"/>
            <a:chExt cx="10729913" cy="1032113"/>
          </a:xfrm>
        </p:grpSpPr>
        <p:sp>
          <p:nvSpPr>
            <p:cNvPr id="41" name="Прямоугольник 20"/>
            <p:cNvSpPr/>
            <p:nvPr/>
          </p:nvSpPr>
          <p:spPr>
            <a:xfrm>
              <a:off x="1170158" y="5640812"/>
              <a:ext cx="609600" cy="352858"/>
            </a:xfrm>
            <a:prstGeom prst="rect">
              <a:avLst/>
            </a:prstGeom>
            <a:ln>
              <a:noFill/>
            </a:ln>
          </p:spPr>
          <p:txBody>
            <a:bodyPr wrap="square" lIns="0" tIns="29250" rIns="29250" bIns="29250">
              <a:spAutoFit/>
            </a:bodyPr>
            <a:lstStyle/>
            <a:p>
              <a:pPr defTabSz="742969">
                <a:lnSpc>
                  <a:spcPct val="130000"/>
                </a:lnSpc>
                <a:defRPr/>
              </a:pPr>
              <a:r>
                <a:rPr lang="en-US" sz="1138" b="1" dirty="0">
                  <a:solidFill>
                    <a:srgbClr val="9B9BAA"/>
                  </a:solidFill>
                  <a:latin typeface="Roboto" panose="02000000000000000000" pitchFamily="2" charset="0"/>
                </a:rPr>
                <a:t>201</a:t>
              </a:r>
              <a:r>
                <a:rPr lang="ru-UA" sz="1138" b="1" dirty="0">
                  <a:solidFill>
                    <a:srgbClr val="9B9BAA"/>
                  </a:solidFill>
                  <a:latin typeface="Roboto" panose="02000000000000000000" pitchFamily="2" charset="0"/>
                </a:rPr>
                <a:t>4</a:t>
              </a:r>
              <a:endParaRPr lang="en-US" sz="1138" b="1" dirty="0">
                <a:solidFill>
                  <a:srgbClr val="9B9BAA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44" name="Прямоугольник 20"/>
            <p:cNvSpPr/>
            <p:nvPr/>
          </p:nvSpPr>
          <p:spPr>
            <a:xfrm>
              <a:off x="1370463" y="4974122"/>
              <a:ext cx="818590" cy="442034"/>
            </a:xfrm>
            <a:prstGeom prst="rect">
              <a:avLst/>
            </a:prstGeom>
            <a:ln>
              <a:noFill/>
            </a:ln>
          </p:spPr>
          <p:txBody>
            <a:bodyPr wrap="square" lIns="29250" tIns="29250" rIns="29250" bIns="29250">
              <a:spAutoFit/>
            </a:bodyPr>
            <a:lstStyle/>
            <a:p>
              <a:pPr defTabSz="742969">
                <a:defRPr/>
              </a:pPr>
              <a:r>
                <a:rPr lang="uk-UA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ММКИ</a:t>
              </a:r>
            </a:p>
            <a:p>
              <a:pPr defTabSz="742969">
                <a:defRPr/>
              </a:pPr>
              <a:r>
                <a:rPr lang="uk-UA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(</a:t>
              </a:r>
              <a:r>
                <a:rPr lang="uk-UA" sz="975" dirty="0" err="1">
                  <a:solidFill>
                    <a:srgbClr val="6F6F7B"/>
                  </a:solidFill>
                  <a:latin typeface="Roboto" panose="02000000000000000000" pitchFamily="2" charset="0"/>
                </a:rPr>
                <a:t>пилот</a:t>
              </a:r>
              <a:r>
                <a:rPr lang="uk-UA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)</a:t>
              </a:r>
            </a:p>
          </p:txBody>
        </p:sp>
        <p:sp>
          <p:nvSpPr>
            <p:cNvPr id="58" name="Прямоугольник 20"/>
            <p:cNvSpPr/>
            <p:nvPr/>
          </p:nvSpPr>
          <p:spPr>
            <a:xfrm>
              <a:off x="2985540" y="5640811"/>
              <a:ext cx="609600" cy="352859"/>
            </a:xfrm>
            <a:prstGeom prst="rect">
              <a:avLst/>
            </a:prstGeom>
            <a:ln>
              <a:noFill/>
            </a:ln>
          </p:spPr>
          <p:txBody>
            <a:bodyPr wrap="square" lIns="0" tIns="29250" rIns="29250" bIns="29250">
              <a:spAutoFit/>
            </a:bodyPr>
            <a:lstStyle/>
            <a:p>
              <a:pPr defTabSz="742969">
                <a:lnSpc>
                  <a:spcPct val="130000"/>
                </a:lnSpc>
                <a:defRPr/>
              </a:pPr>
              <a:r>
                <a:rPr lang="en-US" sz="1138" b="1" dirty="0">
                  <a:solidFill>
                    <a:srgbClr val="9B9BAA"/>
                  </a:solidFill>
                  <a:latin typeface="Roboto" panose="02000000000000000000" pitchFamily="2" charset="0"/>
                </a:rPr>
                <a:t>201</a:t>
              </a:r>
              <a:r>
                <a:rPr lang="ru-UA" sz="1138" b="1" dirty="0">
                  <a:solidFill>
                    <a:srgbClr val="9B9BAA"/>
                  </a:solidFill>
                  <a:latin typeface="Roboto" panose="02000000000000000000" pitchFamily="2" charset="0"/>
                </a:rPr>
                <a:t>7</a:t>
              </a:r>
              <a:endParaRPr lang="en-US" sz="1138" b="1" dirty="0">
                <a:solidFill>
                  <a:srgbClr val="9B9BAA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59" name="Прямоугольник 20"/>
            <p:cNvSpPr/>
            <p:nvPr/>
          </p:nvSpPr>
          <p:spPr>
            <a:xfrm>
              <a:off x="3219775" y="4974122"/>
              <a:ext cx="1391851" cy="442034"/>
            </a:xfrm>
            <a:prstGeom prst="rect">
              <a:avLst/>
            </a:prstGeom>
            <a:ln>
              <a:noFill/>
            </a:ln>
          </p:spPr>
          <p:txBody>
            <a:bodyPr wrap="square" lIns="29250" tIns="29250" rIns="29250" bIns="29250">
              <a:spAutoFit/>
            </a:bodyPr>
            <a:lstStyle/>
            <a:p>
              <a:pPr defTabSz="742969">
                <a:defRPr/>
              </a:pPr>
              <a:r>
                <a:rPr lang="uk-UA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+ СЕВГОК, ЦГОК,</a:t>
              </a:r>
            </a:p>
            <a:p>
              <a:pPr defTabSz="742969">
                <a:defRPr/>
              </a:pPr>
              <a:r>
                <a:rPr lang="uk-UA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ИНГОК, КРМЗ</a:t>
              </a:r>
            </a:p>
          </p:txBody>
        </p:sp>
        <p:sp>
          <p:nvSpPr>
            <p:cNvPr id="63" name="Прямоугольник 20"/>
            <p:cNvSpPr/>
            <p:nvPr/>
          </p:nvSpPr>
          <p:spPr>
            <a:xfrm>
              <a:off x="4813489" y="5628245"/>
              <a:ext cx="609600" cy="352859"/>
            </a:xfrm>
            <a:prstGeom prst="rect">
              <a:avLst/>
            </a:prstGeom>
            <a:ln>
              <a:noFill/>
            </a:ln>
          </p:spPr>
          <p:txBody>
            <a:bodyPr wrap="square" lIns="0" tIns="29250" rIns="29250" bIns="29250">
              <a:spAutoFit/>
            </a:bodyPr>
            <a:lstStyle/>
            <a:p>
              <a:pPr defTabSz="742969">
                <a:lnSpc>
                  <a:spcPct val="130000"/>
                </a:lnSpc>
                <a:defRPr/>
              </a:pPr>
              <a:r>
                <a:rPr lang="en-US" sz="1138" b="1" dirty="0">
                  <a:solidFill>
                    <a:srgbClr val="9B9BAA"/>
                  </a:solidFill>
                  <a:latin typeface="Roboto" panose="02000000000000000000" pitchFamily="2" charset="0"/>
                </a:rPr>
                <a:t>201</a:t>
              </a:r>
              <a:r>
                <a:rPr lang="ru-UA" sz="1138" b="1" dirty="0">
                  <a:solidFill>
                    <a:srgbClr val="9B9BAA"/>
                  </a:solidFill>
                  <a:latin typeface="Roboto" panose="02000000000000000000" pitchFamily="2" charset="0"/>
                </a:rPr>
                <a:t>8</a:t>
              </a:r>
              <a:endParaRPr lang="en-US" sz="1138" b="1" dirty="0">
                <a:solidFill>
                  <a:srgbClr val="9B9BAA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64" name="Прямоугольник 20"/>
            <p:cNvSpPr/>
            <p:nvPr/>
          </p:nvSpPr>
          <p:spPr>
            <a:xfrm>
              <a:off x="5031705" y="4974122"/>
              <a:ext cx="1391851" cy="442034"/>
            </a:xfrm>
            <a:prstGeom prst="rect">
              <a:avLst/>
            </a:prstGeom>
            <a:ln>
              <a:noFill/>
            </a:ln>
          </p:spPr>
          <p:txBody>
            <a:bodyPr wrap="square" lIns="29250" tIns="29250" rIns="29250" bIns="29250">
              <a:spAutoFit/>
            </a:bodyPr>
            <a:lstStyle/>
            <a:p>
              <a:pPr defTabSz="742969">
                <a:defRPr/>
              </a:pPr>
              <a:r>
                <a:rPr lang="uk-UA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+ </a:t>
              </a:r>
              <a:r>
                <a:rPr lang="uk-UA" sz="975" dirty="0" err="1">
                  <a:solidFill>
                    <a:srgbClr val="6F6F7B"/>
                  </a:solidFill>
                  <a:latin typeface="Roboto" panose="02000000000000000000" pitchFamily="2" charset="0"/>
                </a:rPr>
                <a:t>Запорожсталь</a:t>
              </a:r>
              <a:r>
                <a:rPr lang="uk-UA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,</a:t>
              </a:r>
            </a:p>
            <a:p>
              <a:pPr defTabSz="742969">
                <a:defRPr/>
              </a:pPr>
              <a:r>
                <a:rPr lang="uk-UA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Азовсталь, МПС</a:t>
              </a:r>
            </a:p>
          </p:txBody>
        </p:sp>
        <p:sp>
          <p:nvSpPr>
            <p:cNvPr id="68" name="Прямоугольник 20"/>
            <p:cNvSpPr/>
            <p:nvPr/>
          </p:nvSpPr>
          <p:spPr>
            <a:xfrm>
              <a:off x="6654006" y="5628243"/>
              <a:ext cx="609600" cy="352859"/>
            </a:xfrm>
            <a:prstGeom prst="rect">
              <a:avLst/>
            </a:prstGeom>
            <a:ln>
              <a:noFill/>
            </a:ln>
          </p:spPr>
          <p:txBody>
            <a:bodyPr wrap="square" lIns="0" tIns="29250" rIns="29250" bIns="29250">
              <a:spAutoFit/>
            </a:bodyPr>
            <a:lstStyle/>
            <a:p>
              <a:pPr defTabSz="742969">
                <a:lnSpc>
                  <a:spcPct val="130000"/>
                </a:lnSpc>
                <a:defRPr/>
              </a:pPr>
              <a:r>
                <a:rPr lang="en-US" sz="1138" b="1" dirty="0">
                  <a:solidFill>
                    <a:srgbClr val="9B9BAA"/>
                  </a:solidFill>
                  <a:latin typeface="Roboto" panose="02000000000000000000" pitchFamily="2" charset="0"/>
                </a:rPr>
                <a:t>201</a:t>
              </a:r>
              <a:r>
                <a:rPr lang="ru-UA" sz="1138" b="1" dirty="0">
                  <a:solidFill>
                    <a:srgbClr val="9B9BAA"/>
                  </a:solidFill>
                  <a:latin typeface="Roboto" panose="02000000000000000000" pitchFamily="2" charset="0"/>
                </a:rPr>
                <a:t>9</a:t>
              </a:r>
              <a:endParaRPr lang="en-US" sz="1138" b="1" dirty="0">
                <a:solidFill>
                  <a:srgbClr val="9B9BAA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69" name="Прямоугольник 20"/>
            <p:cNvSpPr/>
            <p:nvPr/>
          </p:nvSpPr>
          <p:spPr>
            <a:xfrm>
              <a:off x="6815518" y="4974122"/>
              <a:ext cx="1391851" cy="442034"/>
            </a:xfrm>
            <a:prstGeom prst="rect">
              <a:avLst/>
            </a:prstGeom>
            <a:ln>
              <a:noFill/>
            </a:ln>
          </p:spPr>
          <p:txBody>
            <a:bodyPr wrap="square" lIns="29250" tIns="29250" rIns="29250" bIns="29250">
              <a:spAutoFit/>
            </a:bodyPr>
            <a:lstStyle/>
            <a:p>
              <a:pPr defTabSz="742969">
                <a:defRPr/>
              </a:pPr>
              <a:r>
                <a:rPr lang="uk-UA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+ АКХЗ, ЗЛМЗ, ЗОЗ, ЗКХЗ, МРМЗ</a:t>
              </a:r>
            </a:p>
          </p:txBody>
        </p:sp>
        <p:cxnSp>
          <p:nvCxnSpPr>
            <p:cNvPr id="37" name="Прямая соединительная линия 9"/>
            <p:cNvCxnSpPr/>
            <p:nvPr/>
          </p:nvCxnSpPr>
          <p:spPr>
            <a:xfrm>
              <a:off x="1236508" y="5553330"/>
              <a:ext cx="9688667" cy="0"/>
            </a:xfrm>
            <a:prstGeom prst="line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14"/>
            <p:cNvSpPr/>
            <p:nvPr/>
          </p:nvSpPr>
          <p:spPr>
            <a:xfrm>
              <a:off x="1234617" y="5478415"/>
              <a:ext cx="149829" cy="1498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69">
                <a:defRPr/>
              </a:pPr>
              <a:endParaRPr lang="ru-RU" sz="1463" dirty="0">
                <a:solidFill>
                  <a:srgbClr val="FFFFFF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57" name="Овал 14"/>
            <p:cNvSpPr/>
            <p:nvPr/>
          </p:nvSpPr>
          <p:spPr>
            <a:xfrm>
              <a:off x="3069946" y="5478415"/>
              <a:ext cx="149829" cy="1498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69">
                <a:defRPr/>
              </a:pPr>
              <a:endParaRPr lang="ru-RU" sz="1463" dirty="0">
                <a:solidFill>
                  <a:srgbClr val="FFFFFF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62" name="Овал 14"/>
            <p:cNvSpPr/>
            <p:nvPr/>
          </p:nvSpPr>
          <p:spPr>
            <a:xfrm>
              <a:off x="4905275" y="5478415"/>
              <a:ext cx="149829" cy="1498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69">
                <a:defRPr/>
              </a:pPr>
              <a:endParaRPr lang="ru-RU" sz="1463" dirty="0">
                <a:solidFill>
                  <a:srgbClr val="FFFFFF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67" name="Овал 14"/>
            <p:cNvSpPr/>
            <p:nvPr/>
          </p:nvSpPr>
          <p:spPr>
            <a:xfrm>
              <a:off x="6740604" y="5478415"/>
              <a:ext cx="149829" cy="1498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69">
                <a:defRPr/>
              </a:pPr>
              <a:endParaRPr lang="ru-RU" sz="1463" dirty="0">
                <a:solidFill>
                  <a:srgbClr val="FFFFFF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72" name="Овал 14"/>
            <p:cNvSpPr/>
            <p:nvPr/>
          </p:nvSpPr>
          <p:spPr>
            <a:xfrm>
              <a:off x="8575931" y="5478415"/>
              <a:ext cx="149829" cy="1498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69">
                <a:defRPr/>
              </a:pPr>
              <a:endParaRPr lang="ru-RU" sz="1463" dirty="0">
                <a:solidFill>
                  <a:srgbClr val="FFFFFF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73" name="Прямоугольник 20"/>
            <p:cNvSpPr/>
            <p:nvPr/>
          </p:nvSpPr>
          <p:spPr>
            <a:xfrm>
              <a:off x="8494523" y="5640811"/>
              <a:ext cx="609600" cy="352859"/>
            </a:xfrm>
            <a:prstGeom prst="rect">
              <a:avLst/>
            </a:prstGeom>
            <a:ln>
              <a:noFill/>
            </a:ln>
          </p:spPr>
          <p:txBody>
            <a:bodyPr wrap="square" lIns="0" tIns="29250" rIns="29250" bIns="29250">
              <a:spAutoFit/>
            </a:bodyPr>
            <a:lstStyle/>
            <a:p>
              <a:pPr defTabSz="742969">
                <a:lnSpc>
                  <a:spcPct val="130000"/>
                </a:lnSpc>
                <a:defRPr/>
              </a:pPr>
              <a:r>
                <a:rPr lang="en-US" sz="1138" b="1" dirty="0">
                  <a:solidFill>
                    <a:srgbClr val="9B9BAA"/>
                  </a:solidFill>
                  <a:latin typeface="Roboto" panose="02000000000000000000" pitchFamily="2" charset="0"/>
                </a:rPr>
                <a:t>2</a:t>
              </a:r>
              <a:r>
                <a:rPr lang="ru-UA" sz="1138" b="1" dirty="0">
                  <a:solidFill>
                    <a:srgbClr val="9B9BAA"/>
                  </a:solidFill>
                  <a:latin typeface="Roboto" panose="02000000000000000000" pitchFamily="2" charset="0"/>
                </a:rPr>
                <a:t>020</a:t>
              </a:r>
              <a:endParaRPr lang="en-US" sz="1138" b="1" dirty="0">
                <a:solidFill>
                  <a:srgbClr val="9B9BAA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74" name="Прямоугольник 20"/>
            <p:cNvSpPr/>
            <p:nvPr/>
          </p:nvSpPr>
          <p:spPr>
            <a:xfrm>
              <a:off x="8676569" y="4974123"/>
              <a:ext cx="1889989" cy="442034"/>
            </a:xfrm>
            <a:prstGeom prst="rect">
              <a:avLst/>
            </a:prstGeom>
            <a:ln>
              <a:noFill/>
            </a:ln>
          </p:spPr>
          <p:txBody>
            <a:bodyPr wrap="square" lIns="0" tIns="29250" rIns="29250" bIns="29250" anchor="ctr">
              <a:spAutoFit/>
            </a:bodyPr>
            <a:lstStyle/>
            <a:p>
              <a:pPr defTabSz="742969">
                <a:defRPr/>
              </a:pPr>
              <a:r>
                <a:rPr lang="ru-RU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+ МИД, </a:t>
              </a:r>
              <a:r>
                <a:rPr lang="ru-RU" sz="975" dirty="0" err="1">
                  <a:solidFill>
                    <a:srgbClr val="6F6F7B"/>
                  </a:solidFill>
                  <a:latin typeface="Roboto" panose="02000000000000000000" pitchFamily="2" charset="0"/>
                </a:rPr>
                <a:t>Инкор</a:t>
              </a:r>
              <a:r>
                <a:rPr lang="ru-RU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 (в ходе итерации – </a:t>
              </a:r>
              <a:r>
                <a:rPr lang="en-US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M&amp;A </a:t>
              </a:r>
              <a:r>
                <a:rPr lang="ru-RU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с АКХЗ)</a:t>
              </a:r>
            </a:p>
          </p:txBody>
        </p:sp>
        <p:sp>
          <p:nvSpPr>
            <p:cNvPr id="22" name="Овал 14"/>
            <p:cNvSpPr/>
            <p:nvPr/>
          </p:nvSpPr>
          <p:spPr>
            <a:xfrm>
              <a:off x="10489320" y="5465848"/>
              <a:ext cx="149829" cy="1498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69">
                <a:defRPr/>
              </a:pPr>
              <a:endParaRPr lang="ru-RU" sz="1463" dirty="0">
                <a:solidFill>
                  <a:srgbClr val="FFFFFF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3" name="Прямоугольник 20"/>
            <p:cNvSpPr/>
            <p:nvPr/>
          </p:nvSpPr>
          <p:spPr>
            <a:xfrm>
              <a:off x="10407911" y="5615637"/>
              <a:ext cx="609600" cy="352859"/>
            </a:xfrm>
            <a:prstGeom prst="rect">
              <a:avLst/>
            </a:prstGeom>
            <a:ln>
              <a:noFill/>
            </a:ln>
          </p:spPr>
          <p:txBody>
            <a:bodyPr wrap="square" lIns="0" tIns="29250" rIns="29250" bIns="29250" anchor="ctr">
              <a:spAutoFit/>
            </a:bodyPr>
            <a:lstStyle/>
            <a:p>
              <a:pPr defTabSz="742969">
                <a:lnSpc>
                  <a:spcPct val="130000"/>
                </a:lnSpc>
                <a:defRPr/>
              </a:pPr>
              <a:r>
                <a:rPr lang="en-US" sz="1138" b="1" dirty="0">
                  <a:solidFill>
                    <a:srgbClr val="E60000"/>
                  </a:solidFill>
                  <a:latin typeface="Roboto" panose="02000000000000000000" pitchFamily="2" charset="0"/>
                </a:rPr>
                <a:t>2</a:t>
              </a:r>
              <a:r>
                <a:rPr lang="ru-UA" sz="1138" b="1" dirty="0">
                  <a:solidFill>
                    <a:srgbClr val="E60000"/>
                  </a:solidFill>
                  <a:latin typeface="Roboto" panose="02000000000000000000" pitchFamily="2" charset="0"/>
                </a:rPr>
                <a:t>02</a:t>
              </a:r>
              <a:r>
                <a:rPr lang="ru-RU" sz="1138" b="1" dirty="0">
                  <a:solidFill>
                    <a:srgbClr val="E60000"/>
                  </a:solidFill>
                  <a:latin typeface="Roboto" panose="02000000000000000000" pitchFamily="2" charset="0"/>
                </a:rPr>
                <a:t>1</a:t>
              </a:r>
              <a:endParaRPr lang="en-US" sz="1138" b="1" dirty="0">
                <a:solidFill>
                  <a:srgbClr val="E60000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4" name="Прямоугольник 20"/>
            <p:cNvSpPr/>
            <p:nvPr/>
          </p:nvSpPr>
          <p:spPr>
            <a:xfrm>
              <a:off x="10639149" y="4961557"/>
              <a:ext cx="1260922" cy="442034"/>
            </a:xfrm>
            <a:prstGeom prst="rect">
              <a:avLst/>
            </a:prstGeom>
            <a:ln>
              <a:noFill/>
            </a:ln>
          </p:spPr>
          <p:txBody>
            <a:bodyPr wrap="square" lIns="0" tIns="29250" rIns="29250" bIns="29250" anchor="ctr">
              <a:spAutoFit/>
            </a:bodyPr>
            <a:lstStyle/>
            <a:p>
              <a:pPr defTabSz="742969">
                <a:defRPr/>
              </a:pPr>
              <a:r>
                <a:rPr lang="ru-RU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+ МБС, </a:t>
              </a:r>
            </a:p>
            <a:p>
              <a:pPr defTabSz="742969">
                <a:defRPr/>
              </a:pPr>
              <a:r>
                <a:rPr lang="ru-RU" sz="975" dirty="0">
                  <a:solidFill>
                    <a:srgbClr val="6F6F7B"/>
                  </a:solidFill>
                  <a:latin typeface="Roboto" panose="02000000000000000000" pitchFamily="2" charset="0"/>
                </a:rPr>
                <a:t>Метинвест-СМЦ</a:t>
              </a:r>
            </a:p>
          </p:txBody>
        </p:sp>
      </p:grpSp>
      <p:sp>
        <p:nvSpPr>
          <p:cNvPr id="27" name="Прямокутник 21"/>
          <p:cNvSpPr/>
          <p:nvPr/>
        </p:nvSpPr>
        <p:spPr>
          <a:xfrm>
            <a:off x="9529482" y="4228621"/>
            <a:ext cx="2496021" cy="1061420"/>
          </a:xfrm>
          <a:prstGeom prst="wedgeRoundRectCallout">
            <a:avLst>
              <a:gd name="adj1" fmla="val 1312"/>
              <a:gd name="adj2" fmla="val -93797"/>
              <a:gd name="adj3" fmla="val 16667"/>
            </a:avLst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ru-RU" sz="1100" kern="0" dirty="0" smtClean="0">
                <a:solidFill>
                  <a:srgbClr val="F8F8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Третий по массовости </a:t>
            </a:r>
          </a:p>
          <a:p>
            <a:pPr lvl="0" algn="ctr" defTabSz="914400">
              <a:defRPr/>
            </a:pPr>
            <a:r>
              <a:rPr lang="ru-RU" sz="1100" kern="0" dirty="0" smtClean="0">
                <a:solidFill>
                  <a:srgbClr val="F8F8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HR-проект Группы Метинвест (после </a:t>
            </a:r>
            <a:r>
              <a:rPr lang="ru-RU" sz="1100" kern="0" dirty="0" err="1">
                <a:solidFill>
                  <a:srgbClr val="F8F8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грейдинга</a:t>
            </a:r>
            <a:r>
              <a:rPr lang="ru-RU" sz="1100" kern="0" dirty="0">
                <a:solidFill>
                  <a:srgbClr val="F8F8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и ежегодной оценки персонала</a:t>
            </a:r>
            <a:r>
              <a:rPr lang="ru-RU" sz="1100" kern="0" dirty="0" smtClean="0">
                <a:solidFill>
                  <a:srgbClr val="F8F8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). Охватывает </a:t>
            </a:r>
            <a:r>
              <a:rPr lang="ru-RU" sz="1100" kern="0" dirty="0">
                <a:solidFill>
                  <a:srgbClr val="F8F8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каждого сотрудника </a:t>
            </a:r>
            <a:r>
              <a:rPr lang="ru-RU" sz="1100" kern="0" dirty="0" smtClean="0">
                <a:solidFill>
                  <a:srgbClr val="F8F8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13 </a:t>
            </a:r>
            <a:r>
              <a:rPr lang="ru-RU" sz="1100" kern="0" dirty="0">
                <a:solidFill>
                  <a:srgbClr val="F8F8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производственных </a:t>
            </a:r>
            <a:r>
              <a:rPr lang="ru-RU" sz="1100" kern="0" dirty="0" smtClean="0">
                <a:solidFill>
                  <a:srgbClr val="F8F8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и </a:t>
            </a:r>
          </a:p>
          <a:p>
            <a:pPr lvl="0" algn="ctr" defTabSz="914400">
              <a:defRPr/>
            </a:pPr>
            <a:r>
              <a:rPr lang="ru-RU" sz="1100" kern="0" dirty="0" smtClean="0">
                <a:solidFill>
                  <a:srgbClr val="F8F8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3 сервисных предприятий</a:t>
            </a:r>
            <a:endParaRPr lang="ru-RU" sz="1100" kern="0" dirty="0">
              <a:solidFill>
                <a:srgbClr val="F8F8F8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950849"/>
              </p:ext>
            </p:extLst>
          </p:nvPr>
        </p:nvGraphicFramePr>
        <p:xfrm>
          <a:off x="1066800" y="527720"/>
          <a:ext cx="10587318" cy="361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15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Слайд think-cell" r:id="rId50" imgW="359" imgH="360" progId="TCLayout.ActiveDocument.1">
                  <p:embed/>
                </p:oleObj>
              </mc:Choice>
              <mc:Fallback>
                <p:oleObj name="Слайд think-cell" r:id="rId50" imgW="359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1374054" y="5492097"/>
            <a:ext cx="9482290" cy="1"/>
          </a:xfrm>
          <a:prstGeom prst="line">
            <a:avLst/>
          </a:prstGeom>
          <a:noFill/>
          <a:ln w="19050" cap="flat" cmpd="sng" algn="ctr">
            <a:solidFill>
              <a:srgbClr val="434343"/>
            </a:solidFill>
            <a:prstDash val="solid"/>
          </a:ln>
          <a:effectLst/>
        </p:spPr>
      </p:cxnSp>
      <p:sp>
        <p:nvSpPr>
          <p:cNvPr id="4" name="Правая фигурная скобка 3"/>
          <p:cNvSpPr/>
          <p:nvPr/>
        </p:nvSpPr>
        <p:spPr>
          <a:xfrm>
            <a:off x="5061343" y="5584861"/>
            <a:ext cx="337211" cy="955981"/>
          </a:xfrm>
          <a:prstGeom prst="rightBrace">
            <a:avLst>
              <a:gd name="adj1" fmla="val 43494"/>
              <a:gd name="adj2" fmla="val 50000"/>
            </a:avLst>
          </a:prstGeom>
          <a:noFill/>
          <a:ln w="9525" cap="flat" cmpd="sng" algn="ctr">
            <a:solidFill>
              <a:srgbClr val="EE2F3C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4056" y="5798347"/>
            <a:ext cx="3725885" cy="5070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Компенсации, закреплённые КЗоТ 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Отраслевым соглашением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(для всех)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2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57" y="5653912"/>
            <a:ext cx="780889" cy="780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3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04" y="5688617"/>
            <a:ext cx="748469" cy="748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4">
            <a:duotone>
              <a:srgbClr val="8C8C8C">
                <a:shade val="45000"/>
                <a:satMod val="135000"/>
              </a:srgbClr>
              <a:prstClr val="white"/>
            </a:duotone>
          </a:blip>
          <a:srcRect l="14539" r="17035" b="9785"/>
          <a:stretch/>
        </p:blipFill>
        <p:spPr>
          <a:xfrm>
            <a:off x="5740016" y="5815913"/>
            <a:ext cx="439994" cy="527898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4224266" y="3286456"/>
            <a:ext cx="3130033" cy="781459"/>
          </a:xfrm>
          <a:prstGeom prst="triangle">
            <a:avLst/>
          </a:prstGeom>
          <a:solidFill>
            <a:srgbClr val="8B0304">
              <a:lumMod val="40000"/>
              <a:lumOff val="60000"/>
            </a:srgbClr>
          </a:solidFill>
          <a:ln w="9525" cap="flat" cmpd="sng" algn="ctr">
            <a:solidFill>
              <a:srgbClr val="EE2F3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>
            <p:custDataLst>
              <p:tags r:id="rId3"/>
            </p:custDataLst>
          </p:nvPr>
        </p:nvSpPr>
        <p:spPr>
          <a:xfrm rot="5400000">
            <a:off x="9704862" y="2318809"/>
            <a:ext cx="346070" cy="161771"/>
          </a:xfrm>
          <a:prstGeom prst="triangle">
            <a:avLst/>
          </a:prstGeom>
          <a:solidFill>
            <a:srgbClr val="8B0304">
              <a:lumMod val="40000"/>
              <a:lumOff val="60000"/>
            </a:srgbClr>
          </a:solidFill>
          <a:ln w="9525" cap="flat" cmpd="sng" algn="ctr">
            <a:solidFill>
              <a:srgbClr val="EE2F3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>
            <p:custDataLst>
              <p:tags r:id="rId4"/>
            </p:custDataLst>
          </p:nvPr>
        </p:nvSpPr>
        <p:spPr>
          <a:xfrm rot="5400000">
            <a:off x="9724569" y="2971897"/>
            <a:ext cx="346070" cy="161771"/>
          </a:xfrm>
          <a:prstGeom prst="triangle">
            <a:avLst/>
          </a:prstGeom>
          <a:solidFill>
            <a:srgbClr val="8B0304">
              <a:lumMod val="40000"/>
              <a:lumOff val="60000"/>
            </a:srgbClr>
          </a:solidFill>
          <a:ln w="9525" cap="flat" cmpd="sng" algn="ctr">
            <a:solidFill>
              <a:srgbClr val="EE2F3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/>
          <p:cNvSpPr/>
          <p:nvPr>
            <p:custDataLst>
              <p:tags r:id="rId5"/>
            </p:custDataLst>
          </p:nvPr>
        </p:nvSpPr>
        <p:spPr>
          <a:xfrm rot="5400000">
            <a:off x="9724569" y="3575957"/>
            <a:ext cx="346070" cy="161771"/>
          </a:xfrm>
          <a:prstGeom prst="triangle">
            <a:avLst/>
          </a:prstGeom>
          <a:solidFill>
            <a:srgbClr val="8B0304">
              <a:lumMod val="40000"/>
              <a:lumOff val="60000"/>
            </a:srgbClr>
          </a:solidFill>
          <a:ln w="9525" cap="flat" cmpd="sng" algn="ctr">
            <a:solidFill>
              <a:srgbClr val="EE2F3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Равнобедренный треугольник 13"/>
          <p:cNvSpPr/>
          <p:nvPr>
            <p:custDataLst>
              <p:tags r:id="rId6"/>
            </p:custDataLst>
          </p:nvPr>
        </p:nvSpPr>
        <p:spPr>
          <a:xfrm rot="5400000">
            <a:off x="9734598" y="4176166"/>
            <a:ext cx="346070" cy="161771"/>
          </a:xfrm>
          <a:prstGeom prst="triangle">
            <a:avLst/>
          </a:prstGeom>
          <a:solidFill>
            <a:srgbClr val="8B0304">
              <a:lumMod val="40000"/>
              <a:lumOff val="60000"/>
            </a:srgbClr>
          </a:solidFill>
          <a:ln w="9525" cap="flat" cmpd="sng" algn="ctr">
            <a:solidFill>
              <a:srgbClr val="EE2F3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Равнобедренный треугольник 14"/>
          <p:cNvSpPr/>
          <p:nvPr>
            <p:custDataLst>
              <p:tags r:id="rId7"/>
            </p:custDataLst>
          </p:nvPr>
        </p:nvSpPr>
        <p:spPr>
          <a:xfrm rot="5400000">
            <a:off x="9755955" y="4833107"/>
            <a:ext cx="346070" cy="161771"/>
          </a:xfrm>
          <a:prstGeom prst="triangle">
            <a:avLst/>
          </a:prstGeom>
          <a:solidFill>
            <a:srgbClr val="8B0304">
              <a:lumMod val="40000"/>
              <a:lumOff val="60000"/>
            </a:srgbClr>
          </a:solidFill>
          <a:ln w="9525" cap="flat" cmpd="sng" algn="ctr">
            <a:solidFill>
              <a:srgbClr val="EE2F3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4" descr="E:\Cafeteria plan\Тиражирование ИСП (после пилота на Ильича)\12. Последняя попытка возродить проект\0. Исходные данные\Кортинки в презенташку\Пиктограммы\no-translate-detected_318-50015.jpg"/>
          <p:cNvPicPr>
            <a:picLocks noChangeAspect="1" noChangeArrowheads="1"/>
          </p:cNvPicPr>
          <p:nvPr/>
        </p:nvPicPr>
        <p:blipFill>
          <a:blip r:embed="rId55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632" y="4019754"/>
            <a:ext cx="471488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Cafeteria plan\Тиражирование ИСП (после пилота на Ильича)\12. Последняя попытка возродить проект\0. Исходные данные\Кортинки в презенташку\Пиктограммы\no-translate-detected_318-70995.jpg"/>
          <p:cNvPicPr>
            <a:picLocks noChangeAspect="1" noChangeArrowheads="1"/>
          </p:cNvPicPr>
          <p:nvPr/>
        </p:nvPicPr>
        <p:blipFill>
          <a:blip r:embed="rId56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574" y="3482443"/>
            <a:ext cx="397461" cy="39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Cafeteria plan\Тиражирование ИСП (после пилота на Ильича)\12. Последняя попытка возродить проект\0. Исходные данные\Кортинки в презенташку\Пиктограммы\no-translate-detected_318-46193.jpg"/>
          <p:cNvPicPr>
            <a:picLocks noChangeAspect="1" noChangeArrowheads="1"/>
          </p:cNvPicPr>
          <p:nvPr/>
        </p:nvPicPr>
        <p:blipFill>
          <a:blip r:embed="rId57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25" y="2813083"/>
            <a:ext cx="450658" cy="45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E:\Cafeteria plan\Тиражирование ИСП (после пилота на Ильича)\12. Последняя попытка возродить проект\0. Исходные данные\Кортинки в презенташку\Пиктограммы\no-translate-detected_318-51137.jpg"/>
          <p:cNvPicPr>
            <a:picLocks noChangeAspect="1" noChangeArrowheads="1"/>
          </p:cNvPicPr>
          <p:nvPr/>
        </p:nvPicPr>
        <p:blipFill>
          <a:blip r:embed="rId58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935" y="2200428"/>
            <a:ext cx="381439" cy="38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6283676" y="2560202"/>
            <a:ext cx="3396216" cy="2208523"/>
            <a:chOff x="3852306" y="2385795"/>
            <a:chExt cx="4398607" cy="2860367"/>
          </a:xfrm>
        </p:grpSpPr>
        <p:pic>
          <p:nvPicPr>
            <p:cNvPr id="21" name="Рисунок 20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 rotWithShape="1"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6" t="15071" r="25148" b="51663"/>
            <a:stretch/>
          </p:blipFill>
          <p:spPr>
            <a:xfrm>
              <a:off x="3852306" y="2385795"/>
              <a:ext cx="4398607" cy="2860367"/>
            </a:xfrm>
            <a:prstGeom prst="roundRect">
              <a:avLst>
                <a:gd name="adj" fmla="val 16667"/>
              </a:avLst>
            </a:prstGeom>
            <a:ln>
              <a:solidFill>
                <a:srgbClr val="F8F8F8">
                  <a:lumMod val="90000"/>
                </a:srgb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Прямоугольник 21"/>
            <p:cNvSpPr/>
            <p:nvPr/>
          </p:nvSpPr>
          <p:spPr>
            <a:xfrm>
              <a:off x="4091581" y="4479269"/>
              <a:ext cx="1922357" cy="65693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89429" y="895615"/>
            <a:ext cx="8745403" cy="933269"/>
            <a:chOff x="657326" y="695596"/>
            <a:chExt cx="8745403" cy="595203"/>
          </a:xfrm>
        </p:grpSpPr>
        <p:sp>
          <p:nvSpPr>
            <p:cNvPr id="24" name="Прямоугольник 23"/>
            <p:cNvSpPr/>
            <p:nvPr>
              <p:custDataLst>
                <p:tags r:id="rId45"/>
              </p:custDataLst>
            </p:nvPr>
          </p:nvSpPr>
          <p:spPr>
            <a:xfrm>
              <a:off x="6541649" y="729311"/>
              <a:ext cx="2794460" cy="33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>
                      <a:lumMod val="2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Сотрудник сам выбирает свой набор опций сроком на 1 год </a:t>
              </a:r>
            </a:p>
          </p:txBody>
        </p:sp>
        <p:sp>
          <p:nvSpPr>
            <p:cNvPr id="25" name="Прямоугольник 24"/>
            <p:cNvSpPr/>
            <p:nvPr>
              <p:custDataLst>
                <p:tags r:id="rId46"/>
              </p:custDataLst>
            </p:nvPr>
          </p:nvSpPr>
          <p:spPr>
            <a:xfrm>
              <a:off x="3479047" y="741121"/>
              <a:ext cx="2278665" cy="33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>
                      <a:lumMod val="2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Каждый сотрудник имеет свои 100 баллов</a:t>
              </a: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83396" y="695596"/>
              <a:ext cx="8719333" cy="0"/>
            </a:xfrm>
            <a:prstGeom prst="line">
              <a:avLst/>
            </a:prstGeom>
            <a:noFill/>
            <a:ln w="28575" cap="flat" cmpd="sng" algn="ctr">
              <a:solidFill>
                <a:srgbClr val="EE2F3C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83396" y="1290799"/>
              <a:ext cx="8719333" cy="0"/>
            </a:xfrm>
            <a:prstGeom prst="line">
              <a:avLst/>
            </a:prstGeom>
            <a:noFill/>
            <a:ln w="28575" cap="flat" cmpd="sng" algn="ctr">
              <a:solidFill>
                <a:srgbClr val="EE2F3C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8" name="Равнобедренный треугольник 27"/>
            <p:cNvSpPr/>
            <p:nvPr/>
          </p:nvSpPr>
          <p:spPr>
            <a:xfrm rot="5400000">
              <a:off x="3142142" y="877827"/>
              <a:ext cx="459170" cy="214640"/>
            </a:xfrm>
            <a:prstGeom prst="triangle">
              <a:avLst/>
            </a:prstGeom>
            <a:gradFill rotWithShape="1">
              <a:gsLst>
                <a:gs pos="0">
                  <a:srgbClr val="EE2F3C">
                    <a:shade val="51000"/>
                    <a:satMod val="130000"/>
                  </a:srgbClr>
                </a:gs>
                <a:gs pos="80000">
                  <a:srgbClr val="EE2F3C">
                    <a:shade val="93000"/>
                    <a:satMod val="130000"/>
                  </a:srgbClr>
                </a:gs>
                <a:gs pos="100000">
                  <a:srgbClr val="EE2F3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E2F3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5400000">
              <a:off x="2841675" y="877827"/>
              <a:ext cx="459170" cy="214640"/>
            </a:xfrm>
            <a:prstGeom prst="triangle">
              <a:avLst/>
            </a:prstGeom>
            <a:gradFill rotWithShape="1">
              <a:gsLst>
                <a:gs pos="0">
                  <a:srgbClr val="EE2F3C">
                    <a:shade val="51000"/>
                    <a:satMod val="130000"/>
                  </a:srgbClr>
                </a:gs>
                <a:gs pos="80000">
                  <a:srgbClr val="EE2F3C">
                    <a:shade val="93000"/>
                    <a:satMod val="130000"/>
                  </a:srgbClr>
                </a:gs>
                <a:gs pos="100000">
                  <a:srgbClr val="EE2F3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E2F3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Равнобедренный треугольник 29"/>
            <p:cNvSpPr/>
            <p:nvPr>
              <p:custDataLst>
                <p:tags r:id="rId47"/>
              </p:custDataLst>
            </p:nvPr>
          </p:nvSpPr>
          <p:spPr>
            <a:xfrm rot="5400000">
              <a:off x="535061" y="877827"/>
              <a:ext cx="459170" cy="214640"/>
            </a:xfrm>
            <a:prstGeom prst="triangle">
              <a:avLst/>
            </a:prstGeom>
            <a:gradFill rotWithShape="1">
              <a:gsLst>
                <a:gs pos="0">
                  <a:srgbClr val="EE2F3C">
                    <a:shade val="51000"/>
                    <a:satMod val="130000"/>
                  </a:srgbClr>
                </a:gs>
                <a:gs pos="80000">
                  <a:srgbClr val="EE2F3C">
                    <a:shade val="93000"/>
                    <a:satMod val="130000"/>
                  </a:srgbClr>
                </a:gs>
                <a:gs pos="100000">
                  <a:srgbClr val="EE2F3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E2F3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68545" y="739270"/>
              <a:ext cx="2048713" cy="33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>
                      <a:lumMod val="2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Каждая опция имеет свою “цену” в баллах</a:t>
              </a:r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 rot="5400000">
              <a:off x="5886318" y="861904"/>
              <a:ext cx="459170" cy="214640"/>
            </a:xfrm>
            <a:prstGeom prst="triangle">
              <a:avLst/>
            </a:prstGeom>
            <a:gradFill rotWithShape="1">
              <a:gsLst>
                <a:gs pos="0">
                  <a:srgbClr val="EE2F3C">
                    <a:shade val="51000"/>
                    <a:satMod val="130000"/>
                  </a:srgbClr>
                </a:gs>
                <a:gs pos="80000">
                  <a:srgbClr val="EE2F3C">
                    <a:shade val="93000"/>
                    <a:satMod val="130000"/>
                  </a:srgbClr>
                </a:gs>
                <a:gs pos="100000">
                  <a:srgbClr val="EE2F3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E2F3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5400000">
              <a:off x="5585851" y="861904"/>
              <a:ext cx="459170" cy="214640"/>
            </a:xfrm>
            <a:prstGeom prst="triangle">
              <a:avLst/>
            </a:prstGeom>
            <a:gradFill rotWithShape="1">
              <a:gsLst>
                <a:gs pos="0">
                  <a:srgbClr val="EE2F3C">
                    <a:shade val="51000"/>
                    <a:satMod val="130000"/>
                  </a:srgbClr>
                </a:gs>
                <a:gs pos="80000">
                  <a:srgbClr val="EE2F3C">
                    <a:shade val="93000"/>
                    <a:satMod val="130000"/>
                  </a:srgbClr>
                </a:gs>
                <a:gs pos="100000">
                  <a:srgbClr val="EE2F3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E2F3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 rot="5400000">
              <a:off x="6186785" y="857099"/>
              <a:ext cx="459170" cy="214640"/>
            </a:xfrm>
            <a:prstGeom prst="triangle">
              <a:avLst/>
            </a:prstGeom>
            <a:gradFill rotWithShape="1">
              <a:gsLst>
                <a:gs pos="0">
                  <a:srgbClr val="EE2F3C">
                    <a:shade val="51000"/>
                    <a:satMod val="130000"/>
                  </a:srgbClr>
                </a:gs>
                <a:gs pos="80000">
                  <a:srgbClr val="EE2F3C">
                    <a:shade val="93000"/>
                    <a:satMod val="130000"/>
                  </a:srgbClr>
                </a:gs>
                <a:gs pos="100000">
                  <a:srgbClr val="EE2F3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E2F3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5" name="Рисунок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0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7014" y="4877734"/>
            <a:ext cx="607013" cy="582608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 rot="710928">
            <a:off x="6406494" y="4463499"/>
            <a:ext cx="1659559" cy="775354"/>
            <a:chOff x="8298461" y="2670483"/>
            <a:chExt cx="931662" cy="435277"/>
          </a:xfrm>
        </p:grpSpPr>
        <p:grpSp>
          <p:nvGrpSpPr>
            <p:cNvPr id="37" name="Group 2819"/>
            <p:cNvGrpSpPr/>
            <p:nvPr>
              <p:custDataLst>
                <p:tags r:id="rId42"/>
              </p:custDataLst>
            </p:nvPr>
          </p:nvGrpSpPr>
          <p:grpSpPr>
            <a:xfrm>
              <a:off x="8576329" y="2670483"/>
              <a:ext cx="325686" cy="411686"/>
              <a:chOff x="6964786" y="3920453"/>
              <a:chExt cx="1271644" cy="157128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68" name="Group 2723"/>
              <p:cNvGrpSpPr/>
              <p:nvPr/>
            </p:nvGrpSpPr>
            <p:grpSpPr>
              <a:xfrm rot="470338">
                <a:off x="6964786" y="3920453"/>
                <a:ext cx="1271644" cy="1571280"/>
                <a:chOff x="6867489" y="839788"/>
                <a:chExt cx="1144363" cy="1414006"/>
              </a:xfrm>
            </p:grpSpPr>
            <p:sp>
              <p:nvSpPr>
                <p:cNvPr id="70" name="Freeform 465"/>
                <p:cNvSpPr>
                  <a:spLocks/>
                </p:cNvSpPr>
                <p:nvPr/>
              </p:nvSpPr>
              <p:spPr bwMode="auto">
                <a:xfrm>
                  <a:off x="7227888" y="1085850"/>
                  <a:ext cx="347663" cy="917575"/>
                </a:xfrm>
                <a:custGeom>
                  <a:avLst/>
                  <a:gdLst/>
                  <a:ahLst/>
                  <a:cxnLst>
                    <a:cxn ang="0">
                      <a:pos x="99" y="8"/>
                    </a:cxn>
                    <a:cxn ang="0">
                      <a:pos x="89" y="19"/>
                    </a:cxn>
                    <a:cxn ang="0">
                      <a:pos x="85" y="25"/>
                    </a:cxn>
                    <a:cxn ang="0">
                      <a:pos x="81" y="33"/>
                    </a:cxn>
                    <a:cxn ang="0">
                      <a:pos x="77" y="40"/>
                    </a:cxn>
                    <a:cxn ang="0">
                      <a:pos x="75" y="47"/>
                    </a:cxn>
                    <a:cxn ang="0">
                      <a:pos x="73" y="51"/>
                    </a:cxn>
                    <a:cxn ang="0">
                      <a:pos x="69" y="64"/>
                    </a:cxn>
                    <a:cxn ang="0">
                      <a:pos x="65" y="81"/>
                    </a:cxn>
                    <a:cxn ang="0">
                      <a:pos x="61" y="108"/>
                    </a:cxn>
                    <a:cxn ang="0">
                      <a:pos x="57" y="151"/>
                    </a:cxn>
                    <a:cxn ang="0">
                      <a:pos x="56" y="228"/>
                    </a:cxn>
                    <a:cxn ang="0">
                      <a:pos x="57" y="261"/>
                    </a:cxn>
                    <a:cxn ang="0">
                      <a:pos x="61" y="334"/>
                    </a:cxn>
                    <a:cxn ang="0">
                      <a:pos x="68" y="394"/>
                    </a:cxn>
                    <a:cxn ang="0">
                      <a:pos x="75" y="432"/>
                    </a:cxn>
                    <a:cxn ang="0">
                      <a:pos x="85" y="468"/>
                    </a:cxn>
                    <a:cxn ang="0">
                      <a:pos x="91" y="478"/>
                    </a:cxn>
                    <a:cxn ang="0">
                      <a:pos x="105" y="505"/>
                    </a:cxn>
                    <a:cxn ang="0">
                      <a:pos x="127" y="525"/>
                    </a:cxn>
                    <a:cxn ang="0">
                      <a:pos x="133" y="530"/>
                    </a:cxn>
                    <a:cxn ang="0">
                      <a:pos x="137" y="532"/>
                    </a:cxn>
                    <a:cxn ang="0">
                      <a:pos x="141" y="534"/>
                    </a:cxn>
                    <a:cxn ang="0">
                      <a:pos x="144" y="536"/>
                    </a:cxn>
                    <a:cxn ang="0">
                      <a:pos x="148" y="537"/>
                    </a:cxn>
                    <a:cxn ang="0">
                      <a:pos x="152" y="538"/>
                    </a:cxn>
                    <a:cxn ang="0">
                      <a:pos x="157" y="540"/>
                    </a:cxn>
                    <a:cxn ang="0">
                      <a:pos x="163" y="541"/>
                    </a:cxn>
                    <a:cxn ang="0">
                      <a:pos x="191" y="540"/>
                    </a:cxn>
                    <a:cxn ang="0">
                      <a:pos x="200" y="537"/>
                    </a:cxn>
                    <a:cxn ang="0">
                      <a:pos x="207" y="536"/>
                    </a:cxn>
                    <a:cxn ang="0">
                      <a:pos x="219" y="529"/>
                    </a:cxn>
                    <a:cxn ang="0">
                      <a:pos x="149" y="573"/>
                    </a:cxn>
                    <a:cxn ang="0">
                      <a:pos x="139" y="576"/>
                    </a:cxn>
                    <a:cxn ang="0">
                      <a:pos x="131" y="577"/>
                    </a:cxn>
                    <a:cxn ang="0">
                      <a:pos x="109" y="578"/>
                    </a:cxn>
                    <a:cxn ang="0">
                      <a:pos x="100" y="577"/>
                    </a:cxn>
                    <a:cxn ang="0">
                      <a:pos x="97" y="576"/>
                    </a:cxn>
                    <a:cxn ang="0">
                      <a:pos x="92" y="574"/>
                    </a:cxn>
                    <a:cxn ang="0">
                      <a:pos x="88" y="573"/>
                    </a:cxn>
                    <a:cxn ang="0">
                      <a:pos x="84" y="572"/>
                    </a:cxn>
                    <a:cxn ang="0">
                      <a:pos x="80" y="569"/>
                    </a:cxn>
                    <a:cxn ang="0">
                      <a:pos x="75" y="565"/>
                    </a:cxn>
                    <a:cxn ang="0">
                      <a:pos x="49" y="541"/>
                    </a:cxn>
                    <a:cxn ang="0">
                      <a:pos x="35" y="516"/>
                    </a:cxn>
                    <a:cxn ang="0">
                      <a:pos x="29" y="505"/>
                    </a:cxn>
                    <a:cxn ang="0">
                      <a:pos x="23" y="482"/>
                    </a:cxn>
                    <a:cxn ang="0">
                      <a:pos x="15" y="452"/>
                    </a:cxn>
                    <a:cxn ang="0">
                      <a:pos x="8" y="404"/>
                    </a:cxn>
                    <a:cxn ang="0">
                      <a:pos x="3" y="337"/>
                    </a:cxn>
                    <a:cxn ang="0">
                      <a:pos x="0" y="281"/>
                    </a:cxn>
                    <a:cxn ang="0">
                      <a:pos x="1" y="187"/>
                    </a:cxn>
                    <a:cxn ang="0">
                      <a:pos x="9" y="119"/>
                    </a:cxn>
                    <a:cxn ang="0">
                      <a:pos x="13" y="100"/>
                    </a:cxn>
                    <a:cxn ang="0">
                      <a:pos x="17" y="85"/>
                    </a:cxn>
                    <a:cxn ang="0">
                      <a:pos x="19" y="81"/>
                    </a:cxn>
                    <a:cxn ang="0">
                      <a:pos x="21" y="77"/>
                    </a:cxn>
                    <a:cxn ang="0">
                      <a:pos x="27" y="67"/>
                    </a:cxn>
                    <a:cxn ang="0">
                      <a:pos x="31" y="60"/>
                    </a:cxn>
                    <a:cxn ang="0">
                      <a:pos x="45" y="41"/>
                    </a:cxn>
                    <a:cxn ang="0">
                      <a:pos x="109" y="0"/>
                    </a:cxn>
                  </a:cxnLst>
                  <a:rect l="0" t="0" r="r" b="b"/>
                  <a:pathLst>
                    <a:path w="219" h="578">
                      <a:moveTo>
                        <a:pt x="109" y="0"/>
                      </a:moveTo>
                      <a:lnTo>
                        <a:pt x="99" y="8"/>
                      </a:lnTo>
                      <a:lnTo>
                        <a:pt x="93" y="13"/>
                      </a:lnTo>
                      <a:lnTo>
                        <a:pt x="89" y="19"/>
                      </a:lnTo>
                      <a:lnTo>
                        <a:pt x="87" y="23"/>
                      </a:lnTo>
                      <a:lnTo>
                        <a:pt x="85" y="25"/>
                      </a:lnTo>
                      <a:lnTo>
                        <a:pt x="83" y="29"/>
                      </a:lnTo>
                      <a:lnTo>
                        <a:pt x="81" y="33"/>
                      </a:lnTo>
                      <a:lnTo>
                        <a:pt x="79" y="36"/>
                      </a:lnTo>
                      <a:lnTo>
                        <a:pt x="77" y="40"/>
                      </a:lnTo>
                      <a:lnTo>
                        <a:pt x="77" y="41"/>
                      </a:lnTo>
                      <a:lnTo>
                        <a:pt x="75" y="47"/>
                      </a:lnTo>
                      <a:lnTo>
                        <a:pt x="75" y="48"/>
                      </a:lnTo>
                      <a:lnTo>
                        <a:pt x="73" y="51"/>
                      </a:lnTo>
                      <a:lnTo>
                        <a:pt x="72" y="57"/>
                      </a:lnTo>
                      <a:lnTo>
                        <a:pt x="69" y="64"/>
                      </a:lnTo>
                      <a:lnTo>
                        <a:pt x="68" y="72"/>
                      </a:lnTo>
                      <a:lnTo>
                        <a:pt x="65" y="81"/>
                      </a:lnTo>
                      <a:lnTo>
                        <a:pt x="64" y="93"/>
                      </a:lnTo>
                      <a:lnTo>
                        <a:pt x="61" y="108"/>
                      </a:lnTo>
                      <a:lnTo>
                        <a:pt x="60" y="128"/>
                      </a:lnTo>
                      <a:lnTo>
                        <a:pt x="57" y="151"/>
                      </a:lnTo>
                      <a:lnTo>
                        <a:pt x="56" y="187"/>
                      </a:lnTo>
                      <a:lnTo>
                        <a:pt x="56" y="228"/>
                      </a:lnTo>
                      <a:lnTo>
                        <a:pt x="57" y="244"/>
                      </a:lnTo>
                      <a:lnTo>
                        <a:pt x="57" y="261"/>
                      </a:lnTo>
                      <a:lnTo>
                        <a:pt x="59" y="300"/>
                      </a:lnTo>
                      <a:lnTo>
                        <a:pt x="61" y="334"/>
                      </a:lnTo>
                      <a:lnTo>
                        <a:pt x="64" y="366"/>
                      </a:lnTo>
                      <a:lnTo>
                        <a:pt x="68" y="394"/>
                      </a:lnTo>
                      <a:lnTo>
                        <a:pt x="71" y="414"/>
                      </a:lnTo>
                      <a:lnTo>
                        <a:pt x="75" y="432"/>
                      </a:lnTo>
                      <a:lnTo>
                        <a:pt x="83" y="458"/>
                      </a:lnTo>
                      <a:lnTo>
                        <a:pt x="85" y="468"/>
                      </a:lnTo>
                      <a:lnTo>
                        <a:pt x="89" y="477"/>
                      </a:lnTo>
                      <a:lnTo>
                        <a:pt x="91" y="478"/>
                      </a:lnTo>
                      <a:lnTo>
                        <a:pt x="91" y="481"/>
                      </a:lnTo>
                      <a:lnTo>
                        <a:pt x="105" y="505"/>
                      </a:lnTo>
                      <a:lnTo>
                        <a:pt x="123" y="522"/>
                      </a:lnTo>
                      <a:lnTo>
                        <a:pt x="127" y="525"/>
                      </a:lnTo>
                      <a:lnTo>
                        <a:pt x="131" y="529"/>
                      </a:lnTo>
                      <a:lnTo>
                        <a:pt x="133" y="530"/>
                      </a:lnTo>
                      <a:lnTo>
                        <a:pt x="135" y="532"/>
                      </a:lnTo>
                      <a:lnTo>
                        <a:pt x="137" y="532"/>
                      </a:lnTo>
                      <a:lnTo>
                        <a:pt x="139" y="533"/>
                      </a:lnTo>
                      <a:lnTo>
                        <a:pt x="141" y="534"/>
                      </a:lnTo>
                      <a:lnTo>
                        <a:pt x="143" y="534"/>
                      </a:lnTo>
                      <a:lnTo>
                        <a:pt x="144" y="536"/>
                      </a:lnTo>
                      <a:lnTo>
                        <a:pt x="147" y="536"/>
                      </a:lnTo>
                      <a:lnTo>
                        <a:pt x="148" y="537"/>
                      </a:lnTo>
                      <a:lnTo>
                        <a:pt x="149" y="537"/>
                      </a:lnTo>
                      <a:lnTo>
                        <a:pt x="152" y="538"/>
                      </a:lnTo>
                      <a:lnTo>
                        <a:pt x="155" y="538"/>
                      </a:lnTo>
                      <a:lnTo>
                        <a:pt x="157" y="540"/>
                      </a:lnTo>
                      <a:lnTo>
                        <a:pt x="160" y="540"/>
                      </a:lnTo>
                      <a:lnTo>
                        <a:pt x="163" y="541"/>
                      </a:lnTo>
                      <a:lnTo>
                        <a:pt x="187" y="541"/>
                      </a:lnTo>
                      <a:lnTo>
                        <a:pt x="191" y="540"/>
                      </a:lnTo>
                      <a:lnTo>
                        <a:pt x="195" y="540"/>
                      </a:lnTo>
                      <a:lnTo>
                        <a:pt x="200" y="537"/>
                      </a:lnTo>
                      <a:lnTo>
                        <a:pt x="204" y="537"/>
                      </a:lnTo>
                      <a:lnTo>
                        <a:pt x="207" y="536"/>
                      </a:lnTo>
                      <a:lnTo>
                        <a:pt x="213" y="532"/>
                      </a:lnTo>
                      <a:lnTo>
                        <a:pt x="219" y="529"/>
                      </a:lnTo>
                      <a:lnTo>
                        <a:pt x="163" y="565"/>
                      </a:lnTo>
                      <a:lnTo>
                        <a:pt x="149" y="573"/>
                      </a:lnTo>
                      <a:lnTo>
                        <a:pt x="141" y="576"/>
                      </a:lnTo>
                      <a:lnTo>
                        <a:pt x="139" y="576"/>
                      </a:lnTo>
                      <a:lnTo>
                        <a:pt x="136" y="577"/>
                      </a:lnTo>
                      <a:lnTo>
                        <a:pt x="131" y="577"/>
                      </a:lnTo>
                      <a:lnTo>
                        <a:pt x="127" y="578"/>
                      </a:lnTo>
                      <a:lnTo>
                        <a:pt x="109" y="578"/>
                      </a:lnTo>
                      <a:lnTo>
                        <a:pt x="108" y="577"/>
                      </a:lnTo>
                      <a:lnTo>
                        <a:pt x="100" y="577"/>
                      </a:lnTo>
                      <a:lnTo>
                        <a:pt x="99" y="576"/>
                      </a:lnTo>
                      <a:lnTo>
                        <a:pt x="97" y="576"/>
                      </a:lnTo>
                      <a:lnTo>
                        <a:pt x="95" y="574"/>
                      </a:lnTo>
                      <a:lnTo>
                        <a:pt x="92" y="574"/>
                      </a:lnTo>
                      <a:lnTo>
                        <a:pt x="89" y="573"/>
                      </a:lnTo>
                      <a:lnTo>
                        <a:pt x="88" y="573"/>
                      </a:lnTo>
                      <a:lnTo>
                        <a:pt x="87" y="572"/>
                      </a:lnTo>
                      <a:lnTo>
                        <a:pt x="84" y="572"/>
                      </a:lnTo>
                      <a:lnTo>
                        <a:pt x="83" y="570"/>
                      </a:lnTo>
                      <a:lnTo>
                        <a:pt x="80" y="569"/>
                      </a:lnTo>
                      <a:lnTo>
                        <a:pt x="77" y="566"/>
                      </a:lnTo>
                      <a:lnTo>
                        <a:pt x="75" y="565"/>
                      </a:lnTo>
                      <a:lnTo>
                        <a:pt x="67" y="560"/>
                      </a:lnTo>
                      <a:lnTo>
                        <a:pt x="49" y="541"/>
                      </a:lnTo>
                      <a:lnTo>
                        <a:pt x="35" y="518"/>
                      </a:lnTo>
                      <a:lnTo>
                        <a:pt x="35" y="516"/>
                      </a:lnTo>
                      <a:lnTo>
                        <a:pt x="33" y="514"/>
                      </a:lnTo>
                      <a:lnTo>
                        <a:pt x="29" y="505"/>
                      </a:lnTo>
                      <a:lnTo>
                        <a:pt x="25" y="494"/>
                      </a:lnTo>
                      <a:lnTo>
                        <a:pt x="23" y="482"/>
                      </a:lnTo>
                      <a:lnTo>
                        <a:pt x="19" y="469"/>
                      </a:lnTo>
                      <a:lnTo>
                        <a:pt x="15" y="452"/>
                      </a:lnTo>
                      <a:lnTo>
                        <a:pt x="12" y="432"/>
                      </a:lnTo>
                      <a:lnTo>
                        <a:pt x="8" y="404"/>
                      </a:lnTo>
                      <a:lnTo>
                        <a:pt x="4" y="372"/>
                      </a:lnTo>
                      <a:lnTo>
                        <a:pt x="3" y="337"/>
                      </a:lnTo>
                      <a:lnTo>
                        <a:pt x="1" y="298"/>
                      </a:lnTo>
                      <a:lnTo>
                        <a:pt x="0" y="281"/>
                      </a:lnTo>
                      <a:lnTo>
                        <a:pt x="0" y="224"/>
                      </a:lnTo>
                      <a:lnTo>
                        <a:pt x="1" y="187"/>
                      </a:lnTo>
                      <a:lnTo>
                        <a:pt x="5" y="144"/>
                      </a:lnTo>
                      <a:lnTo>
                        <a:pt x="9" y="119"/>
                      </a:lnTo>
                      <a:lnTo>
                        <a:pt x="12" y="109"/>
                      </a:lnTo>
                      <a:lnTo>
                        <a:pt x="13" y="100"/>
                      </a:lnTo>
                      <a:lnTo>
                        <a:pt x="17" y="88"/>
                      </a:lnTo>
                      <a:lnTo>
                        <a:pt x="17" y="85"/>
                      </a:lnTo>
                      <a:lnTo>
                        <a:pt x="19" y="84"/>
                      </a:lnTo>
                      <a:lnTo>
                        <a:pt x="19" y="81"/>
                      </a:lnTo>
                      <a:lnTo>
                        <a:pt x="20" y="79"/>
                      </a:lnTo>
                      <a:lnTo>
                        <a:pt x="21" y="77"/>
                      </a:lnTo>
                      <a:lnTo>
                        <a:pt x="24" y="69"/>
                      </a:lnTo>
                      <a:lnTo>
                        <a:pt x="27" y="67"/>
                      </a:lnTo>
                      <a:lnTo>
                        <a:pt x="28" y="63"/>
                      </a:lnTo>
                      <a:lnTo>
                        <a:pt x="31" y="60"/>
                      </a:lnTo>
                      <a:lnTo>
                        <a:pt x="39" y="48"/>
                      </a:lnTo>
                      <a:lnTo>
                        <a:pt x="45" y="41"/>
                      </a:lnTo>
                      <a:lnTo>
                        <a:pt x="53" y="36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12700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468"/>
                <p:cNvSpPr>
                  <a:spLocks/>
                </p:cNvSpPr>
                <p:nvPr/>
              </p:nvSpPr>
              <p:spPr bwMode="auto">
                <a:xfrm>
                  <a:off x="7188201" y="1119188"/>
                  <a:ext cx="374650" cy="915988"/>
                </a:xfrm>
                <a:custGeom>
                  <a:avLst/>
                  <a:gdLst/>
                  <a:ahLst/>
                  <a:cxnLst>
                    <a:cxn ang="0">
                      <a:pos x="149" y="6"/>
                    </a:cxn>
                    <a:cxn ang="0">
                      <a:pos x="148" y="7"/>
                    </a:cxn>
                    <a:cxn ang="0">
                      <a:pos x="88" y="10"/>
                    </a:cxn>
                    <a:cxn ang="0">
                      <a:pos x="62" y="28"/>
                    </a:cxn>
                    <a:cxn ang="0">
                      <a:pos x="54" y="39"/>
                    </a:cxn>
                    <a:cxn ang="0">
                      <a:pos x="46" y="56"/>
                    </a:cxn>
                    <a:cxn ang="0">
                      <a:pos x="42" y="67"/>
                    </a:cxn>
                    <a:cxn ang="0">
                      <a:pos x="38" y="79"/>
                    </a:cxn>
                    <a:cxn ang="0">
                      <a:pos x="34" y="92"/>
                    </a:cxn>
                    <a:cxn ang="0">
                      <a:pos x="30" y="116"/>
                    </a:cxn>
                    <a:cxn ang="0">
                      <a:pos x="25" y="183"/>
                    </a:cxn>
                    <a:cxn ang="0">
                      <a:pos x="26" y="287"/>
                    </a:cxn>
                    <a:cxn ang="0">
                      <a:pos x="32" y="375"/>
                    </a:cxn>
                    <a:cxn ang="0">
                      <a:pos x="41" y="437"/>
                    </a:cxn>
                    <a:cxn ang="0">
                      <a:pos x="52" y="475"/>
                    </a:cxn>
                    <a:cxn ang="0">
                      <a:pos x="60" y="497"/>
                    </a:cxn>
                    <a:cxn ang="0">
                      <a:pos x="77" y="523"/>
                    </a:cxn>
                    <a:cxn ang="0">
                      <a:pos x="97" y="543"/>
                    </a:cxn>
                    <a:cxn ang="0">
                      <a:pos x="105" y="548"/>
                    </a:cxn>
                    <a:cxn ang="0">
                      <a:pos x="112" y="551"/>
                    </a:cxn>
                    <a:cxn ang="0">
                      <a:pos x="118" y="553"/>
                    </a:cxn>
                    <a:cxn ang="0">
                      <a:pos x="126" y="555"/>
                    </a:cxn>
                    <a:cxn ang="0">
                      <a:pos x="136" y="557"/>
                    </a:cxn>
                    <a:cxn ang="0">
                      <a:pos x="162" y="556"/>
                    </a:cxn>
                    <a:cxn ang="0">
                      <a:pos x="168" y="553"/>
                    </a:cxn>
                    <a:cxn ang="0">
                      <a:pos x="177" y="551"/>
                    </a:cxn>
                    <a:cxn ang="0">
                      <a:pos x="182" y="548"/>
                    </a:cxn>
                    <a:cxn ang="0">
                      <a:pos x="196" y="539"/>
                    </a:cxn>
                    <a:cxn ang="0">
                      <a:pos x="222" y="503"/>
                    </a:cxn>
                    <a:cxn ang="0">
                      <a:pos x="234" y="467"/>
                    </a:cxn>
                    <a:cxn ang="0">
                      <a:pos x="209" y="536"/>
                    </a:cxn>
                    <a:cxn ang="0">
                      <a:pos x="186" y="560"/>
                    </a:cxn>
                    <a:cxn ang="0">
                      <a:pos x="176" y="569"/>
                    </a:cxn>
                    <a:cxn ang="0">
                      <a:pos x="169" y="572"/>
                    </a:cxn>
                    <a:cxn ang="0">
                      <a:pos x="164" y="575"/>
                    </a:cxn>
                    <a:cxn ang="0">
                      <a:pos x="153" y="576"/>
                    </a:cxn>
                    <a:cxn ang="0">
                      <a:pos x="117" y="576"/>
                    </a:cxn>
                    <a:cxn ang="0">
                      <a:pos x="104" y="575"/>
                    </a:cxn>
                    <a:cxn ang="0">
                      <a:pos x="97" y="572"/>
                    </a:cxn>
                    <a:cxn ang="0">
                      <a:pos x="90" y="569"/>
                    </a:cxn>
                    <a:cxn ang="0">
                      <a:pos x="85" y="567"/>
                    </a:cxn>
                    <a:cxn ang="0">
                      <a:pos x="80" y="564"/>
                    </a:cxn>
                    <a:cxn ang="0">
                      <a:pos x="52" y="535"/>
                    </a:cxn>
                    <a:cxn ang="0">
                      <a:pos x="36" y="507"/>
                    </a:cxn>
                    <a:cxn ang="0">
                      <a:pos x="24" y="476"/>
                    </a:cxn>
                    <a:cxn ang="0">
                      <a:pos x="13" y="429"/>
                    </a:cxn>
                    <a:cxn ang="0">
                      <a:pos x="5" y="359"/>
                    </a:cxn>
                    <a:cxn ang="0">
                      <a:pos x="0" y="235"/>
                    </a:cxn>
                    <a:cxn ang="0">
                      <a:pos x="4" y="148"/>
                    </a:cxn>
                    <a:cxn ang="0">
                      <a:pos x="10" y="103"/>
                    </a:cxn>
                    <a:cxn ang="0">
                      <a:pos x="17" y="76"/>
                    </a:cxn>
                    <a:cxn ang="0">
                      <a:pos x="20" y="67"/>
                    </a:cxn>
                    <a:cxn ang="0">
                      <a:pos x="24" y="59"/>
                    </a:cxn>
                    <a:cxn ang="0">
                      <a:pos x="29" y="44"/>
                    </a:cxn>
                    <a:cxn ang="0">
                      <a:pos x="44" y="24"/>
                    </a:cxn>
                    <a:cxn ang="0">
                      <a:pos x="52" y="16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236" h="577">
                      <a:moveTo>
                        <a:pt x="110" y="0"/>
                      </a:moveTo>
                      <a:lnTo>
                        <a:pt x="132" y="2"/>
                      </a:lnTo>
                      <a:lnTo>
                        <a:pt x="149" y="6"/>
                      </a:lnTo>
                      <a:lnTo>
                        <a:pt x="164" y="14"/>
                      </a:lnTo>
                      <a:lnTo>
                        <a:pt x="169" y="16"/>
                      </a:lnTo>
                      <a:lnTo>
                        <a:pt x="148" y="7"/>
                      </a:lnTo>
                      <a:lnTo>
                        <a:pt x="124" y="3"/>
                      </a:lnTo>
                      <a:lnTo>
                        <a:pt x="105" y="4"/>
                      </a:lnTo>
                      <a:lnTo>
                        <a:pt x="88" y="10"/>
                      </a:lnTo>
                      <a:lnTo>
                        <a:pt x="73" y="19"/>
                      </a:lnTo>
                      <a:lnTo>
                        <a:pt x="65" y="27"/>
                      </a:lnTo>
                      <a:lnTo>
                        <a:pt x="62" y="28"/>
                      </a:lnTo>
                      <a:lnTo>
                        <a:pt x="60" y="34"/>
                      </a:lnTo>
                      <a:lnTo>
                        <a:pt x="57" y="38"/>
                      </a:lnTo>
                      <a:lnTo>
                        <a:pt x="54" y="39"/>
                      </a:lnTo>
                      <a:lnTo>
                        <a:pt x="52" y="44"/>
                      </a:lnTo>
                      <a:lnTo>
                        <a:pt x="50" y="48"/>
                      </a:lnTo>
                      <a:lnTo>
                        <a:pt x="46" y="56"/>
                      </a:lnTo>
                      <a:lnTo>
                        <a:pt x="44" y="60"/>
                      </a:lnTo>
                      <a:lnTo>
                        <a:pt x="44" y="63"/>
                      </a:lnTo>
                      <a:lnTo>
                        <a:pt x="42" y="67"/>
                      </a:lnTo>
                      <a:lnTo>
                        <a:pt x="40" y="72"/>
                      </a:lnTo>
                      <a:lnTo>
                        <a:pt x="40" y="76"/>
                      </a:lnTo>
                      <a:lnTo>
                        <a:pt x="38" y="79"/>
                      </a:lnTo>
                      <a:lnTo>
                        <a:pt x="37" y="83"/>
                      </a:lnTo>
                      <a:lnTo>
                        <a:pt x="36" y="88"/>
                      </a:lnTo>
                      <a:lnTo>
                        <a:pt x="34" y="92"/>
                      </a:lnTo>
                      <a:lnTo>
                        <a:pt x="34" y="98"/>
                      </a:lnTo>
                      <a:lnTo>
                        <a:pt x="33" y="107"/>
                      </a:lnTo>
                      <a:lnTo>
                        <a:pt x="30" y="116"/>
                      </a:lnTo>
                      <a:lnTo>
                        <a:pt x="28" y="143"/>
                      </a:lnTo>
                      <a:lnTo>
                        <a:pt x="26" y="162"/>
                      </a:lnTo>
                      <a:lnTo>
                        <a:pt x="25" y="183"/>
                      </a:lnTo>
                      <a:lnTo>
                        <a:pt x="25" y="227"/>
                      </a:lnTo>
                      <a:lnTo>
                        <a:pt x="26" y="277"/>
                      </a:lnTo>
                      <a:lnTo>
                        <a:pt x="26" y="287"/>
                      </a:lnTo>
                      <a:lnTo>
                        <a:pt x="28" y="319"/>
                      </a:lnTo>
                      <a:lnTo>
                        <a:pt x="29" y="348"/>
                      </a:lnTo>
                      <a:lnTo>
                        <a:pt x="32" y="375"/>
                      </a:lnTo>
                      <a:lnTo>
                        <a:pt x="34" y="399"/>
                      </a:lnTo>
                      <a:lnTo>
                        <a:pt x="38" y="419"/>
                      </a:lnTo>
                      <a:lnTo>
                        <a:pt x="41" y="437"/>
                      </a:lnTo>
                      <a:lnTo>
                        <a:pt x="45" y="451"/>
                      </a:lnTo>
                      <a:lnTo>
                        <a:pt x="48" y="464"/>
                      </a:lnTo>
                      <a:lnTo>
                        <a:pt x="52" y="475"/>
                      </a:lnTo>
                      <a:lnTo>
                        <a:pt x="54" y="485"/>
                      </a:lnTo>
                      <a:lnTo>
                        <a:pt x="57" y="491"/>
                      </a:lnTo>
                      <a:lnTo>
                        <a:pt x="60" y="497"/>
                      </a:lnTo>
                      <a:lnTo>
                        <a:pt x="62" y="500"/>
                      </a:lnTo>
                      <a:lnTo>
                        <a:pt x="64" y="504"/>
                      </a:lnTo>
                      <a:lnTo>
                        <a:pt x="77" y="523"/>
                      </a:lnTo>
                      <a:lnTo>
                        <a:pt x="92" y="539"/>
                      </a:lnTo>
                      <a:lnTo>
                        <a:pt x="94" y="540"/>
                      </a:lnTo>
                      <a:lnTo>
                        <a:pt x="97" y="543"/>
                      </a:lnTo>
                      <a:lnTo>
                        <a:pt x="100" y="544"/>
                      </a:lnTo>
                      <a:lnTo>
                        <a:pt x="104" y="548"/>
                      </a:lnTo>
                      <a:lnTo>
                        <a:pt x="105" y="548"/>
                      </a:lnTo>
                      <a:lnTo>
                        <a:pt x="108" y="549"/>
                      </a:lnTo>
                      <a:lnTo>
                        <a:pt x="110" y="549"/>
                      </a:lnTo>
                      <a:lnTo>
                        <a:pt x="112" y="551"/>
                      </a:lnTo>
                      <a:lnTo>
                        <a:pt x="114" y="552"/>
                      </a:lnTo>
                      <a:lnTo>
                        <a:pt x="116" y="552"/>
                      </a:lnTo>
                      <a:lnTo>
                        <a:pt x="118" y="553"/>
                      </a:lnTo>
                      <a:lnTo>
                        <a:pt x="120" y="553"/>
                      </a:lnTo>
                      <a:lnTo>
                        <a:pt x="122" y="555"/>
                      </a:lnTo>
                      <a:lnTo>
                        <a:pt x="126" y="555"/>
                      </a:lnTo>
                      <a:lnTo>
                        <a:pt x="128" y="556"/>
                      </a:lnTo>
                      <a:lnTo>
                        <a:pt x="133" y="556"/>
                      </a:lnTo>
                      <a:lnTo>
                        <a:pt x="136" y="557"/>
                      </a:lnTo>
                      <a:lnTo>
                        <a:pt x="153" y="557"/>
                      </a:lnTo>
                      <a:lnTo>
                        <a:pt x="156" y="556"/>
                      </a:lnTo>
                      <a:lnTo>
                        <a:pt x="162" y="556"/>
                      </a:lnTo>
                      <a:lnTo>
                        <a:pt x="164" y="555"/>
                      </a:lnTo>
                      <a:lnTo>
                        <a:pt x="166" y="555"/>
                      </a:lnTo>
                      <a:lnTo>
                        <a:pt x="168" y="553"/>
                      </a:lnTo>
                      <a:lnTo>
                        <a:pt x="170" y="553"/>
                      </a:lnTo>
                      <a:lnTo>
                        <a:pt x="176" y="551"/>
                      </a:lnTo>
                      <a:lnTo>
                        <a:pt x="177" y="551"/>
                      </a:lnTo>
                      <a:lnTo>
                        <a:pt x="178" y="549"/>
                      </a:lnTo>
                      <a:lnTo>
                        <a:pt x="181" y="549"/>
                      </a:lnTo>
                      <a:lnTo>
                        <a:pt x="182" y="548"/>
                      </a:lnTo>
                      <a:lnTo>
                        <a:pt x="186" y="545"/>
                      </a:lnTo>
                      <a:lnTo>
                        <a:pt x="189" y="544"/>
                      </a:lnTo>
                      <a:lnTo>
                        <a:pt x="196" y="539"/>
                      </a:lnTo>
                      <a:lnTo>
                        <a:pt x="201" y="533"/>
                      </a:lnTo>
                      <a:lnTo>
                        <a:pt x="212" y="520"/>
                      </a:lnTo>
                      <a:lnTo>
                        <a:pt x="222" y="503"/>
                      </a:lnTo>
                      <a:lnTo>
                        <a:pt x="230" y="481"/>
                      </a:lnTo>
                      <a:lnTo>
                        <a:pt x="236" y="456"/>
                      </a:lnTo>
                      <a:lnTo>
                        <a:pt x="234" y="467"/>
                      </a:lnTo>
                      <a:lnTo>
                        <a:pt x="228" y="495"/>
                      </a:lnTo>
                      <a:lnTo>
                        <a:pt x="220" y="517"/>
                      </a:lnTo>
                      <a:lnTo>
                        <a:pt x="209" y="536"/>
                      </a:lnTo>
                      <a:lnTo>
                        <a:pt x="196" y="551"/>
                      </a:lnTo>
                      <a:lnTo>
                        <a:pt x="192" y="556"/>
                      </a:lnTo>
                      <a:lnTo>
                        <a:pt x="186" y="560"/>
                      </a:lnTo>
                      <a:lnTo>
                        <a:pt x="182" y="564"/>
                      </a:lnTo>
                      <a:lnTo>
                        <a:pt x="180" y="565"/>
                      </a:lnTo>
                      <a:lnTo>
                        <a:pt x="176" y="569"/>
                      </a:lnTo>
                      <a:lnTo>
                        <a:pt x="173" y="569"/>
                      </a:lnTo>
                      <a:lnTo>
                        <a:pt x="172" y="571"/>
                      </a:lnTo>
                      <a:lnTo>
                        <a:pt x="169" y="572"/>
                      </a:lnTo>
                      <a:lnTo>
                        <a:pt x="168" y="572"/>
                      </a:lnTo>
                      <a:lnTo>
                        <a:pt x="165" y="573"/>
                      </a:lnTo>
                      <a:lnTo>
                        <a:pt x="164" y="575"/>
                      </a:lnTo>
                      <a:lnTo>
                        <a:pt x="160" y="575"/>
                      </a:lnTo>
                      <a:lnTo>
                        <a:pt x="157" y="576"/>
                      </a:lnTo>
                      <a:lnTo>
                        <a:pt x="153" y="576"/>
                      </a:lnTo>
                      <a:lnTo>
                        <a:pt x="152" y="577"/>
                      </a:lnTo>
                      <a:lnTo>
                        <a:pt x="120" y="577"/>
                      </a:lnTo>
                      <a:lnTo>
                        <a:pt x="117" y="576"/>
                      </a:lnTo>
                      <a:lnTo>
                        <a:pt x="112" y="576"/>
                      </a:lnTo>
                      <a:lnTo>
                        <a:pt x="109" y="575"/>
                      </a:lnTo>
                      <a:lnTo>
                        <a:pt x="104" y="575"/>
                      </a:lnTo>
                      <a:lnTo>
                        <a:pt x="102" y="573"/>
                      </a:lnTo>
                      <a:lnTo>
                        <a:pt x="100" y="573"/>
                      </a:lnTo>
                      <a:lnTo>
                        <a:pt x="97" y="572"/>
                      </a:lnTo>
                      <a:lnTo>
                        <a:pt x="94" y="572"/>
                      </a:lnTo>
                      <a:lnTo>
                        <a:pt x="93" y="571"/>
                      </a:lnTo>
                      <a:lnTo>
                        <a:pt x="90" y="569"/>
                      </a:lnTo>
                      <a:lnTo>
                        <a:pt x="89" y="569"/>
                      </a:lnTo>
                      <a:lnTo>
                        <a:pt x="86" y="568"/>
                      </a:lnTo>
                      <a:lnTo>
                        <a:pt x="85" y="567"/>
                      </a:lnTo>
                      <a:lnTo>
                        <a:pt x="84" y="567"/>
                      </a:lnTo>
                      <a:lnTo>
                        <a:pt x="81" y="565"/>
                      </a:lnTo>
                      <a:lnTo>
                        <a:pt x="80" y="564"/>
                      </a:lnTo>
                      <a:lnTo>
                        <a:pt x="77" y="563"/>
                      </a:lnTo>
                      <a:lnTo>
                        <a:pt x="62" y="548"/>
                      </a:lnTo>
                      <a:lnTo>
                        <a:pt x="52" y="535"/>
                      </a:lnTo>
                      <a:lnTo>
                        <a:pt x="41" y="519"/>
                      </a:lnTo>
                      <a:lnTo>
                        <a:pt x="40" y="515"/>
                      </a:lnTo>
                      <a:lnTo>
                        <a:pt x="36" y="507"/>
                      </a:lnTo>
                      <a:lnTo>
                        <a:pt x="33" y="503"/>
                      </a:lnTo>
                      <a:lnTo>
                        <a:pt x="32" y="497"/>
                      </a:lnTo>
                      <a:lnTo>
                        <a:pt x="24" y="476"/>
                      </a:lnTo>
                      <a:lnTo>
                        <a:pt x="21" y="463"/>
                      </a:lnTo>
                      <a:lnTo>
                        <a:pt x="17" y="448"/>
                      </a:lnTo>
                      <a:lnTo>
                        <a:pt x="13" y="429"/>
                      </a:lnTo>
                      <a:lnTo>
                        <a:pt x="10" y="409"/>
                      </a:lnTo>
                      <a:lnTo>
                        <a:pt x="8" y="385"/>
                      </a:lnTo>
                      <a:lnTo>
                        <a:pt x="5" y="359"/>
                      </a:lnTo>
                      <a:lnTo>
                        <a:pt x="1" y="295"/>
                      </a:lnTo>
                      <a:lnTo>
                        <a:pt x="1" y="285"/>
                      </a:lnTo>
                      <a:lnTo>
                        <a:pt x="0" y="235"/>
                      </a:lnTo>
                      <a:lnTo>
                        <a:pt x="1" y="190"/>
                      </a:lnTo>
                      <a:lnTo>
                        <a:pt x="2" y="168"/>
                      </a:lnTo>
                      <a:lnTo>
                        <a:pt x="4" y="148"/>
                      </a:lnTo>
                      <a:lnTo>
                        <a:pt x="6" y="122"/>
                      </a:lnTo>
                      <a:lnTo>
                        <a:pt x="9" y="112"/>
                      </a:lnTo>
                      <a:lnTo>
                        <a:pt x="10" y="103"/>
                      </a:lnTo>
                      <a:lnTo>
                        <a:pt x="12" y="95"/>
                      </a:lnTo>
                      <a:lnTo>
                        <a:pt x="13" y="88"/>
                      </a:lnTo>
                      <a:lnTo>
                        <a:pt x="17" y="76"/>
                      </a:lnTo>
                      <a:lnTo>
                        <a:pt x="17" y="74"/>
                      </a:lnTo>
                      <a:lnTo>
                        <a:pt x="18" y="70"/>
                      </a:lnTo>
                      <a:lnTo>
                        <a:pt x="20" y="67"/>
                      </a:lnTo>
                      <a:lnTo>
                        <a:pt x="20" y="66"/>
                      </a:lnTo>
                      <a:lnTo>
                        <a:pt x="21" y="64"/>
                      </a:lnTo>
                      <a:lnTo>
                        <a:pt x="24" y="59"/>
                      </a:lnTo>
                      <a:lnTo>
                        <a:pt x="25" y="55"/>
                      </a:lnTo>
                      <a:lnTo>
                        <a:pt x="28" y="50"/>
                      </a:lnTo>
                      <a:lnTo>
                        <a:pt x="29" y="44"/>
                      </a:lnTo>
                      <a:lnTo>
                        <a:pt x="40" y="28"/>
                      </a:lnTo>
                      <a:lnTo>
                        <a:pt x="41" y="26"/>
                      </a:lnTo>
                      <a:lnTo>
                        <a:pt x="44" y="24"/>
                      </a:lnTo>
                      <a:lnTo>
                        <a:pt x="45" y="22"/>
                      </a:lnTo>
                      <a:lnTo>
                        <a:pt x="49" y="18"/>
                      </a:lnTo>
                      <a:lnTo>
                        <a:pt x="52" y="16"/>
                      </a:lnTo>
                      <a:lnTo>
                        <a:pt x="68" y="7"/>
                      </a:lnTo>
                      <a:lnTo>
                        <a:pt x="86" y="2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12700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469"/>
                <p:cNvSpPr>
                  <a:spLocks/>
                </p:cNvSpPr>
                <p:nvPr/>
              </p:nvSpPr>
              <p:spPr bwMode="auto">
                <a:xfrm>
                  <a:off x="7077338" y="839788"/>
                  <a:ext cx="934514" cy="1325562"/>
                </a:xfrm>
                <a:custGeom>
                  <a:avLst/>
                  <a:gdLst/>
                  <a:ahLst/>
                  <a:cxnLst>
                    <a:cxn ang="0">
                      <a:pos x="273" y="0"/>
                    </a:cxn>
                    <a:cxn ang="0">
                      <a:pos x="317" y="4"/>
                    </a:cxn>
                    <a:cxn ang="0">
                      <a:pos x="377" y="16"/>
                    </a:cxn>
                    <a:cxn ang="0">
                      <a:pos x="400" y="24"/>
                    </a:cxn>
                    <a:cxn ang="0">
                      <a:pos x="404" y="27"/>
                    </a:cxn>
                    <a:cxn ang="0">
                      <a:pos x="449" y="51"/>
                    </a:cxn>
                    <a:cxn ang="0">
                      <a:pos x="488" y="81"/>
                    </a:cxn>
                    <a:cxn ang="0">
                      <a:pos x="543" y="153"/>
                    </a:cxn>
                    <a:cxn ang="0">
                      <a:pos x="549" y="165"/>
                    </a:cxn>
                    <a:cxn ang="0">
                      <a:pos x="561" y="191"/>
                    </a:cxn>
                    <a:cxn ang="0">
                      <a:pos x="577" y="240"/>
                    </a:cxn>
                    <a:cxn ang="0">
                      <a:pos x="596" y="331"/>
                    </a:cxn>
                    <a:cxn ang="0">
                      <a:pos x="603" y="392"/>
                    </a:cxn>
                    <a:cxn ang="0">
                      <a:pos x="607" y="460"/>
                    </a:cxn>
                    <a:cxn ang="0">
                      <a:pos x="604" y="533"/>
                    </a:cxn>
                    <a:cxn ang="0">
                      <a:pos x="600" y="588"/>
                    </a:cxn>
                    <a:cxn ang="0">
                      <a:pos x="593" y="632"/>
                    </a:cxn>
                    <a:cxn ang="0">
                      <a:pos x="581" y="682"/>
                    </a:cxn>
                    <a:cxn ang="0">
                      <a:pos x="565" y="724"/>
                    </a:cxn>
                    <a:cxn ang="0">
                      <a:pos x="553" y="748"/>
                    </a:cxn>
                    <a:cxn ang="0">
                      <a:pos x="539" y="770"/>
                    </a:cxn>
                    <a:cxn ang="0">
                      <a:pos x="521" y="792"/>
                    </a:cxn>
                    <a:cxn ang="0">
                      <a:pos x="484" y="824"/>
                    </a:cxn>
                    <a:cxn ang="0">
                      <a:pos x="457" y="837"/>
                    </a:cxn>
                    <a:cxn ang="0">
                      <a:pos x="483" y="808"/>
                    </a:cxn>
                    <a:cxn ang="0">
                      <a:pos x="497" y="785"/>
                    </a:cxn>
                    <a:cxn ang="0">
                      <a:pos x="520" y="734"/>
                    </a:cxn>
                    <a:cxn ang="0">
                      <a:pos x="533" y="686"/>
                    </a:cxn>
                    <a:cxn ang="0">
                      <a:pos x="541" y="646"/>
                    </a:cxn>
                    <a:cxn ang="0">
                      <a:pos x="548" y="570"/>
                    </a:cxn>
                    <a:cxn ang="0">
                      <a:pos x="549" y="473"/>
                    </a:cxn>
                    <a:cxn ang="0">
                      <a:pos x="540" y="368"/>
                    </a:cxn>
                    <a:cxn ang="0">
                      <a:pos x="520" y="277"/>
                    </a:cxn>
                    <a:cxn ang="0">
                      <a:pos x="512" y="249"/>
                    </a:cxn>
                    <a:cxn ang="0">
                      <a:pos x="493" y="201"/>
                    </a:cxn>
                    <a:cxn ang="0">
                      <a:pos x="487" y="189"/>
                    </a:cxn>
                    <a:cxn ang="0">
                      <a:pos x="432" y="117"/>
                    </a:cxn>
                    <a:cxn ang="0">
                      <a:pos x="405" y="95"/>
                    </a:cxn>
                    <a:cxn ang="0">
                      <a:pos x="348" y="63"/>
                    </a:cxn>
                    <a:cxn ang="0">
                      <a:pos x="344" y="61"/>
                    </a:cxn>
                    <a:cxn ang="0">
                      <a:pos x="339" y="60"/>
                    </a:cxn>
                    <a:cxn ang="0">
                      <a:pos x="324" y="55"/>
                    </a:cxn>
                    <a:cxn ang="0">
                      <a:pos x="311" y="51"/>
                    </a:cxn>
                    <a:cxn ang="0">
                      <a:pos x="261" y="41"/>
                    </a:cxn>
                    <a:cxn ang="0">
                      <a:pos x="164" y="37"/>
                    </a:cxn>
                    <a:cxn ang="0">
                      <a:pos x="111" y="44"/>
                    </a:cxn>
                    <a:cxn ang="0">
                      <a:pos x="77" y="51"/>
                    </a:cxn>
                    <a:cxn ang="0">
                      <a:pos x="21" y="73"/>
                    </a:cxn>
                    <a:cxn ang="0">
                      <a:pos x="57" y="48"/>
                    </a:cxn>
                    <a:cxn ang="0">
                      <a:pos x="135" y="15"/>
                    </a:cxn>
                    <a:cxn ang="0">
                      <a:pos x="184" y="4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607" h="861">
                      <a:moveTo>
                        <a:pt x="240" y="0"/>
                      </a:moveTo>
                      <a:lnTo>
                        <a:pt x="273" y="0"/>
                      </a:lnTo>
                      <a:lnTo>
                        <a:pt x="283" y="1"/>
                      </a:lnTo>
                      <a:lnTo>
                        <a:pt x="317" y="4"/>
                      </a:lnTo>
                      <a:lnTo>
                        <a:pt x="345" y="8"/>
                      </a:lnTo>
                      <a:lnTo>
                        <a:pt x="377" y="16"/>
                      </a:lnTo>
                      <a:lnTo>
                        <a:pt x="387" y="19"/>
                      </a:lnTo>
                      <a:lnTo>
                        <a:pt x="400" y="24"/>
                      </a:lnTo>
                      <a:lnTo>
                        <a:pt x="403" y="25"/>
                      </a:lnTo>
                      <a:lnTo>
                        <a:pt x="404" y="27"/>
                      </a:lnTo>
                      <a:lnTo>
                        <a:pt x="428" y="37"/>
                      </a:lnTo>
                      <a:lnTo>
                        <a:pt x="449" y="51"/>
                      </a:lnTo>
                      <a:lnTo>
                        <a:pt x="473" y="67"/>
                      </a:lnTo>
                      <a:lnTo>
                        <a:pt x="488" y="81"/>
                      </a:lnTo>
                      <a:lnTo>
                        <a:pt x="519" y="116"/>
                      </a:lnTo>
                      <a:lnTo>
                        <a:pt x="543" y="153"/>
                      </a:lnTo>
                      <a:lnTo>
                        <a:pt x="547" y="159"/>
                      </a:lnTo>
                      <a:lnTo>
                        <a:pt x="549" y="165"/>
                      </a:lnTo>
                      <a:lnTo>
                        <a:pt x="552" y="171"/>
                      </a:lnTo>
                      <a:lnTo>
                        <a:pt x="561" y="191"/>
                      </a:lnTo>
                      <a:lnTo>
                        <a:pt x="568" y="212"/>
                      </a:lnTo>
                      <a:lnTo>
                        <a:pt x="577" y="240"/>
                      </a:lnTo>
                      <a:lnTo>
                        <a:pt x="584" y="267"/>
                      </a:lnTo>
                      <a:lnTo>
                        <a:pt x="596" y="331"/>
                      </a:lnTo>
                      <a:lnTo>
                        <a:pt x="600" y="361"/>
                      </a:lnTo>
                      <a:lnTo>
                        <a:pt x="603" y="392"/>
                      </a:lnTo>
                      <a:lnTo>
                        <a:pt x="605" y="436"/>
                      </a:lnTo>
                      <a:lnTo>
                        <a:pt x="607" y="460"/>
                      </a:lnTo>
                      <a:lnTo>
                        <a:pt x="605" y="497"/>
                      </a:lnTo>
                      <a:lnTo>
                        <a:pt x="604" y="533"/>
                      </a:lnTo>
                      <a:lnTo>
                        <a:pt x="603" y="561"/>
                      </a:lnTo>
                      <a:lnTo>
                        <a:pt x="600" y="588"/>
                      </a:lnTo>
                      <a:lnTo>
                        <a:pt x="597" y="610"/>
                      </a:lnTo>
                      <a:lnTo>
                        <a:pt x="593" y="632"/>
                      </a:lnTo>
                      <a:lnTo>
                        <a:pt x="585" y="666"/>
                      </a:lnTo>
                      <a:lnTo>
                        <a:pt x="581" y="682"/>
                      </a:lnTo>
                      <a:lnTo>
                        <a:pt x="576" y="697"/>
                      </a:lnTo>
                      <a:lnTo>
                        <a:pt x="565" y="724"/>
                      </a:lnTo>
                      <a:lnTo>
                        <a:pt x="560" y="736"/>
                      </a:lnTo>
                      <a:lnTo>
                        <a:pt x="553" y="748"/>
                      </a:lnTo>
                      <a:lnTo>
                        <a:pt x="540" y="769"/>
                      </a:lnTo>
                      <a:lnTo>
                        <a:pt x="539" y="770"/>
                      </a:lnTo>
                      <a:lnTo>
                        <a:pt x="537" y="773"/>
                      </a:lnTo>
                      <a:lnTo>
                        <a:pt x="521" y="792"/>
                      </a:lnTo>
                      <a:lnTo>
                        <a:pt x="504" y="809"/>
                      </a:lnTo>
                      <a:lnTo>
                        <a:pt x="484" y="824"/>
                      </a:lnTo>
                      <a:lnTo>
                        <a:pt x="428" y="861"/>
                      </a:lnTo>
                      <a:lnTo>
                        <a:pt x="457" y="837"/>
                      </a:lnTo>
                      <a:lnTo>
                        <a:pt x="481" y="810"/>
                      </a:lnTo>
                      <a:lnTo>
                        <a:pt x="483" y="808"/>
                      </a:lnTo>
                      <a:lnTo>
                        <a:pt x="484" y="806"/>
                      </a:lnTo>
                      <a:lnTo>
                        <a:pt x="497" y="785"/>
                      </a:lnTo>
                      <a:lnTo>
                        <a:pt x="509" y="761"/>
                      </a:lnTo>
                      <a:lnTo>
                        <a:pt x="520" y="734"/>
                      </a:lnTo>
                      <a:lnTo>
                        <a:pt x="528" y="704"/>
                      </a:lnTo>
                      <a:lnTo>
                        <a:pt x="533" y="686"/>
                      </a:lnTo>
                      <a:lnTo>
                        <a:pt x="537" y="668"/>
                      </a:lnTo>
                      <a:lnTo>
                        <a:pt x="541" y="646"/>
                      </a:lnTo>
                      <a:lnTo>
                        <a:pt x="544" y="625"/>
                      </a:lnTo>
                      <a:lnTo>
                        <a:pt x="548" y="570"/>
                      </a:lnTo>
                      <a:lnTo>
                        <a:pt x="549" y="497"/>
                      </a:lnTo>
                      <a:lnTo>
                        <a:pt x="549" y="473"/>
                      </a:lnTo>
                      <a:lnTo>
                        <a:pt x="547" y="428"/>
                      </a:lnTo>
                      <a:lnTo>
                        <a:pt x="540" y="368"/>
                      </a:lnTo>
                      <a:lnTo>
                        <a:pt x="527" y="304"/>
                      </a:lnTo>
                      <a:lnTo>
                        <a:pt x="520" y="277"/>
                      </a:lnTo>
                      <a:lnTo>
                        <a:pt x="516" y="263"/>
                      </a:lnTo>
                      <a:lnTo>
                        <a:pt x="512" y="249"/>
                      </a:lnTo>
                      <a:lnTo>
                        <a:pt x="496" y="208"/>
                      </a:lnTo>
                      <a:lnTo>
                        <a:pt x="493" y="201"/>
                      </a:lnTo>
                      <a:lnTo>
                        <a:pt x="489" y="196"/>
                      </a:lnTo>
                      <a:lnTo>
                        <a:pt x="487" y="189"/>
                      </a:lnTo>
                      <a:lnTo>
                        <a:pt x="463" y="153"/>
                      </a:lnTo>
                      <a:lnTo>
                        <a:pt x="432" y="117"/>
                      </a:lnTo>
                      <a:lnTo>
                        <a:pt x="416" y="104"/>
                      </a:lnTo>
                      <a:lnTo>
                        <a:pt x="405" y="95"/>
                      </a:lnTo>
                      <a:lnTo>
                        <a:pt x="393" y="87"/>
                      </a:lnTo>
                      <a:lnTo>
                        <a:pt x="348" y="63"/>
                      </a:lnTo>
                      <a:lnTo>
                        <a:pt x="347" y="63"/>
                      </a:lnTo>
                      <a:lnTo>
                        <a:pt x="344" y="61"/>
                      </a:lnTo>
                      <a:lnTo>
                        <a:pt x="343" y="61"/>
                      </a:lnTo>
                      <a:lnTo>
                        <a:pt x="339" y="60"/>
                      </a:lnTo>
                      <a:lnTo>
                        <a:pt x="335" y="57"/>
                      </a:lnTo>
                      <a:lnTo>
                        <a:pt x="324" y="55"/>
                      </a:lnTo>
                      <a:lnTo>
                        <a:pt x="317" y="52"/>
                      </a:lnTo>
                      <a:lnTo>
                        <a:pt x="311" y="51"/>
                      </a:lnTo>
                      <a:lnTo>
                        <a:pt x="289" y="45"/>
                      </a:lnTo>
                      <a:lnTo>
                        <a:pt x="261" y="41"/>
                      </a:lnTo>
                      <a:lnTo>
                        <a:pt x="227" y="37"/>
                      </a:lnTo>
                      <a:lnTo>
                        <a:pt x="164" y="37"/>
                      </a:lnTo>
                      <a:lnTo>
                        <a:pt x="145" y="39"/>
                      </a:lnTo>
                      <a:lnTo>
                        <a:pt x="111" y="44"/>
                      </a:lnTo>
                      <a:lnTo>
                        <a:pt x="95" y="47"/>
                      </a:lnTo>
                      <a:lnTo>
                        <a:pt x="77" y="51"/>
                      </a:lnTo>
                      <a:lnTo>
                        <a:pt x="44" y="63"/>
                      </a:lnTo>
                      <a:lnTo>
                        <a:pt x="21" y="73"/>
                      </a:lnTo>
                      <a:lnTo>
                        <a:pt x="0" y="85"/>
                      </a:lnTo>
                      <a:lnTo>
                        <a:pt x="57" y="48"/>
                      </a:lnTo>
                      <a:lnTo>
                        <a:pt x="100" y="25"/>
                      </a:lnTo>
                      <a:lnTo>
                        <a:pt x="135" y="15"/>
                      </a:lnTo>
                      <a:lnTo>
                        <a:pt x="167" y="7"/>
                      </a:lnTo>
                      <a:lnTo>
                        <a:pt x="184" y="4"/>
                      </a:lnTo>
                      <a:lnTo>
                        <a:pt x="201" y="3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12700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470"/>
                <p:cNvSpPr>
                  <a:spLocks/>
                </p:cNvSpPr>
                <p:nvPr/>
              </p:nvSpPr>
              <p:spPr bwMode="auto">
                <a:xfrm>
                  <a:off x="7050365" y="890589"/>
                  <a:ext cx="875748" cy="1354136"/>
                </a:xfrm>
                <a:custGeom>
                  <a:avLst/>
                  <a:gdLst/>
                  <a:ahLst/>
                  <a:cxnLst>
                    <a:cxn ang="0">
                      <a:pos x="249" y="2"/>
                    </a:cxn>
                    <a:cxn ang="0">
                      <a:pos x="289" y="6"/>
                    </a:cxn>
                    <a:cxn ang="0">
                      <a:pos x="321" y="12"/>
                    </a:cxn>
                    <a:cxn ang="0">
                      <a:pos x="352" y="22"/>
                    </a:cxn>
                    <a:cxn ang="0">
                      <a:pos x="396" y="44"/>
                    </a:cxn>
                    <a:cxn ang="0">
                      <a:pos x="445" y="80"/>
                    </a:cxn>
                    <a:cxn ang="0">
                      <a:pos x="500" y="152"/>
                    </a:cxn>
                    <a:cxn ang="0">
                      <a:pos x="525" y="211"/>
                    </a:cxn>
                    <a:cxn ang="0">
                      <a:pos x="533" y="240"/>
                    </a:cxn>
                    <a:cxn ang="0">
                      <a:pos x="560" y="391"/>
                    </a:cxn>
                    <a:cxn ang="0">
                      <a:pos x="558" y="568"/>
                    </a:cxn>
                    <a:cxn ang="0">
                      <a:pos x="550" y="625"/>
                    </a:cxn>
                    <a:cxn ang="0">
                      <a:pos x="534" y="689"/>
                    </a:cxn>
                    <a:cxn ang="0">
                      <a:pos x="524" y="719"/>
                    </a:cxn>
                    <a:cxn ang="0">
                      <a:pos x="516" y="739"/>
                    </a:cxn>
                    <a:cxn ang="0">
                      <a:pos x="504" y="759"/>
                    </a:cxn>
                    <a:cxn ang="0">
                      <a:pos x="493" y="773"/>
                    </a:cxn>
                    <a:cxn ang="0">
                      <a:pos x="470" y="800"/>
                    </a:cxn>
                    <a:cxn ang="0">
                      <a:pos x="406" y="843"/>
                    </a:cxn>
                    <a:cxn ang="0">
                      <a:pos x="288" y="868"/>
                    </a:cxn>
                    <a:cxn ang="0">
                      <a:pos x="154" y="861"/>
                    </a:cxn>
                    <a:cxn ang="0">
                      <a:pos x="145" y="857"/>
                    </a:cxn>
                    <a:cxn ang="0">
                      <a:pos x="272" y="865"/>
                    </a:cxn>
                    <a:cxn ang="0">
                      <a:pos x="386" y="840"/>
                    </a:cxn>
                    <a:cxn ang="0">
                      <a:pos x="456" y="793"/>
                    </a:cxn>
                    <a:cxn ang="0">
                      <a:pos x="472" y="775"/>
                    </a:cxn>
                    <a:cxn ang="0">
                      <a:pos x="478" y="764"/>
                    </a:cxn>
                    <a:cxn ang="0">
                      <a:pos x="493" y="739"/>
                    </a:cxn>
                    <a:cxn ang="0">
                      <a:pos x="504" y="712"/>
                    </a:cxn>
                    <a:cxn ang="0">
                      <a:pos x="517" y="671"/>
                    </a:cxn>
                    <a:cxn ang="0">
                      <a:pos x="526" y="629"/>
                    </a:cxn>
                    <a:cxn ang="0">
                      <a:pos x="537" y="519"/>
                    </a:cxn>
                    <a:cxn ang="0">
                      <a:pos x="536" y="400"/>
                    </a:cxn>
                    <a:cxn ang="0">
                      <a:pos x="524" y="316"/>
                    </a:cxn>
                    <a:cxn ang="0">
                      <a:pos x="508" y="247"/>
                    </a:cxn>
                    <a:cxn ang="0">
                      <a:pos x="486" y="184"/>
                    </a:cxn>
                    <a:cxn ang="0">
                      <a:pos x="476" y="166"/>
                    </a:cxn>
                    <a:cxn ang="0">
                      <a:pos x="424" y="98"/>
                    </a:cxn>
                    <a:cxn ang="0">
                      <a:pos x="421" y="95"/>
                    </a:cxn>
                    <a:cxn ang="0">
                      <a:pos x="368" y="58"/>
                    </a:cxn>
                    <a:cxn ang="0">
                      <a:pos x="340" y="43"/>
                    </a:cxn>
                    <a:cxn ang="0">
                      <a:pos x="329" y="40"/>
                    </a:cxn>
                    <a:cxn ang="0">
                      <a:pos x="306" y="32"/>
                    </a:cxn>
                    <a:cxn ang="0">
                      <a:pos x="249" y="23"/>
                    </a:cxn>
                    <a:cxn ang="0">
                      <a:pos x="161" y="22"/>
                    </a:cxn>
                    <a:cxn ang="0">
                      <a:pos x="85" y="34"/>
                    </a:cxn>
                    <a:cxn ang="0">
                      <a:pos x="44" y="48"/>
                    </a:cxn>
                    <a:cxn ang="0">
                      <a:pos x="12" y="64"/>
                    </a:cxn>
                    <a:cxn ang="0">
                      <a:pos x="29" y="39"/>
                    </a:cxn>
                    <a:cxn ang="0">
                      <a:pos x="81" y="16"/>
                    </a:cxn>
                    <a:cxn ang="0">
                      <a:pos x="141" y="4"/>
                    </a:cxn>
                  </a:cxnLst>
                  <a:rect l="0" t="0" r="r" b="b"/>
                  <a:pathLst>
                    <a:path w="562" h="869">
                      <a:moveTo>
                        <a:pt x="189" y="0"/>
                      </a:moveTo>
                      <a:lnTo>
                        <a:pt x="233" y="0"/>
                      </a:lnTo>
                      <a:lnTo>
                        <a:pt x="249" y="2"/>
                      </a:lnTo>
                      <a:lnTo>
                        <a:pt x="264" y="3"/>
                      </a:lnTo>
                      <a:lnTo>
                        <a:pt x="277" y="4"/>
                      </a:lnTo>
                      <a:lnTo>
                        <a:pt x="289" y="6"/>
                      </a:lnTo>
                      <a:lnTo>
                        <a:pt x="301" y="8"/>
                      </a:lnTo>
                      <a:lnTo>
                        <a:pt x="312" y="11"/>
                      </a:lnTo>
                      <a:lnTo>
                        <a:pt x="321" y="12"/>
                      </a:lnTo>
                      <a:lnTo>
                        <a:pt x="330" y="15"/>
                      </a:lnTo>
                      <a:lnTo>
                        <a:pt x="346" y="20"/>
                      </a:lnTo>
                      <a:lnTo>
                        <a:pt x="352" y="22"/>
                      </a:lnTo>
                      <a:lnTo>
                        <a:pt x="356" y="24"/>
                      </a:lnTo>
                      <a:lnTo>
                        <a:pt x="376" y="32"/>
                      </a:lnTo>
                      <a:lnTo>
                        <a:pt x="396" y="44"/>
                      </a:lnTo>
                      <a:lnTo>
                        <a:pt x="418" y="59"/>
                      </a:lnTo>
                      <a:lnTo>
                        <a:pt x="442" y="78"/>
                      </a:lnTo>
                      <a:lnTo>
                        <a:pt x="445" y="80"/>
                      </a:lnTo>
                      <a:lnTo>
                        <a:pt x="476" y="115"/>
                      </a:lnTo>
                      <a:lnTo>
                        <a:pt x="498" y="151"/>
                      </a:lnTo>
                      <a:lnTo>
                        <a:pt x="500" y="152"/>
                      </a:lnTo>
                      <a:lnTo>
                        <a:pt x="509" y="171"/>
                      </a:lnTo>
                      <a:lnTo>
                        <a:pt x="518" y="192"/>
                      </a:lnTo>
                      <a:lnTo>
                        <a:pt x="525" y="211"/>
                      </a:lnTo>
                      <a:lnTo>
                        <a:pt x="530" y="231"/>
                      </a:lnTo>
                      <a:lnTo>
                        <a:pt x="533" y="236"/>
                      </a:lnTo>
                      <a:lnTo>
                        <a:pt x="533" y="240"/>
                      </a:lnTo>
                      <a:lnTo>
                        <a:pt x="542" y="278"/>
                      </a:lnTo>
                      <a:lnTo>
                        <a:pt x="553" y="336"/>
                      </a:lnTo>
                      <a:lnTo>
                        <a:pt x="560" y="391"/>
                      </a:lnTo>
                      <a:lnTo>
                        <a:pt x="562" y="433"/>
                      </a:lnTo>
                      <a:lnTo>
                        <a:pt x="562" y="513"/>
                      </a:lnTo>
                      <a:lnTo>
                        <a:pt x="558" y="568"/>
                      </a:lnTo>
                      <a:lnTo>
                        <a:pt x="556" y="589"/>
                      </a:lnTo>
                      <a:lnTo>
                        <a:pt x="553" y="608"/>
                      </a:lnTo>
                      <a:lnTo>
                        <a:pt x="550" y="625"/>
                      </a:lnTo>
                      <a:lnTo>
                        <a:pt x="548" y="640"/>
                      </a:lnTo>
                      <a:lnTo>
                        <a:pt x="541" y="667"/>
                      </a:lnTo>
                      <a:lnTo>
                        <a:pt x="534" y="689"/>
                      </a:lnTo>
                      <a:lnTo>
                        <a:pt x="532" y="699"/>
                      </a:lnTo>
                      <a:lnTo>
                        <a:pt x="528" y="709"/>
                      </a:lnTo>
                      <a:lnTo>
                        <a:pt x="524" y="719"/>
                      </a:lnTo>
                      <a:lnTo>
                        <a:pt x="520" y="727"/>
                      </a:lnTo>
                      <a:lnTo>
                        <a:pt x="518" y="733"/>
                      </a:lnTo>
                      <a:lnTo>
                        <a:pt x="516" y="739"/>
                      </a:lnTo>
                      <a:lnTo>
                        <a:pt x="512" y="744"/>
                      </a:lnTo>
                      <a:lnTo>
                        <a:pt x="508" y="752"/>
                      </a:lnTo>
                      <a:lnTo>
                        <a:pt x="504" y="759"/>
                      </a:lnTo>
                      <a:lnTo>
                        <a:pt x="498" y="767"/>
                      </a:lnTo>
                      <a:lnTo>
                        <a:pt x="497" y="769"/>
                      </a:lnTo>
                      <a:lnTo>
                        <a:pt x="493" y="773"/>
                      </a:lnTo>
                      <a:lnTo>
                        <a:pt x="488" y="781"/>
                      </a:lnTo>
                      <a:lnTo>
                        <a:pt x="477" y="795"/>
                      </a:lnTo>
                      <a:lnTo>
                        <a:pt x="470" y="800"/>
                      </a:lnTo>
                      <a:lnTo>
                        <a:pt x="465" y="805"/>
                      </a:lnTo>
                      <a:lnTo>
                        <a:pt x="437" y="825"/>
                      </a:lnTo>
                      <a:lnTo>
                        <a:pt x="406" y="843"/>
                      </a:lnTo>
                      <a:lnTo>
                        <a:pt x="370" y="855"/>
                      </a:lnTo>
                      <a:lnTo>
                        <a:pt x="332" y="864"/>
                      </a:lnTo>
                      <a:lnTo>
                        <a:pt x="288" y="868"/>
                      </a:lnTo>
                      <a:lnTo>
                        <a:pt x="240" y="869"/>
                      </a:lnTo>
                      <a:lnTo>
                        <a:pt x="196" y="867"/>
                      </a:lnTo>
                      <a:lnTo>
                        <a:pt x="154" y="861"/>
                      </a:lnTo>
                      <a:lnTo>
                        <a:pt x="118" y="852"/>
                      </a:lnTo>
                      <a:lnTo>
                        <a:pt x="109" y="848"/>
                      </a:lnTo>
                      <a:lnTo>
                        <a:pt x="145" y="857"/>
                      </a:lnTo>
                      <a:lnTo>
                        <a:pt x="184" y="863"/>
                      </a:lnTo>
                      <a:lnTo>
                        <a:pt x="226" y="867"/>
                      </a:lnTo>
                      <a:lnTo>
                        <a:pt x="272" y="865"/>
                      </a:lnTo>
                      <a:lnTo>
                        <a:pt x="313" y="860"/>
                      </a:lnTo>
                      <a:lnTo>
                        <a:pt x="352" y="852"/>
                      </a:lnTo>
                      <a:lnTo>
                        <a:pt x="386" y="840"/>
                      </a:lnTo>
                      <a:lnTo>
                        <a:pt x="417" y="824"/>
                      </a:lnTo>
                      <a:lnTo>
                        <a:pt x="444" y="805"/>
                      </a:lnTo>
                      <a:lnTo>
                        <a:pt x="456" y="793"/>
                      </a:lnTo>
                      <a:lnTo>
                        <a:pt x="460" y="788"/>
                      </a:lnTo>
                      <a:lnTo>
                        <a:pt x="466" y="781"/>
                      </a:lnTo>
                      <a:lnTo>
                        <a:pt x="472" y="775"/>
                      </a:lnTo>
                      <a:lnTo>
                        <a:pt x="473" y="772"/>
                      </a:lnTo>
                      <a:lnTo>
                        <a:pt x="477" y="768"/>
                      </a:lnTo>
                      <a:lnTo>
                        <a:pt x="478" y="764"/>
                      </a:lnTo>
                      <a:lnTo>
                        <a:pt x="481" y="761"/>
                      </a:lnTo>
                      <a:lnTo>
                        <a:pt x="489" y="745"/>
                      </a:lnTo>
                      <a:lnTo>
                        <a:pt x="493" y="739"/>
                      </a:lnTo>
                      <a:lnTo>
                        <a:pt x="497" y="729"/>
                      </a:lnTo>
                      <a:lnTo>
                        <a:pt x="502" y="719"/>
                      </a:lnTo>
                      <a:lnTo>
                        <a:pt x="504" y="712"/>
                      </a:lnTo>
                      <a:lnTo>
                        <a:pt x="512" y="693"/>
                      </a:lnTo>
                      <a:lnTo>
                        <a:pt x="514" y="681"/>
                      </a:lnTo>
                      <a:lnTo>
                        <a:pt x="517" y="671"/>
                      </a:lnTo>
                      <a:lnTo>
                        <a:pt x="521" y="657"/>
                      </a:lnTo>
                      <a:lnTo>
                        <a:pt x="524" y="644"/>
                      </a:lnTo>
                      <a:lnTo>
                        <a:pt x="526" y="629"/>
                      </a:lnTo>
                      <a:lnTo>
                        <a:pt x="529" y="613"/>
                      </a:lnTo>
                      <a:lnTo>
                        <a:pt x="536" y="547"/>
                      </a:lnTo>
                      <a:lnTo>
                        <a:pt x="537" y="519"/>
                      </a:lnTo>
                      <a:lnTo>
                        <a:pt x="538" y="483"/>
                      </a:lnTo>
                      <a:lnTo>
                        <a:pt x="538" y="441"/>
                      </a:lnTo>
                      <a:lnTo>
                        <a:pt x="536" y="400"/>
                      </a:lnTo>
                      <a:lnTo>
                        <a:pt x="533" y="372"/>
                      </a:lnTo>
                      <a:lnTo>
                        <a:pt x="529" y="346"/>
                      </a:lnTo>
                      <a:lnTo>
                        <a:pt x="524" y="316"/>
                      </a:lnTo>
                      <a:lnTo>
                        <a:pt x="518" y="288"/>
                      </a:lnTo>
                      <a:lnTo>
                        <a:pt x="509" y="251"/>
                      </a:lnTo>
                      <a:lnTo>
                        <a:pt x="508" y="247"/>
                      </a:lnTo>
                      <a:lnTo>
                        <a:pt x="506" y="242"/>
                      </a:lnTo>
                      <a:lnTo>
                        <a:pt x="494" y="204"/>
                      </a:lnTo>
                      <a:lnTo>
                        <a:pt x="486" y="184"/>
                      </a:lnTo>
                      <a:lnTo>
                        <a:pt x="477" y="167"/>
                      </a:lnTo>
                      <a:lnTo>
                        <a:pt x="477" y="166"/>
                      </a:lnTo>
                      <a:lnTo>
                        <a:pt x="476" y="166"/>
                      </a:lnTo>
                      <a:lnTo>
                        <a:pt x="476" y="164"/>
                      </a:lnTo>
                      <a:lnTo>
                        <a:pt x="452" y="131"/>
                      </a:lnTo>
                      <a:lnTo>
                        <a:pt x="424" y="98"/>
                      </a:lnTo>
                      <a:lnTo>
                        <a:pt x="424" y="96"/>
                      </a:lnTo>
                      <a:lnTo>
                        <a:pt x="422" y="96"/>
                      </a:lnTo>
                      <a:lnTo>
                        <a:pt x="421" y="95"/>
                      </a:lnTo>
                      <a:lnTo>
                        <a:pt x="398" y="76"/>
                      </a:lnTo>
                      <a:lnTo>
                        <a:pt x="377" y="63"/>
                      </a:lnTo>
                      <a:lnTo>
                        <a:pt x="368" y="58"/>
                      </a:lnTo>
                      <a:lnTo>
                        <a:pt x="352" y="50"/>
                      </a:lnTo>
                      <a:lnTo>
                        <a:pt x="345" y="46"/>
                      </a:lnTo>
                      <a:lnTo>
                        <a:pt x="340" y="43"/>
                      </a:lnTo>
                      <a:lnTo>
                        <a:pt x="336" y="42"/>
                      </a:lnTo>
                      <a:lnTo>
                        <a:pt x="333" y="40"/>
                      </a:lnTo>
                      <a:lnTo>
                        <a:pt x="329" y="40"/>
                      </a:lnTo>
                      <a:lnTo>
                        <a:pt x="325" y="38"/>
                      </a:lnTo>
                      <a:lnTo>
                        <a:pt x="314" y="35"/>
                      </a:lnTo>
                      <a:lnTo>
                        <a:pt x="306" y="32"/>
                      </a:lnTo>
                      <a:lnTo>
                        <a:pt x="297" y="31"/>
                      </a:lnTo>
                      <a:lnTo>
                        <a:pt x="274" y="27"/>
                      </a:lnTo>
                      <a:lnTo>
                        <a:pt x="249" y="23"/>
                      </a:lnTo>
                      <a:lnTo>
                        <a:pt x="220" y="20"/>
                      </a:lnTo>
                      <a:lnTo>
                        <a:pt x="194" y="20"/>
                      </a:lnTo>
                      <a:lnTo>
                        <a:pt x="161" y="22"/>
                      </a:lnTo>
                      <a:lnTo>
                        <a:pt x="133" y="24"/>
                      </a:lnTo>
                      <a:lnTo>
                        <a:pt x="108" y="28"/>
                      </a:lnTo>
                      <a:lnTo>
                        <a:pt x="85" y="34"/>
                      </a:lnTo>
                      <a:lnTo>
                        <a:pt x="74" y="36"/>
                      </a:lnTo>
                      <a:lnTo>
                        <a:pt x="64" y="40"/>
                      </a:lnTo>
                      <a:lnTo>
                        <a:pt x="44" y="48"/>
                      </a:lnTo>
                      <a:lnTo>
                        <a:pt x="33" y="52"/>
                      </a:lnTo>
                      <a:lnTo>
                        <a:pt x="22" y="58"/>
                      </a:lnTo>
                      <a:lnTo>
                        <a:pt x="12" y="64"/>
                      </a:lnTo>
                      <a:lnTo>
                        <a:pt x="0" y="72"/>
                      </a:lnTo>
                      <a:lnTo>
                        <a:pt x="5" y="54"/>
                      </a:lnTo>
                      <a:lnTo>
                        <a:pt x="29" y="39"/>
                      </a:lnTo>
                      <a:lnTo>
                        <a:pt x="40" y="34"/>
                      </a:lnTo>
                      <a:lnTo>
                        <a:pt x="49" y="28"/>
                      </a:lnTo>
                      <a:lnTo>
                        <a:pt x="81" y="16"/>
                      </a:lnTo>
                      <a:lnTo>
                        <a:pt x="92" y="14"/>
                      </a:lnTo>
                      <a:lnTo>
                        <a:pt x="116" y="8"/>
                      </a:lnTo>
                      <a:lnTo>
                        <a:pt x="141" y="4"/>
                      </a:lnTo>
                      <a:lnTo>
                        <a:pt x="172" y="2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12700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471"/>
                <p:cNvSpPr>
                  <a:spLocks noEditPoints="1"/>
                </p:cNvSpPr>
                <p:nvPr/>
              </p:nvSpPr>
              <p:spPr bwMode="auto">
                <a:xfrm>
                  <a:off x="6867489" y="909185"/>
                  <a:ext cx="1028703" cy="1344609"/>
                </a:xfrm>
                <a:custGeom>
                  <a:avLst/>
                  <a:gdLst/>
                  <a:ahLst/>
                  <a:cxnLst>
                    <a:cxn ang="0">
                      <a:pos x="286" y="134"/>
                    </a:cxn>
                    <a:cxn ang="0">
                      <a:pos x="248" y="152"/>
                    </a:cxn>
                    <a:cxn ang="0">
                      <a:pos x="223" y="196"/>
                    </a:cxn>
                    <a:cxn ang="0">
                      <a:pos x="210" y="247"/>
                    </a:cxn>
                    <a:cxn ang="0">
                      <a:pos x="203" y="322"/>
                    </a:cxn>
                    <a:cxn ang="0">
                      <a:pos x="203" y="417"/>
                    </a:cxn>
                    <a:cxn ang="0">
                      <a:pos x="208" y="515"/>
                    </a:cxn>
                    <a:cxn ang="0">
                      <a:pos x="220" y="589"/>
                    </a:cxn>
                    <a:cxn ang="0">
                      <a:pos x="239" y="641"/>
                    </a:cxn>
                    <a:cxn ang="0">
                      <a:pos x="270" y="687"/>
                    </a:cxn>
                    <a:cxn ang="0">
                      <a:pos x="308" y="707"/>
                    </a:cxn>
                    <a:cxn ang="0">
                      <a:pos x="351" y="709"/>
                    </a:cxn>
                    <a:cxn ang="0">
                      <a:pos x="383" y="696"/>
                    </a:cxn>
                    <a:cxn ang="0">
                      <a:pos x="411" y="668"/>
                    </a:cxn>
                    <a:cxn ang="0">
                      <a:pos x="430" y="627"/>
                    </a:cxn>
                    <a:cxn ang="0">
                      <a:pos x="440" y="575"/>
                    </a:cxn>
                    <a:cxn ang="0">
                      <a:pos x="444" y="512"/>
                    </a:cxn>
                    <a:cxn ang="0">
                      <a:pos x="443" y="429"/>
                    </a:cxn>
                    <a:cxn ang="0">
                      <a:pos x="438" y="328"/>
                    </a:cxn>
                    <a:cxn ang="0">
                      <a:pos x="426" y="252"/>
                    </a:cxn>
                    <a:cxn ang="0">
                      <a:pos x="408" y="199"/>
                    </a:cxn>
                    <a:cxn ang="0">
                      <a:pos x="379" y="155"/>
                    </a:cxn>
                    <a:cxn ang="0">
                      <a:pos x="339" y="135"/>
                    </a:cxn>
                    <a:cxn ang="0">
                      <a:pos x="318" y="0"/>
                    </a:cxn>
                    <a:cxn ang="0">
                      <a:pos x="390" y="7"/>
                    </a:cxn>
                    <a:cxn ang="0">
                      <a:pos x="450" y="23"/>
                    </a:cxn>
                    <a:cxn ang="0">
                      <a:pos x="510" y="58"/>
                    </a:cxn>
                    <a:cxn ang="0">
                      <a:pos x="563" y="111"/>
                    </a:cxn>
                    <a:cxn ang="0">
                      <a:pos x="599" y="172"/>
                    </a:cxn>
                    <a:cxn ang="0">
                      <a:pos x="619" y="231"/>
                    </a:cxn>
                    <a:cxn ang="0">
                      <a:pos x="643" y="359"/>
                    </a:cxn>
                    <a:cxn ang="0">
                      <a:pos x="648" y="485"/>
                    </a:cxn>
                    <a:cxn ang="0">
                      <a:pos x="639" y="593"/>
                    </a:cxn>
                    <a:cxn ang="0">
                      <a:pos x="618" y="683"/>
                    </a:cxn>
                    <a:cxn ang="0">
                      <a:pos x="584" y="751"/>
                    </a:cxn>
                    <a:cxn ang="0">
                      <a:pos x="535" y="799"/>
                    </a:cxn>
                    <a:cxn ang="0">
                      <a:pos x="468" y="831"/>
                    </a:cxn>
                    <a:cxn ang="0">
                      <a:pos x="384" y="845"/>
                    </a:cxn>
                    <a:cxn ang="0">
                      <a:pos x="290" y="843"/>
                    </a:cxn>
                    <a:cxn ang="0">
                      <a:pos x="207" y="824"/>
                    </a:cxn>
                    <a:cxn ang="0">
                      <a:pos x="144" y="791"/>
                    </a:cxn>
                    <a:cxn ang="0">
                      <a:pos x="92" y="741"/>
                    </a:cxn>
                    <a:cxn ang="0">
                      <a:pos x="55" y="688"/>
                    </a:cxn>
                    <a:cxn ang="0">
                      <a:pos x="32" y="624"/>
                    </a:cxn>
                    <a:cxn ang="0">
                      <a:pos x="11" y="533"/>
                    </a:cxn>
                    <a:cxn ang="0">
                      <a:pos x="0" y="412"/>
                    </a:cxn>
                    <a:cxn ang="0">
                      <a:pos x="4" y="291"/>
                    </a:cxn>
                    <a:cxn ang="0">
                      <a:pos x="22" y="191"/>
                    </a:cxn>
                    <a:cxn ang="0">
                      <a:pos x="52" y="115"/>
                    </a:cxn>
                    <a:cxn ang="0">
                      <a:pos x="96" y="63"/>
                    </a:cxn>
                    <a:cxn ang="0">
                      <a:pos x="156" y="27"/>
                    </a:cxn>
                    <a:cxn ang="0">
                      <a:pos x="231" y="7"/>
                    </a:cxn>
                    <a:cxn ang="0">
                      <a:pos x="318" y="0"/>
                    </a:cxn>
                  </a:cxnLst>
                  <a:rect l="0" t="0" r="r" b="b"/>
                  <a:pathLst>
                    <a:path w="648" h="847">
                      <a:moveTo>
                        <a:pt x="312" y="132"/>
                      </a:moveTo>
                      <a:lnTo>
                        <a:pt x="286" y="134"/>
                      </a:lnTo>
                      <a:lnTo>
                        <a:pt x="264" y="140"/>
                      </a:lnTo>
                      <a:lnTo>
                        <a:pt x="248" y="152"/>
                      </a:lnTo>
                      <a:lnTo>
                        <a:pt x="235" y="171"/>
                      </a:lnTo>
                      <a:lnTo>
                        <a:pt x="223" y="196"/>
                      </a:lnTo>
                      <a:lnTo>
                        <a:pt x="216" y="219"/>
                      </a:lnTo>
                      <a:lnTo>
                        <a:pt x="210" y="247"/>
                      </a:lnTo>
                      <a:lnTo>
                        <a:pt x="206" y="282"/>
                      </a:lnTo>
                      <a:lnTo>
                        <a:pt x="203" y="322"/>
                      </a:lnTo>
                      <a:lnTo>
                        <a:pt x="202" y="367"/>
                      </a:lnTo>
                      <a:lnTo>
                        <a:pt x="203" y="417"/>
                      </a:lnTo>
                      <a:lnTo>
                        <a:pt x="206" y="469"/>
                      </a:lnTo>
                      <a:lnTo>
                        <a:pt x="208" y="515"/>
                      </a:lnTo>
                      <a:lnTo>
                        <a:pt x="214" y="555"/>
                      </a:lnTo>
                      <a:lnTo>
                        <a:pt x="220" y="589"/>
                      </a:lnTo>
                      <a:lnTo>
                        <a:pt x="230" y="617"/>
                      </a:lnTo>
                      <a:lnTo>
                        <a:pt x="239" y="641"/>
                      </a:lnTo>
                      <a:lnTo>
                        <a:pt x="254" y="668"/>
                      </a:lnTo>
                      <a:lnTo>
                        <a:pt x="270" y="687"/>
                      </a:lnTo>
                      <a:lnTo>
                        <a:pt x="288" y="700"/>
                      </a:lnTo>
                      <a:lnTo>
                        <a:pt x="308" y="707"/>
                      </a:lnTo>
                      <a:lnTo>
                        <a:pt x="331" y="709"/>
                      </a:lnTo>
                      <a:lnTo>
                        <a:pt x="351" y="709"/>
                      </a:lnTo>
                      <a:lnTo>
                        <a:pt x="368" y="705"/>
                      </a:lnTo>
                      <a:lnTo>
                        <a:pt x="383" y="696"/>
                      </a:lnTo>
                      <a:lnTo>
                        <a:pt x="398" y="683"/>
                      </a:lnTo>
                      <a:lnTo>
                        <a:pt x="411" y="668"/>
                      </a:lnTo>
                      <a:lnTo>
                        <a:pt x="422" y="649"/>
                      </a:lnTo>
                      <a:lnTo>
                        <a:pt x="430" y="627"/>
                      </a:lnTo>
                      <a:lnTo>
                        <a:pt x="436" y="599"/>
                      </a:lnTo>
                      <a:lnTo>
                        <a:pt x="440" y="575"/>
                      </a:lnTo>
                      <a:lnTo>
                        <a:pt x="443" y="545"/>
                      </a:lnTo>
                      <a:lnTo>
                        <a:pt x="444" y="512"/>
                      </a:lnTo>
                      <a:lnTo>
                        <a:pt x="444" y="473"/>
                      </a:lnTo>
                      <a:lnTo>
                        <a:pt x="443" y="429"/>
                      </a:lnTo>
                      <a:lnTo>
                        <a:pt x="442" y="375"/>
                      </a:lnTo>
                      <a:lnTo>
                        <a:pt x="438" y="328"/>
                      </a:lnTo>
                      <a:lnTo>
                        <a:pt x="432" y="287"/>
                      </a:lnTo>
                      <a:lnTo>
                        <a:pt x="426" y="252"/>
                      </a:lnTo>
                      <a:lnTo>
                        <a:pt x="418" y="223"/>
                      </a:lnTo>
                      <a:lnTo>
                        <a:pt x="408" y="199"/>
                      </a:lnTo>
                      <a:lnTo>
                        <a:pt x="394" y="174"/>
                      </a:lnTo>
                      <a:lnTo>
                        <a:pt x="379" y="155"/>
                      </a:lnTo>
                      <a:lnTo>
                        <a:pt x="360" y="142"/>
                      </a:lnTo>
                      <a:lnTo>
                        <a:pt x="339" y="135"/>
                      </a:lnTo>
                      <a:lnTo>
                        <a:pt x="312" y="132"/>
                      </a:lnTo>
                      <a:close/>
                      <a:moveTo>
                        <a:pt x="318" y="0"/>
                      </a:moveTo>
                      <a:lnTo>
                        <a:pt x="355" y="3"/>
                      </a:lnTo>
                      <a:lnTo>
                        <a:pt x="390" y="7"/>
                      </a:lnTo>
                      <a:lnTo>
                        <a:pt x="422" y="14"/>
                      </a:lnTo>
                      <a:lnTo>
                        <a:pt x="450" y="23"/>
                      </a:lnTo>
                      <a:lnTo>
                        <a:pt x="480" y="39"/>
                      </a:lnTo>
                      <a:lnTo>
                        <a:pt x="510" y="58"/>
                      </a:lnTo>
                      <a:lnTo>
                        <a:pt x="534" y="78"/>
                      </a:lnTo>
                      <a:lnTo>
                        <a:pt x="563" y="111"/>
                      </a:lnTo>
                      <a:lnTo>
                        <a:pt x="587" y="147"/>
                      </a:lnTo>
                      <a:lnTo>
                        <a:pt x="599" y="172"/>
                      </a:lnTo>
                      <a:lnTo>
                        <a:pt x="610" y="200"/>
                      </a:lnTo>
                      <a:lnTo>
                        <a:pt x="619" y="231"/>
                      </a:lnTo>
                      <a:lnTo>
                        <a:pt x="634" y="294"/>
                      </a:lnTo>
                      <a:lnTo>
                        <a:pt x="643" y="359"/>
                      </a:lnTo>
                      <a:lnTo>
                        <a:pt x="648" y="424"/>
                      </a:lnTo>
                      <a:lnTo>
                        <a:pt x="648" y="485"/>
                      </a:lnTo>
                      <a:lnTo>
                        <a:pt x="644" y="541"/>
                      </a:lnTo>
                      <a:lnTo>
                        <a:pt x="639" y="593"/>
                      </a:lnTo>
                      <a:lnTo>
                        <a:pt x="630" y="641"/>
                      </a:lnTo>
                      <a:lnTo>
                        <a:pt x="618" y="683"/>
                      </a:lnTo>
                      <a:lnTo>
                        <a:pt x="603" y="720"/>
                      </a:lnTo>
                      <a:lnTo>
                        <a:pt x="584" y="751"/>
                      </a:lnTo>
                      <a:lnTo>
                        <a:pt x="563" y="777"/>
                      </a:lnTo>
                      <a:lnTo>
                        <a:pt x="535" y="799"/>
                      </a:lnTo>
                      <a:lnTo>
                        <a:pt x="504" y="817"/>
                      </a:lnTo>
                      <a:lnTo>
                        <a:pt x="468" y="831"/>
                      </a:lnTo>
                      <a:lnTo>
                        <a:pt x="428" y="840"/>
                      </a:lnTo>
                      <a:lnTo>
                        <a:pt x="384" y="845"/>
                      </a:lnTo>
                      <a:lnTo>
                        <a:pt x="336" y="847"/>
                      </a:lnTo>
                      <a:lnTo>
                        <a:pt x="290" y="843"/>
                      </a:lnTo>
                      <a:lnTo>
                        <a:pt x="246" y="835"/>
                      </a:lnTo>
                      <a:lnTo>
                        <a:pt x="207" y="824"/>
                      </a:lnTo>
                      <a:lnTo>
                        <a:pt x="174" y="809"/>
                      </a:lnTo>
                      <a:lnTo>
                        <a:pt x="144" y="791"/>
                      </a:lnTo>
                      <a:lnTo>
                        <a:pt x="116" y="767"/>
                      </a:lnTo>
                      <a:lnTo>
                        <a:pt x="92" y="741"/>
                      </a:lnTo>
                      <a:lnTo>
                        <a:pt x="70" y="712"/>
                      </a:lnTo>
                      <a:lnTo>
                        <a:pt x="55" y="688"/>
                      </a:lnTo>
                      <a:lnTo>
                        <a:pt x="43" y="657"/>
                      </a:lnTo>
                      <a:lnTo>
                        <a:pt x="32" y="624"/>
                      </a:lnTo>
                      <a:lnTo>
                        <a:pt x="22" y="588"/>
                      </a:lnTo>
                      <a:lnTo>
                        <a:pt x="11" y="533"/>
                      </a:lnTo>
                      <a:lnTo>
                        <a:pt x="4" y="475"/>
                      </a:lnTo>
                      <a:lnTo>
                        <a:pt x="0" y="412"/>
                      </a:lnTo>
                      <a:lnTo>
                        <a:pt x="0" y="348"/>
                      </a:lnTo>
                      <a:lnTo>
                        <a:pt x="4" y="291"/>
                      </a:lnTo>
                      <a:lnTo>
                        <a:pt x="11" y="238"/>
                      </a:lnTo>
                      <a:lnTo>
                        <a:pt x="22" y="191"/>
                      </a:lnTo>
                      <a:lnTo>
                        <a:pt x="35" y="150"/>
                      </a:lnTo>
                      <a:lnTo>
                        <a:pt x="52" y="115"/>
                      </a:lnTo>
                      <a:lnTo>
                        <a:pt x="72" y="87"/>
                      </a:lnTo>
                      <a:lnTo>
                        <a:pt x="96" y="63"/>
                      </a:lnTo>
                      <a:lnTo>
                        <a:pt x="124" y="43"/>
                      </a:lnTo>
                      <a:lnTo>
                        <a:pt x="156" y="27"/>
                      </a:lnTo>
                      <a:lnTo>
                        <a:pt x="192" y="15"/>
                      </a:lnTo>
                      <a:lnTo>
                        <a:pt x="231" y="7"/>
                      </a:lnTo>
                      <a:lnTo>
                        <a:pt x="272" y="2"/>
                      </a:lnTo>
                      <a:lnTo>
                        <a:pt x="3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Freeform 501"/>
              <p:cNvSpPr>
                <a:spLocks/>
              </p:cNvSpPr>
              <p:nvPr/>
            </p:nvSpPr>
            <p:spPr bwMode="auto">
              <a:xfrm>
                <a:off x="7405703" y="5178475"/>
                <a:ext cx="187326" cy="5873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18" y="24"/>
                  </a:cxn>
                  <a:cxn ang="0">
                    <a:pos x="25" y="37"/>
                  </a:cxn>
                  <a:cxn ang="0">
                    <a:pos x="0" y="17"/>
                  </a:cxn>
                  <a:cxn ang="0">
                    <a:pos x="118" y="0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lnTo>
                      <a:pt x="118" y="24"/>
                    </a:lnTo>
                    <a:lnTo>
                      <a:pt x="25" y="37"/>
                    </a:lnTo>
                    <a:lnTo>
                      <a:pt x="0" y="1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8F8F8"/>
              </a:solidFill>
              <a:ln w="12700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2822"/>
            <p:cNvGrpSpPr/>
            <p:nvPr>
              <p:custDataLst>
                <p:tags r:id="rId43"/>
              </p:custDataLst>
            </p:nvPr>
          </p:nvGrpSpPr>
          <p:grpSpPr>
            <a:xfrm>
              <a:off x="8298461" y="2674420"/>
              <a:ext cx="511993" cy="398607"/>
              <a:chOff x="1192214" y="728663"/>
              <a:chExt cx="2023939" cy="157298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7" name="Group 2621"/>
              <p:cNvGrpSpPr/>
              <p:nvPr/>
            </p:nvGrpSpPr>
            <p:grpSpPr>
              <a:xfrm>
                <a:off x="1973140" y="806220"/>
                <a:ext cx="1243013" cy="1495425"/>
                <a:chOff x="4305301" y="741363"/>
                <a:chExt cx="1243013" cy="1495425"/>
              </a:xfrm>
            </p:grpSpPr>
            <p:sp>
              <p:nvSpPr>
                <p:cNvPr id="61" name="Freeform 327"/>
                <p:cNvSpPr>
                  <a:spLocks/>
                </p:cNvSpPr>
                <p:nvPr/>
              </p:nvSpPr>
              <p:spPr bwMode="auto">
                <a:xfrm>
                  <a:off x="4389439" y="1804988"/>
                  <a:ext cx="715963" cy="431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9"/>
                    </a:cxn>
                    <a:cxn ang="0">
                      <a:pos x="30" y="48"/>
                    </a:cxn>
                    <a:cxn ang="0">
                      <a:pos x="38" y="79"/>
                    </a:cxn>
                    <a:cxn ang="0">
                      <a:pos x="50" y="109"/>
                    </a:cxn>
                    <a:cxn ang="0">
                      <a:pos x="64" y="136"/>
                    </a:cxn>
                    <a:cxn ang="0">
                      <a:pos x="83" y="160"/>
                    </a:cxn>
                    <a:cxn ang="0">
                      <a:pos x="104" y="184"/>
                    </a:cxn>
                    <a:cxn ang="0">
                      <a:pos x="123" y="201"/>
                    </a:cxn>
                    <a:cxn ang="0">
                      <a:pos x="144" y="216"/>
                    </a:cxn>
                    <a:cxn ang="0">
                      <a:pos x="168" y="228"/>
                    </a:cxn>
                    <a:cxn ang="0">
                      <a:pos x="195" y="240"/>
                    </a:cxn>
                    <a:cxn ang="0">
                      <a:pos x="224" y="249"/>
                    </a:cxn>
                    <a:cxn ang="0">
                      <a:pos x="258" y="257"/>
                    </a:cxn>
                    <a:cxn ang="0">
                      <a:pos x="294" y="263"/>
                    </a:cxn>
                    <a:cxn ang="0">
                      <a:pos x="332" y="268"/>
                    </a:cxn>
                    <a:cxn ang="0">
                      <a:pos x="374" y="269"/>
                    </a:cxn>
                    <a:cxn ang="0">
                      <a:pos x="414" y="268"/>
                    </a:cxn>
                    <a:cxn ang="0">
                      <a:pos x="451" y="264"/>
                    </a:cxn>
                    <a:cxn ang="0">
                      <a:pos x="440" y="267"/>
                    </a:cxn>
                    <a:cxn ang="0">
                      <a:pos x="403" y="271"/>
                    </a:cxn>
                    <a:cxn ang="0">
                      <a:pos x="362" y="272"/>
                    </a:cxn>
                    <a:cxn ang="0">
                      <a:pos x="318" y="269"/>
                    </a:cxn>
                    <a:cxn ang="0">
                      <a:pos x="266" y="263"/>
                    </a:cxn>
                    <a:cxn ang="0">
                      <a:pos x="219" y="253"/>
                    </a:cxn>
                    <a:cxn ang="0">
                      <a:pos x="178" y="240"/>
                    </a:cxn>
                    <a:cxn ang="0">
                      <a:pos x="143" y="224"/>
                    </a:cxn>
                    <a:cxn ang="0">
                      <a:pos x="111" y="205"/>
                    </a:cxn>
                    <a:cxn ang="0">
                      <a:pos x="84" y="183"/>
                    </a:cxn>
                    <a:cxn ang="0">
                      <a:pos x="62" y="159"/>
                    </a:cxn>
                    <a:cxn ang="0">
                      <a:pos x="43" y="132"/>
                    </a:cxn>
                    <a:cxn ang="0">
                      <a:pos x="28" y="104"/>
                    </a:cxn>
                    <a:cxn ang="0">
                      <a:pos x="16" y="73"/>
                    </a:cxn>
                    <a:cxn ang="0">
                      <a:pos x="7" y="3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1" h="272">
                      <a:moveTo>
                        <a:pt x="0" y="0"/>
                      </a:moveTo>
                      <a:lnTo>
                        <a:pt x="24" y="19"/>
                      </a:lnTo>
                      <a:lnTo>
                        <a:pt x="30" y="48"/>
                      </a:lnTo>
                      <a:lnTo>
                        <a:pt x="38" y="79"/>
                      </a:lnTo>
                      <a:lnTo>
                        <a:pt x="50" y="109"/>
                      </a:lnTo>
                      <a:lnTo>
                        <a:pt x="64" y="136"/>
                      </a:lnTo>
                      <a:lnTo>
                        <a:pt x="83" y="160"/>
                      </a:lnTo>
                      <a:lnTo>
                        <a:pt x="104" y="184"/>
                      </a:lnTo>
                      <a:lnTo>
                        <a:pt x="123" y="201"/>
                      </a:lnTo>
                      <a:lnTo>
                        <a:pt x="144" y="216"/>
                      </a:lnTo>
                      <a:lnTo>
                        <a:pt x="168" y="228"/>
                      </a:lnTo>
                      <a:lnTo>
                        <a:pt x="195" y="240"/>
                      </a:lnTo>
                      <a:lnTo>
                        <a:pt x="224" y="249"/>
                      </a:lnTo>
                      <a:lnTo>
                        <a:pt x="258" y="257"/>
                      </a:lnTo>
                      <a:lnTo>
                        <a:pt x="294" y="263"/>
                      </a:lnTo>
                      <a:lnTo>
                        <a:pt x="332" y="268"/>
                      </a:lnTo>
                      <a:lnTo>
                        <a:pt x="374" y="269"/>
                      </a:lnTo>
                      <a:lnTo>
                        <a:pt x="414" y="268"/>
                      </a:lnTo>
                      <a:lnTo>
                        <a:pt x="451" y="264"/>
                      </a:lnTo>
                      <a:lnTo>
                        <a:pt x="440" y="267"/>
                      </a:lnTo>
                      <a:lnTo>
                        <a:pt x="403" y="271"/>
                      </a:lnTo>
                      <a:lnTo>
                        <a:pt x="362" y="272"/>
                      </a:lnTo>
                      <a:lnTo>
                        <a:pt x="318" y="269"/>
                      </a:lnTo>
                      <a:lnTo>
                        <a:pt x="266" y="263"/>
                      </a:lnTo>
                      <a:lnTo>
                        <a:pt x="219" y="253"/>
                      </a:lnTo>
                      <a:lnTo>
                        <a:pt x="178" y="240"/>
                      </a:lnTo>
                      <a:lnTo>
                        <a:pt x="143" y="224"/>
                      </a:lnTo>
                      <a:lnTo>
                        <a:pt x="111" y="205"/>
                      </a:lnTo>
                      <a:lnTo>
                        <a:pt x="84" y="183"/>
                      </a:lnTo>
                      <a:lnTo>
                        <a:pt x="62" y="159"/>
                      </a:lnTo>
                      <a:lnTo>
                        <a:pt x="43" y="132"/>
                      </a:lnTo>
                      <a:lnTo>
                        <a:pt x="28" y="104"/>
                      </a:lnTo>
                      <a:lnTo>
                        <a:pt x="16" y="73"/>
                      </a:lnTo>
                      <a:lnTo>
                        <a:pt x="7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ADADA"/>
                    </a:gs>
                    <a:gs pos="100000">
                      <a:srgbClr val="DADADA">
                        <a:lumMod val="60000"/>
                        <a:lumOff val="40000"/>
                      </a:srgbClr>
                    </a:gs>
                  </a:gsLst>
                  <a:lin ang="162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2" name="Freeform 318"/>
                <p:cNvSpPr>
                  <a:spLocks noEditPoints="1"/>
                </p:cNvSpPr>
                <p:nvPr/>
              </p:nvSpPr>
              <p:spPr bwMode="auto">
                <a:xfrm>
                  <a:off x="4894264" y="1597026"/>
                  <a:ext cx="166688" cy="336550"/>
                </a:xfrm>
                <a:custGeom>
                  <a:avLst/>
                  <a:gdLst/>
                  <a:ahLst/>
                  <a:cxnLst>
                    <a:cxn ang="0">
                      <a:pos x="105" y="30"/>
                    </a:cxn>
                    <a:cxn ang="0">
                      <a:pos x="105" y="42"/>
                    </a:cxn>
                    <a:cxn ang="0">
                      <a:pos x="102" y="72"/>
                    </a:cxn>
                    <a:cxn ang="0">
                      <a:pos x="94" y="107"/>
                    </a:cxn>
                    <a:cxn ang="0">
                      <a:pos x="84" y="138"/>
                    </a:cxn>
                    <a:cxn ang="0">
                      <a:pos x="70" y="163"/>
                    </a:cxn>
                    <a:cxn ang="0">
                      <a:pos x="53" y="183"/>
                    </a:cxn>
                    <a:cxn ang="0">
                      <a:pos x="40" y="195"/>
                    </a:cxn>
                    <a:cxn ang="0">
                      <a:pos x="24" y="204"/>
                    </a:cxn>
                    <a:cxn ang="0">
                      <a:pos x="0" y="212"/>
                    </a:cxn>
                    <a:cxn ang="0">
                      <a:pos x="24" y="202"/>
                    </a:cxn>
                    <a:cxn ang="0">
                      <a:pos x="48" y="182"/>
                    </a:cxn>
                    <a:cxn ang="0">
                      <a:pos x="64" y="166"/>
                    </a:cxn>
                    <a:cxn ang="0">
                      <a:pos x="76" y="146"/>
                    </a:cxn>
                    <a:cxn ang="0">
                      <a:pos x="86" y="123"/>
                    </a:cxn>
                    <a:cxn ang="0">
                      <a:pos x="96" y="95"/>
                    </a:cxn>
                    <a:cxn ang="0">
                      <a:pos x="101" y="64"/>
                    </a:cxn>
                    <a:cxn ang="0">
                      <a:pos x="105" y="30"/>
                    </a:cxn>
                    <a:cxn ang="0">
                      <a:pos x="104" y="0"/>
                    </a:cxn>
                    <a:cxn ang="0">
                      <a:pos x="105" y="14"/>
                    </a:cxn>
                    <a:cxn ang="0">
                      <a:pos x="105" y="30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105" h="212">
                      <a:moveTo>
                        <a:pt x="105" y="30"/>
                      </a:moveTo>
                      <a:lnTo>
                        <a:pt x="105" y="42"/>
                      </a:lnTo>
                      <a:lnTo>
                        <a:pt x="102" y="72"/>
                      </a:lnTo>
                      <a:lnTo>
                        <a:pt x="94" y="107"/>
                      </a:lnTo>
                      <a:lnTo>
                        <a:pt x="84" y="138"/>
                      </a:lnTo>
                      <a:lnTo>
                        <a:pt x="70" y="163"/>
                      </a:lnTo>
                      <a:lnTo>
                        <a:pt x="53" y="183"/>
                      </a:lnTo>
                      <a:lnTo>
                        <a:pt x="40" y="195"/>
                      </a:lnTo>
                      <a:lnTo>
                        <a:pt x="24" y="204"/>
                      </a:lnTo>
                      <a:lnTo>
                        <a:pt x="0" y="212"/>
                      </a:lnTo>
                      <a:lnTo>
                        <a:pt x="24" y="202"/>
                      </a:lnTo>
                      <a:lnTo>
                        <a:pt x="48" y="182"/>
                      </a:lnTo>
                      <a:lnTo>
                        <a:pt x="64" y="166"/>
                      </a:lnTo>
                      <a:lnTo>
                        <a:pt x="76" y="146"/>
                      </a:lnTo>
                      <a:lnTo>
                        <a:pt x="86" y="123"/>
                      </a:lnTo>
                      <a:lnTo>
                        <a:pt x="96" y="95"/>
                      </a:lnTo>
                      <a:lnTo>
                        <a:pt x="101" y="64"/>
                      </a:lnTo>
                      <a:lnTo>
                        <a:pt x="105" y="30"/>
                      </a:lnTo>
                      <a:close/>
                      <a:moveTo>
                        <a:pt x="104" y="0"/>
                      </a:moveTo>
                      <a:lnTo>
                        <a:pt x="105" y="14"/>
                      </a:lnTo>
                      <a:lnTo>
                        <a:pt x="105" y="3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DADADA">
                    <a:lumMod val="40000"/>
                    <a:lumOff val="60000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3" name="Freeform 320"/>
                <p:cNvSpPr>
                  <a:spLocks/>
                </p:cNvSpPr>
                <p:nvPr/>
              </p:nvSpPr>
              <p:spPr bwMode="auto">
                <a:xfrm>
                  <a:off x="4395789" y="741363"/>
                  <a:ext cx="227013" cy="725488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457"/>
                    </a:cxn>
                    <a:cxn ang="0">
                      <a:pos x="2" y="440"/>
                    </a:cxn>
                    <a:cxn ang="0">
                      <a:pos x="139" y="2"/>
                    </a:cxn>
                    <a:cxn ang="0">
                      <a:pos x="143" y="0"/>
                    </a:cxn>
                  </a:cxnLst>
                  <a:rect l="0" t="0" r="r" b="b"/>
                  <a:pathLst>
                    <a:path w="143" h="457">
                      <a:moveTo>
                        <a:pt x="143" y="0"/>
                      </a:moveTo>
                      <a:lnTo>
                        <a:pt x="0" y="457"/>
                      </a:lnTo>
                      <a:lnTo>
                        <a:pt x="2" y="440"/>
                      </a:lnTo>
                      <a:lnTo>
                        <a:pt x="139" y="2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ADADA"/>
                    </a:gs>
                    <a:gs pos="100000">
                      <a:srgbClr val="DADADA">
                        <a:lumMod val="60000"/>
                        <a:lumOff val="40000"/>
                      </a:srgbClr>
                    </a:gs>
                  </a:gsLst>
                  <a:lin ang="162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4" name="Freeform 323"/>
                <p:cNvSpPr>
                  <a:spLocks/>
                </p:cNvSpPr>
                <p:nvPr/>
              </p:nvSpPr>
              <p:spPr bwMode="auto">
                <a:xfrm>
                  <a:off x="4305301" y="1741488"/>
                  <a:ext cx="252413" cy="382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40"/>
                    </a:cxn>
                    <a:cxn ang="0">
                      <a:pos x="60" y="79"/>
                    </a:cxn>
                    <a:cxn ang="0">
                      <a:pos x="69" y="113"/>
                    </a:cxn>
                    <a:cxn ang="0">
                      <a:pos x="81" y="144"/>
                    </a:cxn>
                    <a:cxn ang="0">
                      <a:pos x="96" y="172"/>
                    </a:cxn>
                    <a:cxn ang="0">
                      <a:pos x="115" y="199"/>
                    </a:cxn>
                    <a:cxn ang="0">
                      <a:pos x="137" y="223"/>
                    </a:cxn>
                    <a:cxn ang="0">
                      <a:pos x="159" y="241"/>
                    </a:cxn>
                    <a:cxn ang="0">
                      <a:pos x="105" y="201"/>
                    </a:cxn>
                    <a:cxn ang="0">
                      <a:pos x="99" y="196"/>
                    </a:cxn>
                    <a:cxn ang="0">
                      <a:pos x="85" y="183"/>
                    </a:cxn>
                    <a:cxn ang="0">
                      <a:pos x="63" y="159"/>
                    </a:cxn>
                    <a:cxn ang="0">
                      <a:pos x="43" y="132"/>
                    </a:cxn>
                    <a:cxn ang="0">
                      <a:pos x="28" y="104"/>
                    </a:cxn>
                    <a:cxn ang="0">
                      <a:pos x="16" y="73"/>
                    </a:cxn>
                    <a:cxn ang="0">
                      <a:pos x="7" y="3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9" h="241">
                      <a:moveTo>
                        <a:pt x="0" y="0"/>
                      </a:moveTo>
                      <a:lnTo>
                        <a:pt x="53" y="40"/>
                      </a:lnTo>
                      <a:lnTo>
                        <a:pt x="60" y="79"/>
                      </a:lnTo>
                      <a:lnTo>
                        <a:pt x="69" y="113"/>
                      </a:lnTo>
                      <a:lnTo>
                        <a:pt x="81" y="144"/>
                      </a:lnTo>
                      <a:lnTo>
                        <a:pt x="96" y="172"/>
                      </a:lnTo>
                      <a:lnTo>
                        <a:pt x="115" y="199"/>
                      </a:lnTo>
                      <a:lnTo>
                        <a:pt x="137" y="223"/>
                      </a:lnTo>
                      <a:lnTo>
                        <a:pt x="159" y="241"/>
                      </a:lnTo>
                      <a:lnTo>
                        <a:pt x="105" y="201"/>
                      </a:lnTo>
                      <a:lnTo>
                        <a:pt x="99" y="196"/>
                      </a:lnTo>
                      <a:lnTo>
                        <a:pt x="85" y="183"/>
                      </a:lnTo>
                      <a:lnTo>
                        <a:pt x="63" y="159"/>
                      </a:lnTo>
                      <a:lnTo>
                        <a:pt x="43" y="132"/>
                      </a:lnTo>
                      <a:lnTo>
                        <a:pt x="28" y="104"/>
                      </a:lnTo>
                      <a:lnTo>
                        <a:pt x="16" y="73"/>
                      </a:lnTo>
                      <a:lnTo>
                        <a:pt x="7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lumMod val="40000"/>
                    <a:lumOff val="60000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5" name="Freeform 324"/>
                <p:cNvSpPr>
                  <a:spLocks/>
                </p:cNvSpPr>
                <p:nvPr/>
              </p:nvSpPr>
              <p:spPr bwMode="auto">
                <a:xfrm>
                  <a:off x="4305301" y="1741488"/>
                  <a:ext cx="252413" cy="382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40"/>
                    </a:cxn>
                    <a:cxn ang="0">
                      <a:pos x="60" y="79"/>
                    </a:cxn>
                    <a:cxn ang="0">
                      <a:pos x="69" y="113"/>
                    </a:cxn>
                    <a:cxn ang="0">
                      <a:pos x="81" y="144"/>
                    </a:cxn>
                    <a:cxn ang="0">
                      <a:pos x="96" y="172"/>
                    </a:cxn>
                    <a:cxn ang="0">
                      <a:pos x="115" y="199"/>
                    </a:cxn>
                    <a:cxn ang="0">
                      <a:pos x="137" y="223"/>
                    </a:cxn>
                    <a:cxn ang="0">
                      <a:pos x="159" y="241"/>
                    </a:cxn>
                    <a:cxn ang="0">
                      <a:pos x="105" y="201"/>
                    </a:cxn>
                    <a:cxn ang="0">
                      <a:pos x="99" y="196"/>
                    </a:cxn>
                    <a:cxn ang="0">
                      <a:pos x="85" y="183"/>
                    </a:cxn>
                    <a:cxn ang="0">
                      <a:pos x="63" y="159"/>
                    </a:cxn>
                    <a:cxn ang="0">
                      <a:pos x="43" y="132"/>
                    </a:cxn>
                    <a:cxn ang="0">
                      <a:pos x="28" y="104"/>
                    </a:cxn>
                    <a:cxn ang="0">
                      <a:pos x="16" y="73"/>
                    </a:cxn>
                    <a:cxn ang="0">
                      <a:pos x="7" y="3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9" h="241">
                      <a:moveTo>
                        <a:pt x="0" y="0"/>
                      </a:moveTo>
                      <a:lnTo>
                        <a:pt x="53" y="40"/>
                      </a:lnTo>
                      <a:lnTo>
                        <a:pt x="60" y="79"/>
                      </a:lnTo>
                      <a:lnTo>
                        <a:pt x="69" y="113"/>
                      </a:lnTo>
                      <a:lnTo>
                        <a:pt x="81" y="144"/>
                      </a:lnTo>
                      <a:lnTo>
                        <a:pt x="96" y="172"/>
                      </a:lnTo>
                      <a:lnTo>
                        <a:pt x="115" y="199"/>
                      </a:lnTo>
                      <a:lnTo>
                        <a:pt x="137" y="223"/>
                      </a:lnTo>
                      <a:lnTo>
                        <a:pt x="159" y="241"/>
                      </a:lnTo>
                      <a:lnTo>
                        <a:pt x="105" y="201"/>
                      </a:lnTo>
                      <a:lnTo>
                        <a:pt x="99" y="196"/>
                      </a:lnTo>
                      <a:lnTo>
                        <a:pt x="85" y="183"/>
                      </a:lnTo>
                      <a:lnTo>
                        <a:pt x="63" y="159"/>
                      </a:lnTo>
                      <a:lnTo>
                        <a:pt x="43" y="132"/>
                      </a:lnTo>
                      <a:lnTo>
                        <a:pt x="28" y="104"/>
                      </a:lnTo>
                      <a:lnTo>
                        <a:pt x="16" y="73"/>
                      </a:lnTo>
                      <a:lnTo>
                        <a:pt x="7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ADADA"/>
                    </a:gs>
                    <a:gs pos="100000">
                      <a:srgbClr val="EE2F3C"/>
                    </a:gs>
                  </a:gsLst>
                  <a:lin ang="5400000" scaled="0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6" name="Freeform 329"/>
                <p:cNvSpPr>
                  <a:spLocks/>
                </p:cNvSpPr>
                <p:nvPr/>
              </p:nvSpPr>
              <p:spPr bwMode="auto">
                <a:xfrm>
                  <a:off x="4946651" y="1130301"/>
                  <a:ext cx="601663" cy="5556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79" y="33"/>
                    </a:cxn>
                    <a:cxn ang="0">
                      <a:pos x="375" y="35"/>
                    </a:cxn>
                    <a:cxn ang="0">
                      <a:pos x="0" y="3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379" h="35">
                      <a:moveTo>
                        <a:pt x="4" y="0"/>
                      </a:moveTo>
                      <a:lnTo>
                        <a:pt x="379" y="33"/>
                      </a:lnTo>
                      <a:lnTo>
                        <a:pt x="375" y="35"/>
                      </a:lnTo>
                      <a:lnTo>
                        <a:pt x="0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ADADA"/>
                    </a:gs>
                    <a:gs pos="100000">
                      <a:srgbClr val="DADADA">
                        <a:lumMod val="60000"/>
                        <a:lumOff val="40000"/>
                      </a:srgbClr>
                    </a:gs>
                  </a:gsLst>
                  <a:lin ang="162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7" name="Freeform 330"/>
                <p:cNvSpPr>
                  <a:spLocks/>
                </p:cNvSpPr>
                <p:nvPr/>
              </p:nvSpPr>
              <p:spPr bwMode="auto">
                <a:xfrm>
                  <a:off x="4478339" y="1530351"/>
                  <a:ext cx="327025" cy="730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1"/>
                    </a:cxn>
                    <a:cxn ang="0">
                      <a:pos x="206" y="44"/>
                    </a:cxn>
                    <a:cxn ang="0">
                      <a:pos x="195" y="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6" h="46">
                      <a:moveTo>
                        <a:pt x="0" y="0"/>
                      </a:moveTo>
                      <a:lnTo>
                        <a:pt x="26" y="1"/>
                      </a:lnTo>
                      <a:lnTo>
                        <a:pt x="206" y="44"/>
                      </a:lnTo>
                      <a:lnTo>
                        <a:pt x="195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lumMod val="40000"/>
                    <a:lumOff val="60000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8" name="Group 2620"/>
              <p:cNvGrpSpPr/>
              <p:nvPr/>
            </p:nvGrpSpPr>
            <p:grpSpPr>
              <a:xfrm>
                <a:off x="1192214" y="728663"/>
                <a:ext cx="1039812" cy="1570037"/>
                <a:chOff x="1192214" y="728663"/>
                <a:chExt cx="1039812" cy="1570037"/>
              </a:xfrm>
            </p:grpSpPr>
            <p:sp>
              <p:nvSpPr>
                <p:cNvPr id="50" name="Freeform 182"/>
                <p:cNvSpPr>
                  <a:spLocks/>
                </p:cNvSpPr>
                <p:nvPr/>
              </p:nvSpPr>
              <p:spPr bwMode="auto">
                <a:xfrm>
                  <a:off x="1892301" y="1797050"/>
                  <a:ext cx="250825" cy="382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0"/>
                    </a:cxn>
                    <a:cxn ang="0">
                      <a:pos x="59" y="78"/>
                    </a:cxn>
                    <a:cxn ang="0">
                      <a:pos x="68" y="114"/>
                    </a:cxn>
                    <a:cxn ang="0">
                      <a:pos x="80" y="145"/>
                    </a:cxn>
                    <a:cxn ang="0">
                      <a:pos x="95" y="173"/>
                    </a:cxn>
                    <a:cxn ang="0">
                      <a:pos x="115" y="198"/>
                    </a:cxn>
                    <a:cxn ang="0">
                      <a:pos x="138" y="224"/>
                    </a:cxn>
                    <a:cxn ang="0">
                      <a:pos x="147" y="232"/>
                    </a:cxn>
                    <a:cxn ang="0">
                      <a:pos x="158" y="241"/>
                    </a:cxn>
                    <a:cxn ang="0">
                      <a:pos x="106" y="201"/>
                    </a:cxn>
                    <a:cxn ang="0">
                      <a:pos x="95" y="192"/>
                    </a:cxn>
                    <a:cxn ang="0">
                      <a:pos x="84" y="184"/>
                    </a:cxn>
                    <a:cxn ang="0">
                      <a:pos x="62" y="158"/>
                    </a:cxn>
                    <a:cxn ang="0">
                      <a:pos x="43" y="133"/>
                    </a:cxn>
                    <a:cxn ang="0">
                      <a:pos x="28" y="105"/>
                    </a:cxn>
                    <a:cxn ang="0">
                      <a:pos x="16" y="74"/>
                    </a:cxn>
                    <a:cxn ang="0">
                      <a:pos x="7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241">
                      <a:moveTo>
                        <a:pt x="0" y="0"/>
                      </a:moveTo>
                      <a:lnTo>
                        <a:pt x="52" y="40"/>
                      </a:lnTo>
                      <a:lnTo>
                        <a:pt x="59" y="78"/>
                      </a:lnTo>
                      <a:lnTo>
                        <a:pt x="68" y="114"/>
                      </a:lnTo>
                      <a:lnTo>
                        <a:pt x="80" y="145"/>
                      </a:lnTo>
                      <a:lnTo>
                        <a:pt x="95" y="173"/>
                      </a:lnTo>
                      <a:lnTo>
                        <a:pt x="115" y="198"/>
                      </a:lnTo>
                      <a:lnTo>
                        <a:pt x="138" y="224"/>
                      </a:lnTo>
                      <a:lnTo>
                        <a:pt x="147" y="232"/>
                      </a:lnTo>
                      <a:lnTo>
                        <a:pt x="158" y="241"/>
                      </a:lnTo>
                      <a:lnTo>
                        <a:pt x="106" y="201"/>
                      </a:lnTo>
                      <a:lnTo>
                        <a:pt x="95" y="192"/>
                      </a:lnTo>
                      <a:lnTo>
                        <a:pt x="84" y="184"/>
                      </a:lnTo>
                      <a:lnTo>
                        <a:pt x="62" y="158"/>
                      </a:lnTo>
                      <a:lnTo>
                        <a:pt x="43" y="133"/>
                      </a:lnTo>
                      <a:lnTo>
                        <a:pt x="28" y="105"/>
                      </a:lnTo>
                      <a:lnTo>
                        <a:pt x="16" y="74"/>
                      </a:lnTo>
                      <a:lnTo>
                        <a:pt x="7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lumMod val="40000"/>
                    <a:lumOff val="60000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1" name="Freeform 183"/>
                <p:cNvSpPr>
                  <a:spLocks/>
                </p:cNvSpPr>
                <p:nvPr/>
              </p:nvSpPr>
              <p:spPr bwMode="auto">
                <a:xfrm>
                  <a:off x="1892301" y="1797050"/>
                  <a:ext cx="250825" cy="382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0"/>
                    </a:cxn>
                    <a:cxn ang="0">
                      <a:pos x="59" y="78"/>
                    </a:cxn>
                    <a:cxn ang="0">
                      <a:pos x="68" y="114"/>
                    </a:cxn>
                    <a:cxn ang="0">
                      <a:pos x="80" y="145"/>
                    </a:cxn>
                    <a:cxn ang="0">
                      <a:pos x="95" y="173"/>
                    </a:cxn>
                    <a:cxn ang="0">
                      <a:pos x="115" y="198"/>
                    </a:cxn>
                    <a:cxn ang="0">
                      <a:pos x="138" y="224"/>
                    </a:cxn>
                    <a:cxn ang="0">
                      <a:pos x="147" y="232"/>
                    </a:cxn>
                    <a:cxn ang="0">
                      <a:pos x="158" y="241"/>
                    </a:cxn>
                    <a:cxn ang="0">
                      <a:pos x="106" y="201"/>
                    </a:cxn>
                    <a:cxn ang="0">
                      <a:pos x="95" y="192"/>
                    </a:cxn>
                    <a:cxn ang="0">
                      <a:pos x="84" y="184"/>
                    </a:cxn>
                    <a:cxn ang="0">
                      <a:pos x="62" y="158"/>
                    </a:cxn>
                    <a:cxn ang="0">
                      <a:pos x="43" y="133"/>
                    </a:cxn>
                    <a:cxn ang="0">
                      <a:pos x="28" y="105"/>
                    </a:cxn>
                    <a:cxn ang="0">
                      <a:pos x="16" y="74"/>
                    </a:cxn>
                    <a:cxn ang="0">
                      <a:pos x="7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241">
                      <a:moveTo>
                        <a:pt x="0" y="0"/>
                      </a:moveTo>
                      <a:lnTo>
                        <a:pt x="52" y="40"/>
                      </a:lnTo>
                      <a:lnTo>
                        <a:pt x="59" y="78"/>
                      </a:lnTo>
                      <a:lnTo>
                        <a:pt x="68" y="114"/>
                      </a:lnTo>
                      <a:lnTo>
                        <a:pt x="80" y="145"/>
                      </a:lnTo>
                      <a:lnTo>
                        <a:pt x="95" y="173"/>
                      </a:lnTo>
                      <a:lnTo>
                        <a:pt x="115" y="198"/>
                      </a:lnTo>
                      <a:lnTo>
                        <a:pt x="138" y="224"/>
                      </a:lnTo>
                      <a:lnTo>
                        <a:pt x="147" y="232"/>
                      </a:lnTo>
                      <a:lnTo>
                        <a:pt x="158" y="241"/>
                      </a:lnTo>
                      <a:lnTo>
                        <a:pt x="106" y="201"/>
                      </a:lnTo>
                      <a:lnTo>
                        <a:pt x="95" y="192"/>
                      </a:lnTo>
                      <a:lnTo>
                        <a:pt x="84" y="184"/>
                      </a:lnTo>
                      <a:lnTo>
                        <a:pt x="62" y="158"/>
                      </a:lnTo>
                      <a:lnTo>
                        <a:pt x="43" y="133"/>
                      </a:lnTo>
                      <a:lnTo>
                        <a:pt x="28" y="105"/>
                      </a:lnTo>
                      <a:lnTo>
                        <a:pt x="16" y="74"/>
                      </a:lnTo>
                      <a:lnTo>
                        <a:pt x="7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lumMod val="40000"/>
                    <a:lumOff val="60000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2" name="Freeform 195"/>
                <p:cNvSpPr>
                  <a:spLocks/>
                </p:cNvSpPr>
                <p:nvPr/>
              </p:nvSpPr>
              <p:spPr bwMode="auto">
                <a:xfrm>
                  <a:off x="1687514" y="2254250"/>
                  <a:ext cx="385763" cy="44450"/>
                </a:xfrm>
                <a:custGeom>
                  <a:avLst/>
                  <a:gdLst/>
                  <a:ahLst/>
                  <a:cxnLst>
                    <a:cxn ang="0">
                      <a:pos x="211" y="0"/>
                    </a:cxn>
                    <a:cxn ang="0">
                      <a:pos x="243" y="6"/>
                    </a:cxn>
                    <a:cxn ang="0">
                      <a:pos x="12" y="28"/>
                    </a:cxn>
                    <a:cxn ang="0">
                      <a:pos x="0" y="20"/>
                    </a:cxn>
                    <a:cxn ang="0">
                      <a:pos x="211" y="0"/>
                    </a:cxn>
                  </a:cxnLst>
                  <a:rect l="0" t="0" r="r" b="b"/>
                  <a:pathLst>
                    <a:path w="243" h="28">
                      <a:moveTo>
                        <a:pt x="211" y="0"/>
                      </a:moveTo>
                      <a:lnTo>
                        <a:pt x="243" y="6"/>
                      </a:lnTo>
                      <a:lnTo>
                        <a:pt x="12" y="28"/>
                      </a:lnTo>
                      <a:lnTo>
                        <a:pt x="0" y="20"/>
                      </a:lnTo>
                      <a:lnTo>
                        <a:pt x="21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ADADA"/>
                    </a:gs>
                    <a:gs pos="100000">
                      <a:srgbClr val="DADADA">
                        <a:lumMod val="20000"/>
                        <a:lumOff val="80000"/>
                      </a:srgbClr>
                    </a:gs>
                  </a:gsLst>
                  <a:lin ang="162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3" name="Freeform 196"/>
                <p:cNvSpPr>
                  <a:spLocks/>
                </p:cNvSpPr>
                <p:nvPr/>
              </p:nvSpPr>
              <p:spPr bwMode="auto">
                <a:xfrm>
                  <a:off x="2051051" y="728663"/>
                  <a:ext cx="180975" cy="1512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8"/>
                    </a:cxn>
                    <a:cxn ang="0">
                      <a:pos x="114" y="939"/>
                    </a:cxn>
                    <a:cxn ang="0">
                      <a:pos x="103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4" h="953">
                      <a:moveTo>
                        <a:pt x="0" y="0"/>
                      </a:moveTo>
                      <a:lnTo>
                        <a:pt x="12" y="8"/>
                      </a:lnTo>
                      <a:lnTo>
                        <a:pt x="114" y="939"/>
                      </a:lnTo>
                      <a:lnTo>
                        <a:pt x="103" y="9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ADADA"/>
                    </a:gs>
                    <a:gs pos="100000">
                      <a:srgbClr val="DADADA">
                        <a:lumMod val="60000"/>
                        <a:lumOff val="40000"/>
                      </a:srgbClr>
                    </a:gs>
                  </a:gsLst>
                  <a:lin ang="162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" name="Freeform 198"/>
                <p:cNvSpPr>
                  <a:spLocks/>
                </p:cNvSpPr>
                <p:nvPr/>
              </p:nvSpPr>
              <p:spPr bwMode="auto">
                <a:xfrm>
                  <a:off x="1244601" y="1282700"/>
                  <a:ext cx="498475" cy="273050"/>
                </a:xfrm>
                <a:custGeom>
                  <a:avLst/>
                  <a:gdLst/>
                  <a:ahLst/>
                  <a:cxnLst>
                    <a:cxn ang="0">
                      <a:pos x="314" y="0"/>
                    </a:cxn>
                    <a:cxn ang="0">
                      <a:pos x="292" y="21"/>
                    </a:cxn>
                    <a:cxn ang="0">
                      <a:pos x="254" y="57"/>
                    </a:cxn>
                    <a:cxn ang="0">
                      <a:pos x="215" y="88"/>
                    </a:cxn>
                    <a:cxn ang="0">
                      <a:pos x="179" y="112"/>
                    </a:cxn>
                    <a:cxn ang="0">
                      <a:pos x="138" y="134"/>
                    </a:cxn>
                    <a:cxn ang="0">
                      <a:pos x="91" y="157"/>
                    </a:cxn>
                    <a:cxn ang="0">
                      <a:pos x="0" y="172"/>
                    </a:cxn>
                    <a:cxn ang="0">
                      <a:pos x="48" y="149"/>
                    </a:cxn>
                    <a:cxn ang="0">
                      <a:pos x="90" y="126"/>
                    </a:cxn>
                    <a:cxn ang="0">
                      <a:pos x="124" y="102"/>
                    </a:cxn>
                    <a:cxn ang="0">
                      <a:pos x="163" y="73"/>
                    </a:cxn>
                    <a:cxn ang="0">
                      <a:pos x="203" y="36"/>
                    </a:cxn>
                    <a:cxn ang="0">
                      <a:pos x="223" y="15"/>
                    </a:cxn>
                    <a:cxn ang="0">
                      <a:pos x="314" y="0"/>
                    </a:cxn>
                  </a:cxnLst>
                  <a:rect l="0" t="0" r="r" b="b"/>
                  <a:pathLst>
                    <a:path w="314" h="172">
                      <a:moveTo>
                        <a:pt x="314" y="0"/>
                      </a:moveTo>
                      <a:lnTo>
                        <a:pt x="292" y="21"/>
                      </a:lnTo>
                      <a:lnTo>
                        <a:pt x="254" y="57"/>
                      </a:lnTo>
                      <a:lnTo>
                        <a:pt x="215" y="88"/>
                      </a:lnTo>
                      <a:lnTo>
                        <a:pt x="179" y="112"/>
                      </a:lnTo>
                      <a:lnTo>
                        <a:pt x="138" y="134"/>
                      </a:lnTo>
                      <a:lnTo>
                        <a:pt x="91" y="157"/>
                      </a:lnTo>
                      <a:lnTo>
                        <a:pt x="0" y="172"/>
                      </a:lnTo>
                      <a:lnTo>
                        <a:pt x="48" y="149"/>
                      </a:lnTo>
                      <a:lnTo>
                        <a:pt x="90" y="126"/>
                      </a:lnTo>
                      <a:lnTo>
                        <a:pt x="124" y="102"/>
                      </a:lnTo>
                      <a:lnTo>
                        <a:pt x="163" y="73"/>
                      </a:lnTo>
                      <a:lnTo>
                        <a:pt x="203" y="36"/>
                      </a:lnTo>
                      <a:lnTo>
                        <a:pt x="223" y="15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ADADA"/>
                    </a:gs>
                    <a:gs pos="100000">
                      <a:srgbClr val="EE2F3C"/>
                    </a:gs>
                  </a:gsLst>
                  <a:lin ang="5400000" scaled="0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5" name="Freeform 199"/>
                <p:cNvSpPr>
                  <a:spLocks/>
                </p:cNvSpPr>
                <p:nvPr/>
              </p:nvSpPr>
              <p:spPr bwMode="auto">
                <a:xfrm>
                  <a:off x="1223964" y="1276350"/>
                  <a:ext cx="374650" cy="279400"/>
                </a:xfrm>
                <a:custGeom>
                  <a:avLst/>
                  <a:gdLst/>
                  <a:ahLst/>
                  <a:cxnLst>
                    <a:cxn ang="0">
                      <a:pos x="223" y="0"/>
                    </a:cxn>
                    <a:cxn ang="0">
                      <a:pos x="236" y="19"/>
                    </a:cxn>
                    <a:cxn ang="0">
                      <a:pos x="236" y="20"/>
                    </a:cxn>
                    <a:cxn ang="0">
                      <a:pos x="208" y="48"/>
                    </a:cxn>
                    <a:cxn ang="0">
                      <a:pos x="181" y="72"/>
                    </a:cxn>
                    <a:cxn ang="0">
                      <a:pos x="159" y="91"/>
                    </a:cxn>
                    <a:cxn ang="0">
                      <a:pos x="137" y="106"/>
                    </a:cxn>
                    <a:cxn ang="0">
                      <a:pos x="103" y="130"/>
                    </a:cxn>
                    <a:cxn ang="0">
                      <a:pos x="61" y="153"/>
                    </a:cxn>
                    <a:cxn ang="0">
                      <a:pos x="13" y="176"/>
                    </a:cxn>
                    <a:cxn ang="0">
                      <a:pos x="0" y="164"/>
                    </a:cxn>
                    <a:cxn ang="0">
                      <a:pos x="39" y="145"/>
                    </a:cxn>
                    <a:cxn ang="0">
                      <a:pos x="76" y="124"/>
                    </a:cxn>
                    <a:cxn ang="0">
                      <a:pos x="111" y="101"/>
                    </a:cxn>
                    <a:cxn ang="0">
                      <a:pos x="112" y="101"/>
                    </a:cxn>
                    <a:cxn ang="0">
                      <a:pos x="133" y="85"/>
                    </a:cxn>
                    <a:cxn ang="0">
                      <a:pos x="156" y="65"/>
                    </a:cxn>
                    <a:cxn ang="0">
                      <a:pos x="176" y="47"/>
                    </a:cxn>
                    <a:cxn ang="0">
                      <a:pos x="223" y="0"/>
                    </a:cxn>
                  </a:cxnLst>
                  <a:rect l="0" t="0" r="r" b="b"/>
                  <a:pathLst>
                    <a:path w="236" h="176">
                      <a:moveTo>
                        <a:pt x="223" y="0"/>
                      </a:moveTo>
                      <a:lnTo>
                        <a:pt x="236" y="19"/>
                      </a:lnTo>
                      <a:lnTo>
                        <a:pt x="236" y="20"/>
                      </a:lnTo>
                      <a:lnTo>
                        <a:pt x="208" y="48"/>
                      </a:lnTo>
                      <a:lnTo>
                        <a:pt x="181" y="72"/>
                      </a:lnTo>
                      <a:lnTo>
                        <a:pt x="159" y="91"/>
                      </a:lnTo>
                      <a:lnTo>
                        <a:pt x="137" y="106"/>
                      </a:lnTo>
                      <a:lnTo>
                        <a:pt x="103" y="130"/>
                      </a:lnTo>
                      <a:lnTo>
                        <a:pt x="61" y="153"/>
                      </a:lnTo>
                      <a:lnTo>
                        <a:pt x="13" y="176"/>
                      </a:lnTo>
                      <a:lnTo>
                        <a:pt x="0" y="164"/>
                      </a:lnTo>
                      <a:lnTo>
                        <a:pt x="39" y="145"/>
                      </a:lnTo>
                      <a:lnTo>
                        <a:pt x="76" y="124"/>
                      </a:lnTo>
                      <a:lnTo>
                        <a:pt x="111" y="101"/>
                      </a:lnTo>
                      <a:lnTo>
                        <a:pt x="112" y="101"/>
                      </a:lnTo>
                      <a:lnTo>
                        <a:pt x="133" y="85"/>
                      </a:lnTo>
                      <a:lnTo>
                        <a:pt x="156" y="65"/>
                      </a:lnTo>
                      <a:lnTo>
                        <a:pt x="176" y="47"/>
                      </a:lnTo>
                      <a:lnTo>
                        <a:pt x="22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ADADA"/>
                    </a:gs>
                    <a:gs pos="100000">
                      <a:srgbClr val="DADADA">
                        <a:lumMod val="20000"/>
                        <a:lumOff val="80000"/>
                      </a:srgbClr>
                    </a:gs>
                  </a:gsLst>
                  <a:lin ang="162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6" name="Freeform 200"/>
                <p:cNvSpPr>
                  <a:spLocks/>
                </p:cNvSpPr>
                <p:nvPr/>
              </p:nvSpPr>
              <p:spPr bwMode="auto">
                <a:xfrm>
                  <a:off x="1908176" y="728663"/>
                  <a:ext cx="306388" cy="1535113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193" y="953"/>
                    </a:cxn>
                    <a:cxn ang="0">
                      <a:pos x="104" y="967"/>
                    </a:cxn>
                    <a:cxn ang="0">
                      <a:pos x="0" y="14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193" h="967">
                      <a:moveTo>
                        <a:pt x="90" y="0"/>
                      </a:moveTo>
                      <a:lnTo>
                        <a:pt x="193" y="953"/>
                      </a:lnTo>
                      <a:lnTo>
                        <a:pt x="104" y="967"/>
                      </a:lnTo>
                      <a:lnTo>
                        <a:pt x="0" y="14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12700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201"/>
                <p:cNvSpPr>
                  <a:spLocks/>
                </p:cNvSpPr>
                <p:nvPr/>
              </p:nvSpPr>
              <p:spPr bwMode="auto">
                <a:xfrm>
                  <a:off x="1609726" y="728663"/>
                  <a:ext cx="441325" cy="50800"/>
                </a:xfrm>
                <a:custGeom>
                  <a:avLst/>
                  <a:gdLst/>
                  <a:ahLst/>
                  <a:cxnLst>
                    <a:cxn ang="0">
                      <a:pos x="278" y="0"/>
                    </a:cxn>
                    <a:cxn ang="0">
                      <a:pos x="188" y="14"/>
                    </a:cxn>
                    <a:cxn ang="0">
                      <a:pos x="0" y="32"/>
                    </a:cxn>
                    <a:cxn ang="0">
                      <a:pos x="90" y="16"/>
                    </a:cxn>
                    <a:cxn ang="0">
                      <a:pos x="278" y="0"/>
                    </a:cxn>
                  </a:cxnLst>
                  <a:rect l="0" t="0" r="r" b="b"/>
                  <a:pathLst>
                    <a:path w="278" h="32">
                      <a:moveTo>
                        <a:pt x="278" y="0"/>
                      </a:moveTo>
                      <a:lnTo>
                        <a:pt x="188" y="14"/>
                      </a:lnTo>
                      <a:lnTo>
                        <a:pt x="0" y="32"/>
                      </a:lnTo>
                      <a:lnTo>
                        <a:pt x="90" y="16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ADADA"/>
                    </a:gs>
                    <a:gs pos="100000">
                      <a:srgbClr val="EE2F3C"/>
                    </a:gs>
                  </a:gsLst>
                  <a:lin ang="5400000" scaled="0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8" name="Freeform 202"/>
                <p:cNvSpPr>
                  <a:spLocks/>
                </p:cNvSpPr>
                <p:nvPr/>
              </p:nvSpPr>
              <p:spPr bwMode="auto">
                <a:xfrm>
                  <a:off x="1860551" y="750888"/>
                  <a:ext cx="212725" cy="1512888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34" y="953"/>
                    </a:cxn>
                    <a:cxn ang="0">
                      <a:pos x="102" y="947"/>
                    </a:cxn>
                    <a:cxn ang="0">
                      <a:pos x="0" y="15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34" h="953">
                      <a:moveTo>
                        <a:pt x="30" y="0"/>
                      </a:moveTo>
                      <a:lnTo>
                        <a:pt x="134" y="953"/>
                      </a:lnTo>
                      <a:lnTo>
                        <a:pt x="102" y="947"/>
                      </a:lnTo>
                      <a:lnTo>
                        <a:pt x="0" y="15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ADADA"/>
                    </a:gs>
                    <a:gs pos="100000">
                      <a:srgbClr val="DADADA">
                        <a:lumMod val="20000"/>
                        <a:lumOff val="80000"/>
                      </a:srgbClr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9" name="Freeform 203"/>
                <p:cNvSpPr>
                  <a:spLocks/>
                </p:cNvSpPr>
                <p:nvPr/>
              </p:nvSpPr>
              <p:spPr bwMode="auto">
                <a:xfrm>
                  <a:off x="1192214" y="774699"/>
                  <a:ext cx="830263" cy="1511300"/>
                </a:xfrm>
                <a:custGeom>
                  <a:avLst/>
                  <a:gdLst/>
                  <a:ahLst/>
                  <a:cxnLst>
                    <a:cxn ang="0">
                      <a:pos x="421" y="0"/>
                    </a:cxn>
                    <a:cxn ang="0">
                      <a:pos x="523" y="932"/>
                    </a:cxn>
                    <a:cxn ang="0">
                      <a:pos x="312" y="952"/>
                    </a:cxn>
                    <a:cxn ang="0">
                      <a:pos x="243" y="316"/>
                    </a:cxn>
                    <a:cxn ang="0">
                      <a:pos x="193" y="365"/>
                    </a:cxn>
                    <a:cxn ang="0">
                      <a:pos x="172" y="385"/>
                    </a:cxn>
                    <a:cxn ang="0">
                      <a:pos x="151" y="403"/>
                    </a:cxn>
                    <a:cxn ang="0">
                      <a:pos x="132" y="417"/>
                    </a:cxn>
                    <a:cxn ang="0">
                      <a:pos x="97" y="440"/>
                    </a:cxn>
                    <a:cxn ang="0">
                      <a:pos x="59" y="461"/>
                    </a:cxn>
                    <a:cxn ang="0">
                      <a:pos x="20" y="480"/>
                    </a:cxn>
                    <a:cxn ang="0">
                      <a:pos x="0" y="289"/>
                    </a:cxn>
                    <a:cxn ang="0">
                      <a:pos x="49" y="264"/>
                    </a:cxn>
                    <a:cxn ang="0">
                      <a:pos x="93" y="235"/>
                    </a:cxn>
                    <a:cxn ang="0">
                      <a:pos x="132" y="204"/>
                    </a:cxn>
                    <a:cxn ang="0">
                      <a:pos x="164" y="171"/>
                    </a:cxn>
                    <a:cxn ang="0">
                      <a:pos x="192" y="136"/>
                    </a:cxn>
                    <a:cxn ang="0">
                      <a:pos x="216" y="99"/>
                    </a:cxn>
                    <a:cxn ang="0">
                      <a:pos x="235" y="59"/>
                    </a:cxn>
                    <a:cxn ang="0">
                      <a:pos x="249" y="16"/>
                    </a:cxn>
                    <a:cxn ang="0">
                      <a:pos x="421" y="0"/>
                    </a:cxn>
                  </a:cxnLst>
                  <a:rect l="0" t="0" r="r" b="b"/>
                  <a:pathLst>
                    <a:path w="523" h="952">
                      <a:moveTo>
                        <a:pt x="421" y="0"/>
                      </a:moveTo>
                      <a:lnTo>
                        <a:pt x="523" y="932"/>
                      </a:lnTo>
                      <a:lnTo>
                        <a:pt x="312" y="952"/>
                      </a:lnTo>
                      <a:lnTo>
                        <a:pt x="243" y="316"/>
                      </a:lnTo>
                      <a:lnTo>
                        <a:pt x="193" y="365"/>
                      </a:lnTo>
                      <a:lnTo>
                        <a:pt x="172" y="385"/>
                      </a:lnTo>
                      <a:lnTo>
                        <a:pt x="151" y="403"/>
                      </a:lnTo>
                      <a:lnTo>
                        <a:pt x="132" y="417"/>
                      </a:lnTo>
                      <a:lnTo>
                        <a:pt x="97" y="440"/>
                      </a:lnTo>
                      <a:lnTo>
                        <a:pt x="59" y="461"/>
                      </a:lnTo>
                      <a:lnTo>
                        <a:pt x="20" y="480"/>
                      </a:lnTo>
                      <a:lnTo>
                        <a:pt x="0" y="289"/>
                      </a:lnTo>
                      <a:lnTo>
                        <a:pt x="49" y="264"/>
                      </a:lnTo>
                      <a:lnTo>
                        <a:pt x="93" y="235"/>
                      </a:lnTo>
                      <a:lnTo>
                        <a:pt x="132" y="204"/>
                      </a:lnTo>
                      <a:lnTo>
                        <a:pt x="164" y="171"/>
                      </a:lnTo>
                      <a:lnTo>
                        <a:pt x="192" y="136"/>
                      </a:lnTo>
                      <a:lnTo>
                        <a:pt x="216" y="99"/>
                      </a:lnTo>
                      <a:lnTo>
                        <a:pt x="235" y="59"/>
                      </a:lnTo>
                      <a:lnTo>
                        <a:pt x="249" y="16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19050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204"/>
                <p:cNvSpPr>
                  <a:spLocks/>
                </p:cNvSpPr>
                <p:nvPr/>
              </p:nvSpPr>
              <p:spPr bwMode="auto">
                <a:xfrm>
                  <a:off x="1587501" y="750888"/>
                  <a:ext cx="320675" cy="49213"/>
                </a:xfrm>
                <a:custGeom>
                  <a:avLst/>
                  <a:gdLst/>
                  <a:ahLst/>
                  <a:cxnLst>
                    <a:cxn ang="0">
                      <a:pos x="202" y="0"/>
                    </a:cxn>
                    <a:cxn ang="0">
                      <a:pos x="172" y="15"/>
                    </a:cxn>
                    <a:cxn ang="0">
                      <a:pos x="0" y="31"/>
                    </a:cxn>
                    <a:cxn ang="0">
                      <a:pos x="14" y="18"/>
                    </a:cxn>
                    <a:cxn ang="0">
                      <a:pos x="202" y="0"/>
                    </a:cxn>
                  </a:cxnLst>
                  <a:rect l="0" t="0" r="r" b="b"/>
                  <a:pathLst>
                    <a:path w="202" h="31">
                      <a:moveTo>
                        <a:pt x="202" y="0"/>
                      </a:moveTo>
                      <a:lnTo>
                        <a:pt x="172" y="15"/>
                      </a:lnTo>
                      <a:lnTo>
                        <a:pt x="0" y="31"/>
                      </a:lnTo>
                      <a:lnTo>
                        <a:pt x="14" y="18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ADADA"/>
                    </a:gs>
                    <a:gs pos="100000">
                      <a:srgbClr val="DADADA">
                        <a:lumMod val="20000"/>
                        <a:lumOff val="80000"/>
                      </a:srgbClr>
                    </a:gs>
                  </a:gsLst>
                  <a:lin ang="162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2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49" name="Freeform 488"/>
              <p:cNvSpPr>
                <a:spLocks/>
              </p:cNvSpPr>
              <p:nvPr/>
            </p:nvSpPr>
            <p:spPr bwMode="auto">
              <a:xfrm>
                <a:off x="2605068" y="1928802"/>
                <a:ext cx="209550" cy="254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5" y="16"/>
                  </a:cxn>
                  <a:cxn ang="0">
                    <a:pos x="0" y="16"/>
                  </a:cxn>
                  <a:cxn ang="0">
                    <a:pos x="95" y="2"/>
                  </a:cxn>
                  <a:cxn ang="0">
                    <a:pos x="132" y="0"/>
                  </a:cxn>
                </a:cxnLst>
                <a:rect l="0" t="0" r="r" b="b"/>
                <a:pathLst>
                  <a:path w="132" h="16">
                    <a:moveTo>
                      <a:pt x="132" y="0"/>
                    </a:moveTo>
                    <a:lnTo>
                      <a:pt x="15" y="16"/>
                    </a:lnTo>
                    <a:lnTo>
                      <a:pt x="0" y="16"/>
                    </a:lnTo>
                    <a:lnTo>
                      <a:pt x="95" y="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DADADA">
                  <a:lumMod val="40000"/>
                  <a:lumOff val="6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2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39" name="Group 2819"/>
            <p:cNvGrpSpPr/>
            <p:nvPr>
              <p:custDataLst>
                <p:tags r:id="rId44"/>
              </p:custDataLst>
            </p:nvPr>
          </p:nvGrpSpPr>
          <p:grpSpPr>
            <a:xfrm>
              <a:off x="8904437" y="2694074"/>
              <a:ext cx="325686" cy="411686"/>
              <a:chOff x="6964786" y="3920453"/>
              <a:chExt cx="1271644" cy="157128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40" name="Group 2723"/>
              <p:cNvGrpSpPr/>
              <p:nvPr/>
            </p:nvGrpSpPr>
            <p:grpSpPr>
              <a:xfrm rot="470338">
                <a:off x="6964786" y="3920453"/>
                <a:ext cx="1271644" cy="1571280"/>
                <a:chOff x="6867489" y="839788"/>
                <a:chExt cx="1144363" cy="1414006"/>
              </a:xfrm>
            </p:grpSpPr>
            <p:sp>
              <p:nvSpPr>
                <p:cNvPr id="42" name="Freeform 465"/>
                <p:cNvSpPr>
                  <a:spLocks/>
                </p:cNvSpPr>
                <p:nvPr/>
              </p:nvSpPr>
              <p:spPr bwMode="auto">
                <a:xfrm>
                  <a:off x="7227888" y="1085850"/>
                  <a:ext cx="347663" cy="917575"/>
                </a:xfrm>
                <a:custGeom>
                  <a:avLst/>
                  <a:gdLst/>
                  <a:ahLst/>
                  <a:cxnLst>
                    <a:cxn ang="0">
                      <a:pos x="99" y="8"/>
                    </a:cxn>
                    <a:cxn ang="0">
                      <a:pos x="89" y="19"/>
                    </a:cxn>
                    <a:cxn ang="0">
                      <a:pos x="85" y="25"/>
                    </a:cxn>
                    <a:cxn ang="0">
                      <a:pos x="81" y="33"/>
                    </a:cxn>
                    <a:cxn ang="0">
                      <a:pos x="77" y="40"/>
                    </a:cxn>
                    <a:cxn ang="0">
                      <a:pos x="75" y="47"/>
                    </a:cxn>
                    <a:cxn ang="0">
                      <a:pos x="73" y="51"/>
                    </a:cxn>
                    <a:cxn ang="0">
                      <a:pos x="69" y="64"/>
                    </a:cxn>
                    <a:cxn ang="0">
                      <a:pos x="65" y="81"/>
                    </a:cxn>
                    <a:cxn ang="0">
                      <a:pos x="61" y="108"/>
                    </a:cxn>
                    <a:cxn ang="0">
                      <a:pos x="57" y="151"/>
                    </a:cxn>
                    <a:cxn ang="0">
                      <a:pos x="56" y="228"/>
                    </a:cxn>
                    <a:cxn ang="0">
                      <a:pos x="57" y="261"/>
                    </a:cxn>
                    <a:cxn ang="0">
                      <a:pos x="61" y="334"/>
                    </a:cxn>
                    <a:cxn ang="0">
                      <a:pos x="68" y="394"/>
                    </a:cxn>
                    <a:cxn ang="0">
                      <a:pos x="75" y="432"/>
                    </a:cxn>
                    <a:cxn ang="0">
                      <a:pos x="85" y="468"/>
                    </a:cxn>
                    <a:cxn ang="0">
                      <a:pos x="91" y="478"/>
                    </a:cxn>
                    <a:cxn ang="0">
                      <a:pos x="105" y="505"/>
                    </a:cxn>
                    <a:cxn ang="0">
                      <a:pos x="127" y="525"/>
                    </a:cxn>
                    <a:cxn ang="0">
                      <a:pos x="133" y="530"/>
                    </a:cxn>
                    <a:cxn ang="0">
                      <a:pos x="137" y="532"/>
                    </a:cxn>
                    <a:cxn ang="0">
                      <a:pos x="141" y="534"/>
                    </a:cxn>
                    <a:cxn ang="0">
                      <a:pos x="144" y="536"/>
                    </a:cxn>
                    <a:cxn ang="0">
                      <a:pos x="148" y="537"/>
                    </a:cxn>
                    <a:cxn ang="0">
                      <a:pos x="152" y="538"/>
                    </a:cxn>
                    <a:cxn ang="0">
                      <a:pos x="157" y="540"/>
                    </a:cxn>
                    <a:cxn ang="0">
                      <a:pos x="163" y="541"/>
                    </a:cxn>
                    <a:cxn ang="0">
                      <a:pos x="191" y="540"/>
                    </a:cxn>
                    <a:cxn ang="0">
                      <a:pos x="200" y="537"/>
                    </a:cxn>
                    <a:cxn ang="0">
                      <a:pos x="207" y="536"/>
                    </a:cxn>
                    <a:cxn ang="0">
                      <a:pos x="219" y="529"/>
                    </a:cxn>
                    <a:cxn ang="0">
                      <a:pos x="149" y="573"/>
                    </a:cxn>
                    <a:cxn ang="0">
                      <a:pos x="139" y="576"/>
                    </a:cxn>
                    <a:cxn ang="0">
                      <a:pos x="131" y="577"/>
                    </a:cxn>
                    <a:cxn ang="0">
                      <a:pos x="109" y="578"/>
                    </a:cxn>
                    <a:cxn ang="0">
                      <a:pos x="100" y="577"/>
                    </a:cxn>
                    <a:cxn ang="0">
                      <a:pos x="97" y="576"/>
                    </a:cxn>
                    <a:cxn ang="0">
                      <a:pos x="92" y="574"/>
                    </a:cxn>
                    <a:cxn ang="0">
                      <a:pos x="88" y="573"/>
                    </a:cxn>
                    <a:cxn ang="0">
                      <a:pos x="84" y="572"/>
                    </a:cxn>
                    <a:cxn ang="0">
                      <a:pos x="80" y="569"/>
                    </a:cxn>
                    <a:cxn ang="0">
                      <a:pos x="75" y="565"/>
                    </a:cxn>
                    <a:cxn ang="0">
                      <a:pos x="49" y="541"/>
                    </a:cxn>
                    <a:cxn ang="0">
                      <a:pos x="35" y="516"/>
                    </a:cxn>
                    <a:cxn ang="0">
                      <a:pos x="29" y="505"/>
                    </a:cxn>
                    <a:cxn ang="0">
                      <a:pos x="23" y="482"/>
                    </a:cxn>
                    <a:cxn ang="0">
                      <a:pos x="15" y="452"/>
                    </a:cxn>
                    <a:cxn ang="0">
                      <a:pos x="8" y="404"/>
                    </a:cxn>
                    <a:cxn ang="0">
                      <a:pos x="3" y="337"/>
                    </a:cxn>
                    <a:cxn ang="0">
                      <a:pos x="0" y="281"/>
                    </a:cxn>
                    <a:cxn ang="0">
                      <a:pos x="1" y="187"/>
                    </a:cxn>
                    <a:cxn ang="0">
                      <a:pos x="9" y="119"/>
                    </a:cxn>
                    <a:cxn ang="0">
                      <a:pos x="13" y="100"/>
                    </a:cxn>
                    <a:cxn ang="0">
                      <a:pos x="17" y="85"/>
                    </a:cxn>
                    <a:cxn ang="0">
                      <a:pos x="19" y="81"/>
                    </a:cxn>
                    <a:cxn ang="0">
                      <a:pos x="21" y="77"/>
                    </a:cxn>
                    <a:cxn ang="0">
                      <a:pos x="27" y="67"/>
                    </a:cxn>
                    <a:cxn ang="0">
                      <a:pos x="31" y="60"/>
                    </a:cxn>
                    <a:cxn ang="0">
                      <a:pos x="45" y="41"/>
                    </a:cxn>
                    <a:cxn ang="0">
                      <a:pos x="109" y="0"/>
                    </a:cxn>
                  </a:cxnLst>
                  <a:rect l="0" t="0" r="r" b="b"/>
                  <a:pathLst>
                    <a:path w="219" h="578">
                      <a:moveTo>
                        <a:pt x="109" y="0"/>
                      </a:moveTo>
                      <a:lnTo>
                        <a:pt x="99" y="8"/>
                      </a:lnTo>
                      <a:lnTo>
                        <a:pt x="93" y="13"/>
                      </a:lnTo>
                      <a:lnTo>
                        <a:pt x="89" y="19"/>
                      </a:lnTo>
                      <a:lnTo>
                        <a:pt x="87" y="23"/>
                      </a:lnTo>
                      <a:lnTo>
                        <a:pt x="85" y="25"/>
                      </a:lnTo>
                      <a:lnTo>
                        <a:pt x="83" y="29"/>
                      </a:lnTo>
                      <a:lnTo>
                        <a:pt x="81" y="33"/>
                      </a:lnTo>
                      <a:lnTo>
                        <a:pt x="79" y="36"/>
                      </a:lnTo>
                      <a:lnTo>
                        <a:pt x="77" y="40"/>
                      </a:lnTo>
                      <a:lnTo>
                        <a:pt x="77" y="41"/>
                      </a:lnTo>
                      <a:lnTo>
                        <a:pt x="75" y="47"/>
                      </a:lnTo>
                      <a:lnTo>
                        <a:pt x="75" y="48"/>
                      </a:lnTo>
                      <a:lnTo>
                        <a:pt x="73" y="51"/>
                      </a:lnTo>
                      <a:lnTo>
                        <a:pt x="72" y="57"/>
                      </a:lnTo>
                      <a:lnTo>
                        <a:pt x="69" y="64"/>
                      </a:lnTo>
                      <a:lnTo>
                        <a:pt x="68" y="72"/>
                      </a:lnTo>
                      <a:lnTo>
                        <a:pt x="65" y="81"/>
                      </a:lnTo>
                      <a:lnTo>
                        <a:pt x="64" y="93"/>
                      </a:lnTo>
                      <a:lnTo>
                        <a:pt x="61" y="108"/>
                      </a:lnTo>
                      <a:lnTo>
                        <a:pt x="60" y="128"/>
                      </a:lnTo>
                      <a:lnTo>
                        <a:pt x="57" y="151"/>
                      </a:lnTo>
                      <a:lnTo>
                        <a:pt x="56" y="187"/>
                      </a:lnTo>
                      <a:lnTo>
                        <a:pt x="56" y="228"/>
                      </a:lnTo>
                      <a:lnTo>
                        <a:pt x="57" y="244"/>
                      </a:lnTo>
                      <a:lnTo>
                        <a:pt x="57" y="261"/>
                      </a:lnTo>
                      <a:lnTo>
                        <a:pt x="59" y="300"/>
                      </a:lnTo>
                      <a:lnTo>
                        <a:pt x="61" y="334"/>
                      </a:lnTo>
                      <a:lnTo>
                        <a:pt x="64" y="366"/>
                      </a:lnTo>
                      <a:lnTo>
                        <a:pt x="68" y="394"/>
                      </a:lnTo>
                      <a:lnTo>
                        <a:pt x="71" y="414"/>
                      </a:lnTo>
                      <a:lnTo>
                        <a:pt x="75" y="432"/>
                      </a:lnTo>
                      <a:lnTo>
                        <a:pt x="83" y="458"/>
                      </a:lnTo>
                      <a:lnTo>
                        <a:pt x="85" y="468"/>
                      </a:lnTo>
                      <a:lnTo>
                        <a:pt x="89" y="477"/>
                      </a:lnTo>
                      <a:lnTo>
                        <a:pt x="91" y="478"/>
                      </a:lnTo>
                      <a:lnTo>
                        <a:pt x="91" y="481"/>
                      </a:lnTo>
                      <a:lnTo>
                        <a:pt x="105" y="505"/>
                      </a:lnTo>
                      <a:lnTo>
                        <a:pt x="123" y="522"/>
                      </a:lnTo>
                      <a:lnTo>
                        <a:pt x="127" y="525"/>
                      </a:lnTo>
                      <a:lnTo>
                        <a:pt x="131" y="529"/>
                      </a:lnTo>
                      <a:lnTo>
                        <a:pt x="133" y="530"/>
                      </a:lnTo>
                      <a:lnTo>
                        <a:pt x="135" y="532"/>
                      </a:lnTo>
                      <a:lnTo>
                        <a:pt x="137" y="532"/>
                      </a:lnTo>
                      <a:lnTo>
                        <a:pt x="139" y="533"/>
                      </a:lnTo>
                      <a:lnTo>
                        <a:pt x="141" y="534"/>
                      </a:lnTo>
                      <a:lnTo>
                        <a:pt x="143" y="534"/>
                      </a:lnTo>
                      <a:lnTo>
                        <a:pt x="144" y="536"/>
                      </a:lnTo>
                      <a:lnTo>
                        <a:pt x="147" y="536"/>
                      </a:lnTo>
                      <a:lnTo>
                        <a:pt x="148" y="537"/>
                      </a:lnTo>
                      <a:lnTo>
                        <a:pt x="149" y="537"/>
                      </a:lnTo>
                      <a:lnTo>
                        <a:pt x="152" y="538"/>
                      </a:lnTo>
                      <a:lnTo>
                        <a:pt x="155" y="538"/>
                      </a:lnTo>
                      <a:lnTo>
                        <a:pt x="157" y="540"/>
                      </a:lnTo>
                      <a:lnTo>
                        <a:pt x="160" y="540"/>
                      </a:lnTo>
                      <a:lnTo>
                        <a:pt x="163" y="541"/>
                      </a:lnTo>
                      <a:lnTo>
                        <a:pt x="187" y="541"/>
                      </a:lnTo>
                      <a:lnTo>
                        <a:pt x="191" y="540"/>
                      </a:lnTo>
                      <a:lnTo>
                        <a:pt x="195" y="540"/>
                      </a:lnTo>
                      <a:lnTo>
                        <a:pt x="200" y="537"/>
                      </a:lnTo>
                      <a:lnTo>
                        <a:pt x="204" y="537"/>
                      </a:lnTo>
                      <a:lnTo>
                        <a:pt x="207" y="536"/>
                      </a:lnTo>
                      <a:lnTo>
                        <a:pt x="213" y="532"/>
                      </a:lnTo>
                      <a:lnTo>
                        <a:pt x="219" y="529"/>
                      </a:lnTo>
                      <a:lnTo>
                        <a:pt x="163" y="565"/>
                      </a:lnTo>
                      <a:lnTo>
                        <a:pt x="149" y="573"/>
                      </a:lnTo>
                      <a:lnTo>
                        <a:pt x="141" y="576"/>
                      </a:lnTo>
                      <a:lnTo>
                        <a:pt x="139" y="576"/>
                      </a:lnTo>
                      <a:lnTo>
                        <a:pt x="136" y="577"/>
                      </a:lnTo>
                      <a:lnTo>
                        <a:pt x="131" y="577"/>
                      </a:lnTo>
                      <a:lnTo>
                        <a:pt x="127" y="578"/>
                      </a:lnTo>
                      <a:lnTo>
                        <a:pt x="109" y="578"/>
                      </a:lnTo>
                      <a:lnTo>
                        <a:pt x="108" y="577"/>
                      </a:lnTo>
                      <a:lnTo>
                        <a:pt x="100" y="577"/>
                      </a:lnTo>
                      <a:lnTo>
                        <a:pt x="99" y="576"/>
                      </a:lnTo>
                      <a:lnTo>
                        <a:pt x="97" y="576"/>
                      </a:lnTo>
                      <a:lnTo>
                        <a:pt x="95" y="574"/>
                      </a:lnTo>
                      <a:lnTo>
                        <a:pt x="92" y="574"/>
                      </a:lnTo>
                      <a:lnTo>
                        <a:pt x="89" y="573"/>
                      </a:lnTo>
                      <a:lnTo>
                        <a:pt x="88" y="573"/>
                      </a:lnTo>
                      <a:lnTo>
                        <a:pt x="87" y="572"/>
                      </a:lnTo>
                      <a:lnTo>
                        <a:pt x="84" y="572"/>
                      </a:lnTo>
                      <a:lnTo>
                        <a:pt x="83" y="570"/>
                      </a:lnTo>
                      <a:lnTo>
                        <a:pt x="80" y="569"/>
                      </a:lnTo>
                      <a:lnTo>
                        <a:pt x="77" y="566"/>
                      </a:lnTo>
                      <a:lnTo>
                        <a:pt x="75" y="565"/>
                      </a:lnTo>
                      <a:lnTo>
                        <a:pt x="67" y="560"/>
                      </a:lnTo>
                      <a:lnTo>
                        <a:pt x="49" y="541"/>
                      </a:lnTo>
                      <a:lnTo>
                        <a:pt x="35" y="518"/>
                      </a:lnTo>
                      <a:lnTo>
                        <a:pt x="35" y="516"/>
                      </a:lnTo>
                      <a:lnTo>
                        <a:pt x="33" y="514"/>
                      </a:lnTo>
                      <a:lnTo>
                        <a:pt x="29" y="505"/>
                      </a:lnTo>
                      <a:lnTo>
                        <a:pt x="25" y="494"/>
                      </a:lnTo>
                      <a:lnTo>
                        <a:pt x="23" y="482"/>
                      </a:lnTo>
                      <a:lnTo>
                        <a:pt x="19" y="469"/>
                      </a:lnTo>
                      <a:lnTo>
                        <a:pt x="15" y="452"/>
                      </a:lnTo>
                      <a:lnTo>
                        <a:pt x="12" y="432"/>
                      </a:lnTo>
                      <a:lnTo>
                        <a:pt x="8" y="404"/>
                      </a:lnTo>
                      <a:lnTo>
                        <a:pt x="4" y="372"/>
                      </a:lnTo>
                      <a:lnTo>
                        <a:pt x="3" y="337"/>
                      </a:lnTo>
                      <a:lnTo>
                        <a:pt x="1" y="298"/>
                      </a:lnTo>
                      <a:lnTo>
                        <a:pt x="0" y="281"/>
                      </a:lnTo>
                      <a:lnTo>
                        <a:pt x="0" y="224"/>
                      </a:lnTo>
                      <a:lnTo>
                        <a:pt x="1" y="187"/>
                      </a:lnTo>
                      <a:lnTo>
                        <a:pt x="5" y="144"/>
                      </a:lnTo>
                      <a:lnTo>
                        <a:pt x="9" y="119"/>
                      </a:lnTo>
                      <a:lnTo>
                        <a:pt x="12" y="109"/>
                      </a:lnTo>
                      <a:lnTo>
                        <a:pt x="13" y="100"/>
                      </a:lnTo>
                      <a:lnTo>
                        <a:pt x="17" y="88"/>
                      </a:lnTo>
                      <a:lnTo>
                        <a:pt x="17" y="85"/>
                      </a:lnTo>
                      <a:lnTo>
                        <a:pt x="19" y="84"/>
                      </a:lnTo>
                      <a:lnTo>
                        <a:pt x="19" y="81"/>
                      </a:lnTo>
                      <a:lnTo>
                        <a:pt x="20" y="79"/>
                      </a:lnTo>
                      <a:lnTo>
                        <a:pt x="21" y="77"/>
                      </a:lnTo>
                      <a:lnTo>
                        <a:pt x="24" y="69"/>
                      </a:lnTo>
                      <a:lnTo>
                        <a:pt x="27" y="67"/>
                      </a:lnTo>
                      <a:lnTo>
                        <a:pt x="28" y="63"/>
                      </a:lnTo>
                      <a:lnTo>
                        <a:pt x="31" y="60"/>
                      </a:lnTo>
                      <a:lnTo>
                        <a:pt x="39" y="48"/>
                      </a:lnTo>
                      <a:lnTo>
                        <a:pt x="45" y="41"/>
                      </a:lnTo>
                      <a:lnTo>
                        <a:pt x="53" y="36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12700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468"/>
                <p:cNvSpPr>
                  <a:spLocks/>
                </p:cNvSpPr>
                <p:nvPr/>
              </p:nvSpPr>
              <p:spPr bwMode="auto">
                <a:xfrm>
                  <a:off x="7188201" y="1119188"/>
                  <a:ext cx="374650" cy="915988"/>
                </a:xfrm>
                <a:custGeom>
                  <a:avLst/>
                  <a:gdLst/>
                  <a:ahLst/>
                  <a:cxnLst>
                    <a:cxn ang="0">
                      <a:pos x="149" y="6"/>
                    </a:cxn>
                    <a:cxn ang="0">
                      <a:pos x="148" y="7"/>
                    </a:cxn>
                    <a:cxn ang="0">
                      <a:pos x="88" y="10"/>
                    </a:cxn>
                    <a:cxn ang="0">
                      <a:pos x="62" y="28"/>
                    </a:cxn>
                    <a:cxn ang="0">
                      <a:pos x="54" y="39"/>
                    </a:cxn>
                    <a:cxn ang="0">
                      <a:pos x="46" y="56"/>
                    </a:cxn>
                    <a:cxn ang="0">
                      <a:pos x="42" y="67"/>
                    </a:cxn>
                    <a:cxn ang="0">
                      <a:pos x="38" y="79"/>
                    </a:cxn>
                    <a:cxn ang="0">
                      <a:pos x="34" y="92"/>
                    </a:cxn>
                    <a:cxn ang="0">
                      <a:pos x="30" y="116"/>
                    </a:cxn>
                    <a:cxn ang="0">
                      <a:pos x="25" y="183"/>
                    </a:cxn>
                    <a:cxn ang="0">
                      <a:pos x="26" y="287"/>
                    </a:cxn>
                    <a:cxn ang="0">
                      <a:pos x="32" y="375"/>
                    </a:cxn>
                    <a:cxn ang="0">
                      <a:pos x="41" y="437"/>
                    </a:cxn>
                    <a:cxn ang="0">
                      <a:pos x="52" y="475"/>
                    </a:cxn>
                    <a:cxn ang="0">
                      <a:pos x="60" y="497"/>
                    </a:cxn>
                    <a:cxn ang="0">
                      <a:pos x="77" y="523"/>
                    </a:cxn>
                    <a:cxn ang="0">
                      <a:pos x="97" y="543"/>
                    </a:cxn>
                    <a:cxn ang="0">
                      <a:pos x="105" y="548"/>
                    </a:cxn>
                    <a:cxn ang="0">
                      <a:pos x="112" y="551"/>
                    </a:cxn>
                    <a:cxn ang="0">
                      <a:pos x="118" y="553"/>
                    </a:cxn>
                    <a:cxn ang="0">
                      <a:pos x="126" y="555"/>
                    </a:cxn>
                    <a:cxn ang="0">
                      <a:pos x="136" y="557"/>
                    </a:cxn>
                    <a:cxn ang="0">
                      <a:pos x="162" y="556"/>
                    </a:cxn>
                    <a:cxn ang="0">
                      <a:pos x="168" y="553"/>
                    </a:cxn>
                    <a:cxn ang="0">
                      <a:pos x="177" y="551"/>
                    </a:cxn>
                    <a:cxn ang="0">
                      <a:pos x="182" y="548"/>
                    </a:cxn>
                    <a:cxn ang="0">
                      <a:pos x="196" y="539"/>
                    </a:cxn>
                    <a:cxn ang="0">
                      <a:pos x="222" y="503"/>
                    </a:cxn>
                    <a:cxn ang="0">
                      <a:pos x="234" y="467"/>
                    </a:cxn>
                    <a:cxn ang="0">
                      <a:pos x="209" y="536"/>
                    </a:cxn>
                    <a:cxn ang="0">
                      <a:pos x="186" y="560"/>
                    </a:cxn>
                    <a:cxn ang="0">
                      <a:pos x="176" y="569"/>
                    </a:cxn>
                    <a:cxn ang="0">
                      <a:pos x="169" y="572"/>
                    </a:cxn>
                    <a:cxn ang="0">
                      <a:pos x="164" y="575"/>
                    </a:cxn>
                    <a:cxn ang="0">
                      <a:pos x="153" y="576"/>
                    </a:cxn>
                    <a:cxn ang="0">
                      <a:pos x="117" y="576"/>
                    </a:cxn>
                    <a:cxn ang="0">
                      <a:pos x="104" y="575"/>
                    </a:cxn>
                    <a:cxn ang="0">
                      <a:pos x="97" y="572"/>
                    </a:cxn>
                    <a:cxn ang="0">
                      <a:pos x="90" y="569"/>
                    </a:cxn>
                    <a:cxn ang="0">
                      <a:pos x="85" y="567"/>
                    </a:cxn>
                    <a:cxn ang="0">
                      <a:pos x="80" y="564"/>
                    </a:cxn>
                    <a:cxn ang="0">
                      <a:pos x="52" y="535"/>
                    </a:cxn>
                    <a:cxn ang="0">
                      <a:pos x="36" y="507"/>
                    </a:cxn>
                    <a:cxn ang="0">
                      <a:pos x="24" y="476"/>
                    </a:cxn>
                    <a:cxn ang="0">
                      <a:pos x="13" y="429"/>
                    </a:cxn>
                    <a:cxn ang="0">
                      <a:pos x="5" y="359"/>
                    </a:cxn>
                    <a:cxn ang="0">
                      <a:pos x="0" y="235"/>
                    </a:cxn>
                    <a:cxn ang="0">
                      <a:pos x="4" y="148"/>
                    </a:cxn>
                    <a:cxn ang="0">
                      <a:pos x="10" y="103"/>
                    </a:cxn>
                    <a:cxn ang="0">
                      <a:pos x="17" y="76"/>
                    </a:cxn>
                    <a:cxn ang="0">
                      <a:pos x="20" y="67"/>
                    </a:cxn>
                    <a:cxn ang="0">
                      <a:pos x="24" y="59"/>
                    </a:cxn>
                    <a:cxn ang="0">
                      <a:pos x="29" y="44"/>
                    </a:cxn>
                    <a:cxn ang="0">
                      <a:pos x="44" y="24"/>
                    </a:cxn>
                    <a:cxn ang="0">
                      <a:pos x="52" y="16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236" h="577">
                      <a:moveTo>
                        <a:pt x="110" y="0"/>
                      </a:moveTo>
                      <a:lnTo>
                        <a:pt x="132" y="2"/>
                      </a:lnTo>
                      <a:lnTo>
                        <a:pt x="149" y="6"/>
                      </a:lnTo>
                      <a:lnTo>
                        <a:pt x="164" y="14"/>
                      </a:lnTo>
                      <a:lnTo>
                        <a:pt x="169" y="16"/>
                      </a:lnTo>
                      <a:lnTo>
                        <a:pt x="148" y="7"/>
                      </a:lnTo>
                      <a:lnTo>
                        <a:pt x="124" y="3"/>
                      </a:lnTo>
                      <a:lnTo>
                        <a:pt x="105" y="4"/>
                      </a:lnTo>
                      <a:lnTo>
                        <a:pt x="88" y="10"/>
                      </a:lnTo>
                      <a:lnTo>
                        <a:pt x="73" y="19"/>
                      </a:lnTo>
                      <a:lnTo>
                        <a:pt x="65" y="27"/>
                      </a:lnTo>
                      <a:lnTo>
                        <a:pt x="62" y="28"/>
                      </a:lnTo>
                      <a:lnTo>
                        <a:pt x="60" y="34"/>
                      </a:lnTo>
                      <a:lnTo>
                        <a:pt x="57" y="38"/>
                      </a:lnTo>
                      <a:lnTo>
                        <a:pt x="54" y="39"/>
                      </a:lnTo>
                      <a:lnTo>
                        <a:pt x="52" y="44"/>
                      </a:lnTo>
                      <a:lnTo>
                        <a:pt x="50" y="48"/>
                      </a:lnTo>
                      <a:lnTo>
                        <a:pt x="46" y="56"/>
                      </a:lnTo>
                      <a:lnTo>
                        <a:pt x="44" y="60"/>
                      </a:lnTo>
                      <a:lnTo>
                        <a:pt x="44" y="63"/>
                      </a:lnTo>
                      <a:lnTo>
                        <a:pt x="42" y="67"/>
                      </a:lnTo>
                      <a:lnTo>
                        <a:pt x="40" y="72"/>
                      </a:lnTo>
                      <a:lnTo>
                        <a:pt x="40" y="76"/>
                      </a:lnTo>
                      <a:lnTo>
                        <a:pt x="38" y="79"/>
                      </a:lnTo>
                      <a:lnTo>
                        <a:pt x="37" y="83"/>
                      </a:lnTo>
                      <a:lnTo>
                        <a:pt x="36" y="88"/>
                      </a:lnTo>
                      <a:lnTo>
                        <a:pt x="34" y="92"/>
                      </a:lnTo>
                      <a:lnTo>
                        <a:pt x="34" y="98"/>
                      </a:lnTo>
                      <a:lnTo>
                        <a:pt x="33" y="107"/>
                      </a:lnTo>
                      <a:lnTo>
                        <a:pt x="30" y="116"/>
                      </a:lnTo>
                      <a:lnTo>
                        <a:pt x="28" y="143"/>
                      </a:lnTo>
                      <a:lnTo>
                        <a:pt x="26" y="162"/>
                      </a:lnTo>
                      <a:lnTo>
                        <a:pt x="25" y="183"/>
                      </a:lnTo>
                      <a:lnTo>
                        <a:pt x="25" y="227"/>
                      </a:lnTo>
                      <a:lnTo>
                        <a:pt x="26" y="277"/>
                      </a:lnTo>
                      <a:lnTo>
                        <a:pt x="26" y="287"/>
                      </a:lnTo>
                      <a:lnTo>
                        <a:pt x="28" y="319"/>
                      </a:lnTo>
                      <a:lnTo>
                        <a:pt x="29" y="348"/>
                      </a:lnTo>
                      <a:lnTo>
                        <a:pt x="32" y="375"/>
                      </a:lnTo>
                      <a:lnTo>
                        <a:pt x="34" y="399"/>
                      </a:lnTo>
                      <a:lnTo>
                        <a:pt x="38" y="419"/>
                      </a:lnTo>
                      <a:lnTo>
                        <a:pt x="41" y="437"/>
                      </a:lnTo>
                      <a:lnTo>
                        <a:pt x="45" y="451"/>
                      </a:lnTo>
                      <a:lnTo>
                        <a:pt x="48" y="464"/>
                      </a:lnTo>
                      <a:lnTo>
                        <a:pt x="52" y="475"/>
                      </a:lnTo>
                      <a:lnTo>
                        <a:pt x="54" y="485"/>
                      </a:lnTo>
                      <a:lnTo>
                        <a:pt x="57" y="491"/>
                      </a:lnTo>
                      <a:lnTo>
                        <a:pt x="60" y="497"/>
                      </a:lnTo>
                      <a:lnTo>
                        <a:pt x="62" y="500"/>
                      </a:lnTo>
                      <a:lnTo>
                        <a:pt x="64" y="504"/>
                      </a:lnTo>
                      <a:lnTo>
                        <a:pt x="77" y="523"/>
                      </a:lnTo>
                      <a:lnTo>
                        <a:pt x="92" y="539"/>
                      </a:lnTo>
                      <a:lnTo>
                        <a:pt x="94" y="540"/>
                      </a:lnTo>
                      <a:lnTo>
                        <a:pt x="97" y="543"/>
                      </a:lnTo>
                      <a:lnTo>
                        <a:pt x="100" y="544"/>
                      </a:lnTo>
                      <a:lnTo>
                        <a:pt x="104" y="548"/>
                      </a:lnTo>
                      <a:lnTo>
                        <a:pt x="105" y="548"/>
                      </a:lnTo>
                      <a:lnTo>
                        <a:pt x="108" y="549"/>
                      </a:lnTo>
                      <a:lnTo>
                        <a:pt x="110" y="549"/>
                      </a:lnTo>
                      <a:lnTo>
                        <a:pt x="112" y="551"/>
                      </a:lnTo>
                      <a:lnTo>
                        <a:pt x="114" y="552"/>
                      </a:lnTo>
                      <a:lnTo>
                        <a:pt x="116" y="552"/>
                      </a:lnTo>
                      <a:lnTo>
                        <a:pt x="118" y="553"/>
                      </a:lnTo>
                      <a:lnTo>
                        <a:pt x="120" y="553"/>
                      </a:lnTo>
                      <a:lnTo>
                        <a:pt x="122" y="555"/>
                      </a:lnTo>
                      <a:lnTo>
                        <a:pt x="126" y="555"/>
                      </a:lnTo>
                      <a:lnTo>
                        <a:pt x="128" y="556"/>
                      </a:lnTo>
                      <a:lnTo>
                        <a:pt x="133" y="556"/>
                      </a:lnTo>
                      <a:lnTo>
                        <a:pt x="136" y="557"/>
                      </a:lnTo>
                      <a:lnTo>
                        <a:pt x="153" y="557"/>
                      </a:lnTo>
                      <a:lnTo>
                        <a:pt x="156" y="556"/>
                      </a:lnTo>
                      <a:lnTo>
                        <a:pt x="162" y="556"/>
                      </a:lnTo>
                      <a:lnTo>
                        <a:pt x="164" y="555"/>
                      </a:lnTo>
                      <a:lnTo>
                        <a:pt x="166" y="555"/>
                      </a:lnTo>
                      <a:lnTo>
                        <a:pt x="168" y="553"/>
                      </a:lnTo>
                      <a:lnTo>
                        <a:pt x="170" y="553"/>
                      </a:lnTo>
                      <a:lnTo>
                        <a:pt x="176" y="551"/>
                      </a:lnTo>
                      <a:lnTo>
                        <a:pt x="177" y="551"/>
                      </a:lnTo>
                      <a:lnTo>
                        <a:pt x="178" y="549"/>
                      </a:lnTo>
                      <a:lnTo>
                        <a:pt x="181" y="549"/>
                      </a:lnTo>
                      <a:lnTo>
                        <a:pt x="182" y="548"/>
                      </a:lnTo>
                      <a:lnTo>
                        <a:pt x="186" y="545"/>
                      </a:lnTo>
                      <a:lnTo>
                        <a:pt x="189" y="544"/>
                      </a:lnTo>
                      <a:lnTo>
                        <a:pt x="196" y="539"/>
                      </a:lnTo>
                      <a:lnTo>
                        <a:pt x="201" y="533"/>
                      </a:lnTo>
                      <a:lnTo>
                        <a:pt x="212" y="520"/>
                      </a:lnTo>
                      <a:lnTo>
                        <a:pt x="222" y="503"/>
                      </a:lnTo>
                      <a:lnTo>
                        <a:pt x="230" y="481"/>
                      </a:lnTo>
                      <a:lnTo>
                        <a:pt x="236" y="456"/>
                      </a:lnTo>
                      <a:lnTo>
                        <a:pt x="234" y="467"/>
                      </a:lnTo>
                      <a:lnTo>
                        <a:pt x="228" y="495"/>
                      </a:lnTo>
                      <a:lnTo>
                        <a:pt x="220" y="517"/>
                      </a:lnTo>
                      <a:lnTo>
                        <a:pt x="209" y="536"/>
                      </a:lnTo>
                      <a:lnTo>
                        <a:pt x="196" y="551"/>
                      </a:lnTo>
                      <a:lnTo>
                        <a:pt x="192" y="556"/>
                      </a:lnTo>
                      <a:lnTo>
                        <a:pt x="186" y="560"/>
                      </a:lnTo>
                      <a:lnTo>
                        <a:pt x="182" y="564"/>
                      </a:lnTo>
                      <a:lnTo>
                        <a:pt x="180" y="565"/>
                      </a:lnTo>
                      <a:lnTo>
                        <a:pt x="176" y="569"/>
                      </a:lnTo>
                      <a:lnTo>
                        <a:pt x="173" y="569"/>
                      </a:lnTo>
                      <a:lnTo>
                        <a:pt x="172" y="571"/>
                      </a:lnTo>
                      <a:lnTo>
                        <a:pt x="169" y="572"/>
                      </a:lnTo>
                      <a:lnTo>
                        <a:pt x="168" y="572"/>
                      </a:lnTo>
                      <a:lnTo>
                        <a:pt x="165" y="573"/>
                      </a:lnTo>
                      <a:lnTo>
                        <a:pt x="164" y="575"/>
                      </a:lnTo>
                      <a:lnTo>
                        <a:pt x="160" y="575"/>
                      </a:lnTo>
                      <a:lnTo>
                        <a:pt x="157" y="576"/>
                      </a:lnTo>
                      <a:lnTo>
                        <a:pt x="153" y="576"/>
                      </a:lnTo>
                      <a:lnTo>
                        <a:pt x="152" y="577"/>
                      </a:lnTo>
                      <a:lnTo>
                        <a:pt x="120" y="577"/>
                      </a:lnTo>
                      <a:lnTo>
                        <a:pt x="117" y="576"/>
                      </a:lnTo>
                      <a:lnTo>
                        <a:pt x="112" y="576"/>
                      </a:lnTo>
                      <a:lnTo>
                        <a:pt x="109" y="575"/>
                      </a:lnTo>
                      <a:lnTo>
                        <a:pt x="104" y="575"/>
                      </a:lnTo>
                      <a:lnTo>
                        <a:pt x="102" y="573"/>
                      </a:lnTo>
                      <a:lnTo>
                        <a:pt x="100" y="573"/>
                      </a:lnTo>
                      <a:lnTo>
                        <a:pt x="97" y="572"/>
                      </a:lnTo>
                      <a:lnTo>
                        <a:pt x="94" y="572"/>
                      </a:lnTo>
                      <a:lnTo>
                        <a:pt x="93" y="571"/>
                      </a:lnTo>
                      <a:lnTo>
                        <a:pt x="90" y="569"/>
                      </a:lnTo>
                      <a:lnTo>
                        <a:pt x="89" y="569"/>
                      </a:lnTo>
                      <a:lnTo>
                        <a:pt x="86" y="568"/>
                      </a:lnTo>
                      <a:lnTo>
                        <a:pt x="85" y="567"/>
                      </a:lnTo>
                      <a:lnTo>
                        <a:pt x="84" y="567"/>
                      </a:lnTo>
                      <a:lnTo>
                        <a:pt x="81" y="565"/>
                      </a:lnTo>
                      <a:lnTo>
                        <a:pt x="80" y="564"/>
                      </a:lnTo>
                      <a:lnTo>
                        <a:pt x="77" y="563"/>
                      </a:lnTo>
                      <a:lnTo>
                        <a:pt x="62" y="548"/>
                      </a:lnTo>
                      <a:lnTo>
                        <a:pt x="52" y="535"/>
                      </a:lnTo>
                      <a:lnTo>
                        <a:pt x="41" y="519"/>
                      </a:lnTo>
                      <a:lnTo>
                        <a:pt x="40" y="515"/>
                      </a:lnTo>
                      <a:lnTo>
                        <a:pt x="36" y="507"/>
                      </a:lnTo>
                      <a:lnTo>
                        <a:pt x="33" y="503"/>
                      </a:lnTo>
                      <a:lnTo>
                        <a:pt x="32" y="497"/>
                      </a:lnTo>
                      <a:lnTo>
                        <a:pt x="24" y="476"/>
                      </a:lnTo>
                      <a:lnTo>
                        <a:pt x="21" y="463"/>
                      </a:lnTo>
                      <a:lnTo>
                        <a:pt x="17" y="448"/>
                      </a:lnTo>
                      <a:lnTo>
                        <a:pt x="13" y="429"/>
                      </a:lnTo>
                      <a:lnTo>
                        <a:pt x="10" y="409"/>
                      </a:lnTo>
                      <a:lnTo>
                        <a:pt x="8" y="385"/>
                      </a:lnTo>
                      <a:lnTo>
                        <a:pt x="5" y="359"/>
                      </a:lnTo>
                      <a:lnTo>
                        <a:pt x="1" y="295"/>
                      </a:lnTo>
                      <a:lnTo>
                        <a:pt x="1" y="285"/>
                      </a:lnTo>
                      <a:lnTo>
                        <a:pt x="0" y="235"/>
                      </a:lnTo>
                      <a:lnTo>
                        <a:pt x="1" y="190"/>
                      </a:lnTo>
                      <a:lnTo>
                        <a:pt x="2" y="168"/>
                      </a:lnTo>
                      <a:lnTo>
                        <a:pt x="4" y="148"/>
                      </a:lnTo>
                      <a:lnTo>
                        <a:pt x="6" y="122"/>
                      </a:lnTo>
                      <a:lnTo>
                        <a:pt x="9" y="112"/>
                      </a:lnTo>
                      <a:lnTo>
                        <a:pt x="10" y="103"/>
                      </a:lnTo>
                      <a:lnTo>
                        <a:pt x="12" y="95"/>
                      </a:lnTo>
                      <a:lnTo>
                        <a:pt x="13" y="88"/>
                      </a:lnTo>
                      <a:lnTo>
                        <a:pt x="17" y="76"/>
                      </a:lnTo>
                      <a:lnTo>
                        <a:pt x="17" y="74"/>
                      </a:lnTo>
                      <a:lnTo>
                        <a:pt x="18" y="70"/>
                      </a:lnTo>
                      <a:lnTo>
                        <a:pt x="20" y="67"/>
                      </a:lnTo>
                      <a:lnTo>
                        <a:pt x="20" y="66"/>
                      </a:lnTo>
                      <a:lnTo>
                        <a:pt x="21" y="64"/>
                      </a:lnTo>
                      <a:lnTo>
                        <a:pt x="24" y="59"/>
                      </a:lnTo>
                      <a:lnTo>
                        <a:pt x="25" y="55"/>
                      </a:lnTo>
                      <a:lnTo>
                        <a:pt x="28" y="50"/>
                      </a:lnTo>
                      <a:lnTo>
                        <a:pt x="29" y="44"/>
                      </a:lnTo>
                      <a:lnTo>
                        <a:pt x="40" y="28"/>
                      </a:lnTo>
                      <a:lnTo>
                        <a:pt x="41" y="26"/>
                      </a:lnTo>
                      <a:lnTo>
                        <a:pt x="44" y="24"/>
                      </a:lnTo>
                      <a:lnTo>
                        <a:pt x="45" y="22"/>
                      </a:lnTo>
                      <a:lnTo>
                        <a:pt x="49" y="18"/>
                      </a:lnTo>
                      <a:lnTo>
                        <a:pt x="52" y="16"/>
                      </a:lnTo>
                      <a:lnTo>
                        <a:pt x="68" y="7"/>
                      </a:lnTo>
                      <a:lnTo>
                        <a:pt x="86" y="2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12700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469"/>
                <p:cNvSpPr>
                  <a:spLocks/>
                </p:cNvSpPr>
                <p:nvPr/>
              </p:nvSpPr>
              <p:spPr bwMode="auto">
                <a:xfrm>
                  <a:off x="7077338" y="839788"/>
                  <a:ext cx="934514" cy="1325562"/>
                </a:xfrm>
                <a:custGeom>
                  <a:avLst/>
                  <a:gdLst/>
                  <a:ahLst/>
                  <a:cxnLst>
                    <a:cxn ang="0">
                      <a:pos x="273" y="0"/>
                    </a:cxn>
                    <a:cxn ang="0">
                      <a:pos x="317" y="4"/>
                    </a:cxn>
                    <a:cxn ang="0">
                      <a:pos x="377" y="16"/>
                    </a:cxn>
                    <a:cxn ang="0">
                      <a:pos x="400" y="24"/>
                    </a:cxn>
                    <a:cxn ang="0">
                      <a:pos x="404" y="27"/>
                    </a:cxn>
                    <a:cxn ang="0">
                      <a:pos x="449" y="51"/>
                    </a:cxn>
                    <a:cxn ang="0">
                      <a:pos x="488" y="81"/>
                    </a:cxn>
                    <a:cxn ang="0">
                      <a:pos x="543" y="153"/>
                    </a:cxn>
                    <a:cxn ang="0">
                      <a:pos x="549" y="165"/>
                    </a:cxn>
                    <a:cxn ang="0">
                      <a:pos x="561" y="191"/>
                    </a:cxn>
                    <a:cxn ang="0">
                      <a:pos x="577" y="240"/>
                    </a:cxn>
                    <a:cxn ang="0">
                      <a:pos x="596" y="331"/>
                    </a:cxn>
                    <a:cxn ang="0">
                      <a:pos x="603" y="392"/>
                    </a:cxn>
                    <a:cxn ang="0">
                      <a:pos x="607" y="460"/>
                    </a:cxn>
                    <a:cxn ang="0">
                      <a:pos x="604" y="533"/>
                    </a:cxn>
                    <a:cxn ang="0">
                      <a:pos x="600" y="588"/>
                    </a:cxn>
                    <a:cxn ang="0">
                      <a:pos x="593" y="632"/>
                    </a:cxn>
                    <a:cxn ang="0">
                      <a:pos x="581" y="682"/>
                    </a:cxn>
                    <a:cxn ang="0">
                      <a:pos x="565" y="724"/>
                    </a:cxn>
                    <a:cxn ang="0">
                      <a:pos x="553" y="748"/>
                    </a:cxn>
                    <a:cxn ang="0">
                      <a:pos x="539" y="770"/>
                    </a:cxn>
                    <a:cxn ang="0">
                      <a:pos x="521" y="792"/>
                    </a:cxn>
                    <a:cxn ang="0">
                      <a:pos x="484" y="824"/>
                    </a:cxn>
                    <a:cxn ang="0">
                      <a:pos x="457" y="837"/>
                    </a:cxn>
                    <a:cxn ang="0">
                      <a:pos x="483" y="808"/>
                    </a:cxn>
                    <a:cxn ang="0">
                      <a:pos x="497" y="785"/>
                    </a:cxn>
                    <a:cxn ang="0">
                      <a:pos x="520" y="734"/>
                    </a:cxn>
                    <a:cxn ang="0">
                      <a:pos x="533" y="686"/>
                    </a:cxn>
                    <a:cxn ang="0">
                      <a:pos x="541" y="646"/>
                    </a:cxn>
                    <a:cxn ang="0">
                      <a:pos x="548" y="570"/>
                    </a:cxn>
                    <a:cxn ang="0">
                      <a:pos x="549" y="473"/>
                    </a:cxn>
                    <a:cxn ang="0">
                      <a:pos x="540" y="368"/>
                    </a:cxn>
                    <a:cxn ang="0">
                      <a:pos x="520" y="277"/>
                    </a:cxn>
                    <a:cxn ang="0">
                      <a:pos x="512" y="249"/>
                    </a:cxn>
                    <a:cxn ang="0">
                      <a:pos x="493" y="201"/>
                    </a:cxn>
                    <a:cxn ang="0">
                      <a:pos x="487" y="189"/>
                    </a:cxn>
                    <a:cxn ang="0">
                      <a:pos x="432" y="117"/>
                    </a:cxn>
                    <a:cxn ang="0">
                      <a:pos x="405" y="95"/>
                    </a:cxn>
                    <a:cxn ang="0">
                      <a:pos x="348" y="63"/>
                    </a:cxn>
                    <a:cxn ang="0">
                      <a:pos x="344" y="61"/>
                    </a:cxn>
                    <a:cxn ang="0">
                      <a:pos x="339" y="60"/>
                    </a:cxn>
                    <a:cxn ang="0">
                      <a:pos x="324" y="55"/>
                    </a:cxn>
                    <a:cxn ang="0">
                      <a:pos x="311" y="51"/>
                    </a:cxn>
                    <a:cxn ang="0">
                      <a:pos x="261" y="41"/>
                    </a:cxn>
                    <a:cxn ang="0">
                      <a:pos x="164" y="37"/>
                    </a:cxn>
                    <a:cxn ang="0">
                      <a:pos x="111" y="44"/>
                    </a:cxn>
                    <a:cxn ang="0">
                      <a:pos x="77" y="51"/>
                    </a:cxn>
                    <a:cxn ang="0">
                      <a:pos x="21" y="73"/>
                    </a:cxn>
                    <a:cxn ang="0">
                      <a:pos x="57" y="48"/>
                    </a:cxn>
                    <a:cxn ang="0">
                      <a:pos x="135" y="15"/>
                    </a:cxn>
                    <a:cxn ang="0">
                      <a:pos x="184" y="4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607" h="861">
                      <a:moveTo>
                        <a:pt x="240" y="0"/>
                      </a:moveTo>
                      <a:lnTo>
                        <a:pt x="273" y="0"/>
                      </a:lnTo>
                      <a:lnTo>
                        <a:pt x="283" y="1"/>
                      </a:lnTo>
                      <a:lnTo>
                        <a:pt x="317" y="4"/>
                      </a:lnTo>
                      <a:lnTo>
                        <a:pt x="345" y="8"/>
                      </a:lnTo>
                      <a:lnTo>
                        <a:pt x="377" y="16"/>
                      </a:lnTo>
                      <a:lnTo>
                        <a:pt x="387" y="19"/>
                      </a:lnTo>
                      <a:lnTo>
                        <a:pt x="400" y="24"/>
                      </a:lnTo>
                      <a:lnTo>
                        <a:pt x="403" y="25"/>
                      </a:lnTo>
                      <a:lnTo>
                        <a:pt x="404" y="27"/>
                      </a:lnTo>
                      <a:lnTo>
                        <a:pt x="428" y="37"/>
                      </a:lnTo>
                      <a:lnTo>
                        <a:pt x="449" y="51"/>
                      </a:lnTo>
                      <a:lnTo>
                        <a:pt x="473" y="67"/>
                      </a:lnTo>
                      <a:lnTo>
                        <a:pt x="488" y="81"/>
                      </a:lnTo>
                      <a:lnTo>
                        <a:pt x="519" y="116"/>
                      </a:lnTo>
                      <a:lnTo>
                        <a:pt x="543" y="153"/>
                      </a:lnTo>
                      <a:lnTo>
                        <a:pt x="547" y="159"/>
                      </a:lnTo>
                      <a:lnTo>
                        <a:pt x="549" y="165"/>
                      </a:lnTo>
                      <a:lnTo>
                        <a:pt x="552" y="171"/>
                      </a:lnTo>
                      <a:lnTo>
                        <a:pt x="561" y="191"/>
                      </a:lnTo>
                      <a:lnTo>
                        <a:pt x="568" y="212"/>
                      </a:lnTo>
                      <a:lnTo>
                        <a:pt x="577" y="240"/>
                      </a:lnTo>
                      <a:lnTo>
                        <a:pt x="584" y="267"/>
                      </a:lnTo>
                      <a:lnTo>
                        <a:pt x="596" y="331"/>
                      </a:lnTo>
                      <a:lnTo>
                        <a:pt x="600" y="361"/>
                      </a:lnTo>
                      <a:lnTo>
                        <a:pt x="603" y="392"/>
                      </a:lnTo>
                      <a:lnTo>
                        <a:pt x="605" y="436"/>
                      </a:lnTo>
                      <a:lnTo>
                        <a:pt x="607" y="460"/>
                      </a:lnTo>
                      <a:lnTo>
                        <a:pt x="605" y="497"/>
                      </a:lnTo>
                      <a:lnTo>
                        <a:pt x="604" y="533"/>
                      </a:lnTo>
                      <a:lnTo>
                        <a:pt x="603" y="561"/>
                      </a:lnTo>
                      <a:lnTo>
                        <a:pt x="600" y="588"/>
                      </a:lnTo>
                      <a:lnTo>
                        <a:pt x="597" y="610"/>
                      </a:lnTo>
                      <a:lnTo>
                        <a:pt x="593" y="632"/>
                      </a:lnTo>
                      <a:lnTo>
                        <a:pt x="585" y="666"/>
                      </a:lnTo>
                      <a:lnTo>
                        <a:pt x="581" y="682"/>
                      </a:lnTo>
                      <a:lnTo>
                        <a:pt x="576" y="697"/>
                      </a:lnTo>
                      <a:lnTo>
                        <a:pt x="565" y="724"/>
                      </a:lnTo>
                      <a:lnTo>
                        <a:pt x="560" y="736"/>
                      </a:lnTo>
                      <a:lnTo>
                        <a:pt x="553" y="748"/>
                      </a:lnTo>
                      <a:lnTo>
                        <a:pt x="540" y="769"/>
                      </a:lnTo>
                      <a:lnTo>
                        <a:pt x="539" y="770"/>
                      </a:lnTo>
                      <a:lnTo>
                        <a:pt x="537" y="773"/>
                      </a:lnTo>
                      <a:lnTo>
                        <a:pt x="521" y="792"/>
                      </a:lnTo>
                      <a:lnTo>
                        <a:pt x="504" y="809"/>
                      </a:lnTo>
                      <a:lnTo>
                        <a:pt x="484" y="824"/>
                      </a:lnTo>
                      <a:lnTo>
                        <a:pt x="428" y="861"/>
                      </a:lnTo>
                      <a:lnTo>
                        <a:pt x="457" y="837"/>
                      </a:lnTo>
                      <a:lnTo>
                        <a:pt x="481" y="810"/>
                      </a:lnTo>
                      <a:lnTo>
                        <a:pt x="483" y="808"/>
                      </a:lnTo>
                      <a:lnTo>
                        <a:pt x="484" y="806"/>
                      </a:lnTo>
                      <a:lnTo>
                        <a:pt x="497" y="785"/>
                      </a:lnTo>
                      <a:lnTo>
                        <a:pt x="509" y="761"/>
                      </a:lnTo>
                      <a:lnTo>
                        <a:pt x="520" y="734"/>
                      </a:lnTo>
                      <a:lnTo>
                        <a:pt x="528" y="704"/>
                      </a:lnTo>
                      <a:lnTo>
                        <a:pt x="533" y="686"/>
                      </a:lnTo>
                      <a:lnTo>
                        <a:pt x="537" y="668"/>
                      </a:lnTo>
                      <a:lnTo>
                        <a:pt x="541" y="646"/>
                      </a:lnTo>
                      <a:lnTo>
                        <a:pt x="544" y="625"/>
                      </a:lnTo>
                      <a:lnTo>
                        <a:pt x="548" y="570"/>
                      </a:lnTo>
                      <a:lnTo>
                        <a:pt x="549" y="497"/>
                      </a:lnTo>
                      <a:lnTo>
                        <a:pt x="549" y="473"/>
                      </a:lnTo>
                      <a:lnTo>
                        <a:pt x="547" y="428"/>
                      </a:lnTo>
                      <a:lnTo>
                        <a:pt x="540" y="368"/>
                      </a:lnTo>
                      <a:lnTo>
                        <a:pt x="527" y="304"/>
                      </a:lnTo>
                      <a:lnTo>
                        <a:pt x="520" y="277"/>
                      </a:lnTo>
                      <a:lnTo>
                        <a:pt x="516" y="263"/>
                      </a:lnTo>
                      <a:lnTo>
                        <a:pt x="512" y="249"/>
                      </a:lnTo>
                      <a:lnTo>
                        <a:pt x="496" y="208"/>
                      </a:lnTo>
                      <a:lnTo>
                        <a:pt x="493" y="201"/>
                      </a:lnTo>
                      <a:lnTo>
                        <a:pt x="489" y="196"/>
                      </a:lnTo>
                      <a:lnTo>
                        <a:pt x="487" y="189"/>
                      </a:lnTo>
                      <a:lnTo>
                        <a:pt x="463" y="153"/>
                      </a:lnTo>
                      <a:lnTo>
                        <a:pt x="432" y="117"/>
                      </a:lnTo>
                      <a:lnTo>
                        <a:pt x="416" y="104"/>
                      </a:lnTo>
                      <a:lnTo>
                        <a:pt x="405" y="95"/>
                      </a:lnTo>
                      <a:lnTo>
                        <a:pt x="393" y="87"/>
                      </a:lnTo>
                      <a:lnTo>
                        <a:pt x="348" y="63"/>
                      </a:lnTo>
                      <a:lnTo>
                        <a:pt x="347" y="63"/>
                      </a:lnTo>
                      <a:lnTo>
                        <a:pt x="344" y="61"/>
                      </a:lnTo>
                      <a:lnTo>
                        <a:pt x="343" y="61"/>
                      </a:lnTo>
                      <a:lnTo>
                        <a:pt x="339" y="60"/>
                      </a:lnTo>
                      <a:lnTo>
                        <a:pt x="335" y="57"/>
                      </a:lnTo>
                      <a:lnTo>
                        <a:pt x="324" y="55"/>
                      </a:lnTo>
                      <a:lnTo>
                        <a:pt x="317" y="52"/>
                      </a:lnTo>
                      <a:lnTo>
                        <a:pt x="311" y="51"/>
                      </a:lnTo>
                      <a:lnTo>
                        <a:pt x="289" y="45"/>
                      </a:lnTo>
                      <a:lnTo>
                        <a:pt x="261" y="41"/>
                      </a:lnTo>
                      <a:lnTo>
                        <a:pt x="227" y="37"/>
                      </a:lnTo>
                      <a:lnTo>
                        <a:pt x="164" y="37"/>
                      </a:lnTo>
                      <a:lnTo>
                        <a:pt x="145" y="39"/>
                      </a:lnTo>
                      <a:lnTo>
                        <a:pt x="111" y="44"/>
                      </a:lnTo>
                      <a:lnTo>
                        <a:pt x="95" y="47"/>
                      </a:lnTo>
                      <a:lnTo>
                        <a:pt x="77" y="51"/>
                      </a:lnTo>
                      <a:lnTo>
                        <a:pt x="44" y="63"/>
                      </a:lnTo>
                      <a:lnTo>
                        <a:pt x="21" y="73"/>
                      </a:lnTo>
                      <a:lnTo>
                        <a:pt x="0" y="85"/>
                      </a:lnTo>
                      <a:lnTo>
                        <a:pt x="57" y="48"/>
                      </a:lnTo>
                      <a:lnTo>
                        <a:pt x="100" y="25"/>
                      </a:lnTo>
                      <a:lnTo>
                        <a:pt x="135" y="15"/>
                      </a:lnTo>
                      <a:lnTo>
                        <a:pt x="167" y="7"/>
                      </a:lnTo>
                      <a:lnTo>
                        <a:pt x="184" y="4"/>
                      </a:lnTo>
                      <a:lnTo>
                        <a:pt x="201" y="3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12700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470"/>
                <p:cNvSpPr>
                  <a:spLocks/>
                </p:cNvSpPr>
                <p:nvPr/>
              </p:nvSpPr>
              <p:spPr bwMode="auto">
                <a:xfrm>
                  <a:off x="7050365" y="890589"/>
                  <a:ext cx="875748" cy="1354136"/>
                </a:xfrm>
                <a:custGeom>
                  <a:avLst/>
                  <a:gdLst/>
                  <a:ahLst/>
                  <a:cxnLst>
                    <a:cxn ang="0">
                      <a:pos x="249" y="2"/>
                    </a:cxn>
                    <a:cxn ang="0">
                      <a:pos x="289" y="6"/>
                    </a:cxn>
                    <a:cxn ang="0">
                      <a:pos x="321" y="12"/>
                    </a:cxn>
                    <a:cxn ang="0">
                      <a:pos x="352" y="22"/>
                    </a:cxn>
                    <a:cxn ang="0">
                      <a:pos x="396" y="44"/>
                    </a:cxn>
                    <a:cxn ang="0">
                      <a:pos x="445" y="80"/>
                    </a:cxn>
                    <a:cxn ang="0">
                      <a:pos x="500" y="152"/>
                    </a:cxn>
                    <a:cxn ang="0">
                      <a:pos x="525" y="211"/>
                    </a:cxn>
                    <a:cxn ang="0">
                      <a:pos x="533" y="240"/>
                    </a:cxn>
                    <a:cxn ang="0">
                      <a:pos x="560" y="391"/>
                    </a:cxn>
                    <a:cxn ang="0">
                      <a:pos x="558" y="568"/>
                    </a:cxn>
                    <a:cxn ang="0">
                      <a:pos x="550" y="625"/>
                    </a:cxn>
                    <a:cxn ang="0">
                      <a:pos x="534" y="689"/>
                    </a:cxn>
                    <a:cxn ang="0">
                      <a:pos x="524" y="719"/>
                    </a:cxn>
                    <a:cxn ang="0">
                      <a:pos x="516" y="739"/>
                    </a:cxn>
                    <a:cxn ang="0">
                      <a:pos x="504" y="759"/>
                    </a:cxn>
                    <a:cxn ang="0">
                      <a:pos x="493" y="773"/>
                    </a:cxn>
                    <a:cxn ang="0">
                      <a:pos x="470" y="800"/>
                    </a:cxn>
                    <a:cxn ang="0">
                      <a:pos x="406" y="843"/>
                    </a:cxn>
                    <a:cxn ang="0">
                      <a:pos x="288" y="868"/>
                    </a:cxn>
                    <a:cxn ang="0">
                      <a:pos x="154" y="861"/>
                    </a:cxn>
                    <a:cxn ang="0">
                      <a:pos x="145" y="857"/>
                    </a:cxn>
                    <a:cxn ang="0">
                      <a:pos x="272" y="865"/>
                    </a:cxn>
                    <a:cxn ang="0">
                      <a:pos x="386" y="840"/>
                    </a:cxn>
                    <a:cxn ang="0">
                      <a:pos x="456" y="793"/>
                    </a:cxn>
                    <a:cxn ang="0">
                      <a:pos x="472" y="775"/>
                    </a:cxn>
                    <a:cxn ang="0">
                      <a:pos x="478" y="764"/>
                    </a:cxn>
                    <a:cxn ang="0">
                      <a:pos x="493" y="739"/>
                    </a:cxn>
                    <a:cxn ang="0">
                      <a:pos x="504" y="712"/>
                    </a:cxn>
                    <a:cxn ang="0">
                      <a:pos x="517" y="671"/>
                    </a:cxn>
                    <a:cxn ang="0">
                      <a:pos x="526" y="629"/>
                    </a:cxn>
                    <a:cxn ang="0">
                      <a:pos x="537" y="519"/>
                    </a:cxn>
                    <a:cxn ang="0">
                      <a:pos x="536" y="400"/>
                    </a:cxn>
                    <a:cxn ang="0">
                      <a:pos x="524" y="316"/>
                    </a:cxn>
                    <a:cxn ang="0">
                      <a:pos x="508" y="247"/>
                    </a:cxn>
                    <a:cxn ang="0">
                      <a:pos x="486" y="184"/>
                    </a:cxn>
                    <a:cxn ang="0">
                      <a:pos x="476" y="166"/>
                    </a:cxn>
                    <a:cxn ang="0">
                      <a:pos x="424" y="98"/>
                    </a:cxn>
                    <a:cxn ang="0">
                      <a:pos x="421" y="95"/>
                    </a:cxn>
                    <a:cxn ang="0">
                      <a:pos x="368" y="58"/>
                    </a:cxn>
                    <a:cxn ang="0">
                      <a:pos x="340" y="43"/>
                    </a:cxn>
                    <a:cxn ang="0">
                      <a:pos x="329" y="40"/>
                    </a:cxn>
                    <a:cxn ang="0">
                      <a:pos x="306" y="32"/>
                    </a:cxn>
                    <a:cxn ang="0">
                      <a:pos x="249" y="23"/>
                    </a:cxn>
                    <a:cxn ang="0">
                      <a:pos x="161" y="22"/>
                    </a:cxn>
                    <a:cxn ang="0">
                      <a:pos x="85" y="34"/>
                    </a:cxn>
                    <a:cxn ang="0">
                      <a:pos x="44" y="48"/>
                    </a:cxn>
                    <a:cxn ang="0">
                      <a:pos x="12" y="64"/>
                    </a:cxn>
                    <a:cxn ang="0">
                      <a:pos x="29" y="39"/>
                    </a:cxn>
                    <a:cxn ang="0">
                      <a:pos x="81" y="16"/>
                    </a:cxn>
                    <a:cxn ang="0">
                      <a:pos x="141" y="4"/>
                    </a:cxn>
                  </a:cxnLst>
                  <a:rect l="0" t="0" r="r" b="b"/>
                  <a:pathLst>
                    <a:path w="562" h="869">
                      <a:moveTo>
                        <a:pt x="189" y="0"/>
                      </a:moveTo>
                      <a:lnTo>
                        <a:pt x="233" y="0"/>
                      </a:lnTo>
                      <a:lnTo>
                        <a:pt x="249" y="2"/>
                      </a:lnTo>
                      <a:lnTo>
                        <a:pt x="264" y="3"/>
                      </a:lnTo>
                      <a:lnTo>
                        <a:pt x="277" y="4"/>
                      </a:lnTo>
                      <a:lnTo>
                        <a:pt x="289" y="6"/>
                      </a:lnTo>
                      <a:lnTo>
                        <a:pt x="301" y="8"/>
                      </a:lnTo>
                      <a:lnTo>
                        <a:pt x="312" y="11"/>
                      </a:lnTo>
                      <a:lnTo>
                        <a:pt x="321" y="12"/>
                      </a:lnTo>
                      <a:lnTo>
                        <a:pt x="330" y="15"/>
                      </a:lnTo>
                      <a:lnTo>
                        <a:pt x="346" y="20"/>
                      </a:lnTo>
                      <a:lnTo>
                        <a:pt x="352" y="22"/>
                      </a:lnTo>
                      <a:lnTo>
                        <a:pt x="356" y="24"/>
                      </a:lnTo>
                      <a:lnTo>
                        <a:pt x="376" y="32"/>
                      </a:lnTo>
                      <a:lnTo>
                        <a:pt x="396" y="44"/>
                      </a:lnTo>
                      <a:lnTo>
                        <a:pt x="418" y="59"/>
                      </a:lnTo>
                      <a:lnTo>
                        <a:pt x="442" y="78"/>
                      </a:lnTo>
                      <a:lnTo>
                        <a:pt x="445" y="80"/>
                      </a:lnTo>
                      <a:lnTo>
                        <a:pt x="476" y="115"/>
                      </a:lnTo>
                      <a:lnTo>
                        <a:pt x="498" y="151"/>
                      </a:lnTo>
                      <a:lnTo>
                        <a:pt x="500" y="152"/>
                      </a:lnTo>
                      <a:lnTo>
                        <a:pt x="509" y="171"/>
                      </a:lnTo>
                      <a:lnTo>
                        <a:pt x="518" y="192"/>
                      </a:lnTo>
                      <a:lnTo>
                        <a:pt x="525" y="211"/>
                      </a:lnTo>
                      <a:lnTo>
                        <a:pt x="530" y="231"/>
                      </a:lnTo>
                      <a:lnTo>
                        <a:pt x="533" y="236"/>
                      </a:lnTo>
                      <a:lnTo>
                        <a:pt x="533" y="240"/>
                      </a:lnTo>
                      <a:lnTo>
                        <a:pt x="542" y="278"/>
                      </a:lnTo>
                      <a:lnTo>
                        <a:pt x="553" y="336"/>
                      </a:lnTo>
                      <a:lnTo>
                        <a:pt x="560" y="391"/>
                      </a:lnTo>
                      <a:lnTo>
                        <a:pt x="562" y="433"/>
                      </a:lnTo>
                      <a:lnTo>
                        <a:pt x="562" y="513"/>
                      </a:lnTo>
                      <a:lnTo>
                        <a:pt x="558" y="568"/>
                      </a:lnTo>
                      <a:lnTo>
                        <a:pt x="556" y="589"/>
                      </a:lnTo>
                      <a:lnTo>
                        <a:pt x="553" y="608"/>
                      </a:lnTo>
                      <a:lnTo>
                        <a:pt x="550" y="625"/>
                      </a:lnTo>
                      <a:lnTo>
                        <a:pt x="548" y="640"/>
                      </a:lnTo>
                      <a:lnTo>
                        <a:pt x="541" y="667"/>
                      </a:lnTo>
                      <a:lnTo>
                        <a:pt x="534" y="689"/>
                      </a:lnTo>
                      <a:lnTo>
                        <a:pt x="532" y="699"/>
                      </a:lnTo>
                      <a:lnTo>
                        <a:pt x="528" y="709"/>
                      </a:lnTo>
                      <a:lnTo>
                        <a:pt x="524" y="719"/>
                      </a:lnTo>
                      <a:lnTo>
                        <a:pt x="520" y="727"/>
                      </a:lnTo>
                      <a:lnTo>
                        <a:pt x="518" y="733"/>
                      </a:lnTo>
                      <a:lnTo>
                        <a:pt x="516" y="739"/>
                      </a:lnTo>
                      <a:lnTo>
                        <a:pt x="512" y="744"/>
                      </a:lnTo>
                      <a:lnTo>
                        <a:pt x="508" y="752"/>
                      </a:lnTo>
                      <a:lnTo>
                        <a:pt x="504" y="759"/>
                      </a:lnTo>
                      <a:lnTo>
                        <a:pt x="498" y="767"/>
                      </a:lnTo>
                      <a:lnTo>
                        <a:pt x="497" y="769"/>
                      </a:lnTo>
                      <a:lnTo>
                        <a:pt x="493" y="773"/>
                      </a:lnTo>
                      <a:lnTo>
                        <a:pt x="488" y="781"/>
                      </a:lnTo>
                      <a:lnTo>
                        <a:pt x="477" y="795"/>
                      </a:lnTo>
                      <a:lnTo>
                        <a:pt x="470" y="800"/>
                      </a:lnTo>
                      <a:lnTo>
                        <a:pt x="465" y="805"/>
                      </a:lnTo>
                      <a:lnTo>
                        <a:pt x="437" y="825"/>
                      </a:lnTo>
                      <a:lnTo>
                        <a:pt x="406" y="843"/>
                      </a:lnTo>
                      <a:lnTo>
                        <a:pt x="370" y="855"/>
                      </a:lnTo>
                      <a:lnTo>
                        <a:pt x="332" y="864"/>
                      </a:lnTo>
                      <a:lnTo>
                        <a:pt x="288" y="868"/>
                      </a:lnTo>
                      <a:lnTo>
                        <a:pt x="240" y="869"/>
                      </a:lnTo>
                      <a:lnTo>
                        <a:pt x="196" y="867"/>
                      </a:lnTo>
                      <a:lnTo>
                        <a:pt x="154" y="861"/>
                      </a:lnTo>
                      <a:lnTo>
                        <a:pt x="118" y="852"/>
                      </a:lnTo>
                      <a:lnTo>
                        <a:pt x="109" y="848"/>
                      </a:lnTo>
                      <a:lnTo>
                        <a:pt x="145" y="857"/>
                      </a:lnTo>
                      <a:lnTo>
                        <a:pt x="184" y="863"/>
                      </a:lnTo>
                      <a:lnTo>
                        <a:pt x="226" y="867"/>
                      </a:lnTo>
                      <a:lnTo>
                        <a:pt x="272" y="865"/>
                      </a:lnTo>
                      <a:lnTo>
                        <a:pt x="313" y="860"/>
                      </a:lnTo>
                      <a:lnTo>
                        <a:pt x="352" y="852"/>
                      </a:lnTo>
                      <a:lnTo>
                        <a:pt x="386" y="840"/>
                      </a:lnTo>
                      <a:lnTo>
                        <a:pt x="417" y="824"/>
                      </a:lnTo>
                      <a:lnTo>
                        <a:pt x="444" y="805"/>
                      </a:lnTo>
                      <a:lnTo>
                        <a:pt x="456" y="793"/>
                      </a:lnTo>
                      <a:lnTo>
                        <a:pt x="460" y="788"/>
                      </a:lnTo>
                      <a:lnTo>
                        <a:pt x="466" y="781"/>
                      </a:lnTo>
                      <a:lnTo>
                        <a:pt x="472" y="775"/>
                      </a:lnTo>
                      <a:lnTo>
                        <a:pt x="473" y="772"/>
                      </a:lnTo>
                      <a:lnTo>
                        <a:pt x="477" y="768"/>
                      </a:lnTo>
                      <a:lnTo>
                        <a:pt x="478" y="764"/>
                      </a:lnTo>
                      <a:lnTo>
                        <a:pt x="481" y="761"/>
                      </a:lnTo>
                      <a:lnTo>
                        <a:pt x="489" y="745"/>
                      </a:lnTo>
                      <a:lnTo>
                        <a:pt x="493" y="739"/>
                      </a:lnTo>
                      <a:lnTo>
                        <a:pt x="497" y="729"/>
                      </a:lnTo>
                      <a:lnTo>
                        <a:pt x="502" y="719"/>
                      </a:lnTo>
                      <a:lnTo>
                        <a:pt x="504" y="712"/>
                      </a:lnTo>
                      <a:lnTo>
                        <a:pt x="512" y="693"/>
                      </a:lnTo>
                      <a:lnTo>
                        <a:pt x="514" y="681"/>
                      </a:lnTo>
                      <a:lnTo>
                        <a:pt x="517" y="671"/>
                      </a:lnTo>
                      <a:lnTo>
                        <a:pt x="521" y="657"/>
                      </a:lnTo>
                      <a:lnTo>
                        <a:pt x="524" y="644"/>
                      </a:lnTo>
                      <a:lnTo>
                        <a:pt x="526" y="629"/>
                      </a:lnTo>
                      <a:lnTo>
                        <a:pt x="529" y="613"/>
                      </a:lnTo>
                      <a:lnTo>
                        <a:pt x="536" y="547"/>
                      </a:lnTo>
                      <a:lnTo>
                        <a:pt x="537" y="519"/>
                      </a:lnTo>
                      <a:lnTo>
                        <a:pt x="538" y="483"/>
                      </a:lnTo>
                      <a:lnTo>
                        <a:pt x="538" y="441"/>
                      </a:lnTo>
                      <a:lnTo>
                        <a:pt x="536" y="400"/>
                      </a:lnTo>
                      <a:lnTo>
                        <a:pt x="533" y="372"/>
                      </a:lnTo>
                      <a:lnTo>
                        <a:pt x="529" y="346"/>
                      </a:lnTo>
                      <a:lnTo>
                        <a:pt x="524" y="316"/>
                      </a:lnTo>
                      <a:lnTo>
                        <a:pt x="518" y="288"/>
                      </a:lnTo>
                      <a:lnTo>
                        <a:pt x="509" y="251"/>
                      </a:lnTo>
                      <a:lnTo>
                        <a:pt x="508" y="247"/>
                      </a:lnTo>
                      <a:lnTo>
                        <a:pt x="506" y="242"/>
                      </a:lnTo>
                      <a:lnTo>
                        <a:pt x="494" y="204"/>
                      </a:lnTo>
                      <a:lnTo>
                        <a:pt x="486" y="184"/>
                      </a:lnTo>
                      <a:lnTo>
                        <a:pt x="477" y="167"/>
                      </a:lnTo>
                      <a:lnTo>
                        <a:pt x="477" y="166"/>
                      </a:lnTo>
                      <a:lnTo>
                        <a:pt x="476" y="166"/>
                      </a:lnTo>
                      <a:lnTo>
                        <a:pt x="476" y="164"/>
                      </a:lnTo>
                      <a:lnTo>
                        <a:pt x="452" y="131"/>
                      </a:lnTo>
                      <a:lnTo>
                        <a:pt x="424" y="98"/>
                      </a:lnTo>
                      <a:lnTo>
                        <a:pt x="424" y="96"/>
                      </a:lnTo>
                      <a:lnTo>
                        <a:pt x="422" y="96"/>
                      </a:lnTo>
                      <a:lnTo>
                        <a:pt x="421" y="95"/>
                      </a:lnTo>
                      <a:lnTo>
                        <a:pt x="398" y="76"/>
                      </a:lnTo>
                      <a:lnTo>
                        <a:pt x="377" y="63"/>
                      </a:lnTo>
                      <a:lnTo>
                        <a:pt x="368" y="58"/>
                      </a:lnTo>
                      <a:lnTo>
                        <a:pt x="352" y="50"/>
                      </a:lnTo>
                      <a:lnTo>
                        <a:pt x="345" y="46"/>
                      </a:lnTo>
                      <a:lnTo>
                        <a:pt x="340" y="43"/>
                      </a:lnTo>
                      <a:lnTo>
                        <a:pt x="336" y="42"/>
                      </a:lnTo>
                      <a:lnTo>
                        <a:pt x="333" y="40"/>
                      </a:lnTo>
                      <a:lnTo>
                        <a:pt x="329" y="40"/>
                      </a:lnTo>
                      <a:lnTo>
                        <a:pt x="325" y="38"/>
                      </a:lnTo>
                      <a:lnTo>
                        <a:pt x="314" y="35"/>
                      </a:lnTo>
                      <a:lnTo>
                        <a:pt x="306" y="32"/>
                      </a:lnTo>
                      <a:lnTo>
                        <a:pt x="297" y="31"/>
                      </a:lnTo>
                      <a:lnTo>
                        <a:pt x="274" y="27"/>
                      </a:lnTo>
                      <a:lnTo>
                        <a:pt x="249" y="23"/>
                      </a:lnTo>
                      <a:lnTo>
                        <a:pt x="220" y="20"/>
                      </a:lnTo>
                      <a:lnTo>
                        <a:pt x="194" y="20"/>
                      </a:lnTo>
                      <a:lnTo>
                        <a:pt x="161" y="22"/>
                      </a:lnTo>
                      <a:lnTo>
                        <a:pt x="133" y="24"/>
                      </a:lnTo>
                      <a:lnTo>
                        <a:pt x="108" y="28"/>
                      </a:lnTo>
                      <a:lnTo>
                        <a:pt x="85" y="34"/>
                      </a:lnTo>
                      <a:lnTo>
                        <a:pt x="74" y="36"/>
                      </a:lnTo>
                      <a:lnTo>
                        <a:pt x="64" y="40"/>
                      </a:lnTo>
                      <a:lnTo>
                        <a:pt x="44" y="48"/>
                      </a:lnTo>
                      <a:lnTo>
                        <a:pt x="33" y="52"/>
                      </a:lnTo>
                      <a:lnTo>
                        <a:pt x="22" y="58"/>
                      </a:lnTo>
                      <a:lnTo>
                        <a:pt x="12" y="64"/>
                      </a:lnTo>
                      <a:lnTo>
                        <a:pt x="0" y="72"/>
                      </a:lnTo>
                      <a:lnTo>
                        <a:pt x="5" y="54"/>
                      </a:lnTo>
                      <a:lnTo>
                        <a:pt x="29" y="39"/>
                      </a:lnTo>
                      <a:lnTo>
                        <a:pt x="40" y="34"/>
                      </a:lnTo>
                      <a:lnTo>
                        <a:pt x="49" y="28"/>
                      </a:lnTo>
                      <a:lnTo>
                        <a:pt x="81" y="16"/>
                      </a:lnTo>
                      <a:lnTo>
                        <a:pt x="92" y="14"/>
                      </a:lnTo>
                      <a:lnTo>
                        <a:pt x="116" y="8"/>
                      </a:lnTo>
                      <a:lnTo>
                        <a:pt x="141" y="4"/>
                      </a:lnTo>
                      <a:lnTo>
                        <a:pt x="172" y="2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12700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71"/>
                <p:cNvSpPr>
                  <a:spLocks noEditPoints="1"/>
                </p:cNvSpPr>
                <p:nvPr/>
              </p:nvSpPr>
              <p:spPr bwMode="auto">
                <a:xfrm>
                  <a:off x="6867489" y="909185"/>
                  <a:ext cx="1028703" cy="1344609"/>
                </a:xfrm>
                <a:custGeom>
                  <a:avLst/>
                  <a:gdLst/>
                  <a:ahLst/>
                  <a:cxnLst>
                    <a:cxn ang="0">
                      <a:pos x="286" y="134"/>
                    </a:cxn>
                    <a:cxn ang="0">
                      <a:pos x="248" y="152"/>
                    </a:cxn>
                    <a:cxn ang="0">
                      <a:pos x="223" y="196"/>
                    </a:cxn>
                    <a:cxn ang="0">
                      <a:pos x="210" y="247"/>
                    </a:cxn>
                    <a:cxn ang="0">
                      <a:pos x="203" y="322"/>
                    </a:cxn>
                    <a:cxn ang="0">
                      <a:pos x="203" y="417"/>
                    </a:cxn>
                    <a:cxn ang="0">
                      <a:pos x="208" y="515"/>
                    </a:cxn>
                    <a:cxn ang="0">
                      <a:pos x="220" y="589"/>
                    </a:cxn>
                    <a:cxn ang="0">
                      <a:pos x="239" y="641"/>
                    </a:cxn>
                    <a:cxn ang="0">
                      <a:pos x="270" y="687"/>
                    </a:cxn>
                    <a:cxn ang="0">
                      <a:pos x="308" y="707"/>
                    </a:cxn>
                    <a:cxn ang="0">
                      <a:pos x="351" y="709"/>
                    </a:cxn>
                    <a:cxn ang="0">
                      <a:pos x="383" y="696"/>
                    </a:cxn>
                    <a:cxn ang="0">
                      <a:pos x="411" y="668"/>
                    </a:cxn>
                    <a:cxn ang="0">
                      <a:pos x="430" y="627"/>
                    </a:cxn>
                    <a:cxn ang="0">
                      <a:pos x="440" y="575"/>
                    </a:cxn>
                    <a:cxn ang="0">
                      <a:pos x="444" y="512"/>
                    </a:cxn>
                    <a:cxn ang="0">
                      <a:pos x="443" y="429"/>
                    </a:cxn>
                    <a:cxn ang="0">
                      <a:pos x="438" y="328"/>
                    </a:cxn>
                    <a:cxn ang="0">
                      <a:pos x="426" y="252"/>
                    </a:cxn>
                    <a:cxn ang="0">
                      <a:pos x="408" y="199"/>
                    </a:cxn>
                    <a:cxn ang="0">
                      <a:pos x="379" y="155"/>
                    </a:cxn>
                    <a:cxn ang="0">
                      <a:pos x="339" y="135"/>
                    </a:cxn>
                    <a:cxn ang="0">
                      <a:pos x="318" y="0"/>
                    </a:cxn>
                    <a:cxn ang="0">
                      <a:pos x="390" y="7"/>
                    </a:cxn>
                    <a:cxn ang="0">
                      <a:pos x="450" y="23"/>
                    </a:cxn>
                    <a:cxn ang="0">
                      <a:pos x="510" y="58"/>
                    </a:cxn>
                    <a:cxn ang="0">
                      <a:pos x="563" y="111"/>
                    </a:cxn>
                    <a:cxn ang="0">
                      <a:pos x="599" y="172"/>
                    </a:cxn>
                    <a:cxn ang="0">
                      <a:pos x="619" y="231"/>
                    </a:cxn>
                    <a:cxn ang="0">
                      <a:pos x="643" y="359"/>
                    </a:cxn>
                    <a:cxn ang="0">
                      <a:pos x="648" y="485"/>
                    </a:cxn>
                    <a:cxn ang="0">
                      <a:pos x="639" y="593"/>
                    </a:cxn>
                    <a:cxn ang="0">
                      <a:pos x="618" y="683"/>
                    </a:cxn>
                    <a:cxn ang="0">
                      <a:pos x="584" y="751"/>
                    </a:cxn>
                    <a:cxn ang="0">
                      <a:pos x="535" y="799"/>
                    </a:cxn>
                    <a:cxn ang="0">
                      <a:pos x="468" y="831"/>
                    </a:cxn>
                    <a:cxn ang="0">
                      <a:pos x="384" y="845"/>
                    </a:cxn>
                    <a:cxn ang="0">
                      <a:pos x="290" y="843"/>
                    </a:cxn>
                    <a:cxn ang="0">
                      <a:pos x="207" y="824"/>
                    </a:cxn>
                    <a:cxn ang="0">
                      <a:pos x="144" y="791"/>
                    </a:cxn>
                    <a:cxn ang="0">
                      <a:pos x="92" y="741"/>
                    </a:cxn>
                    <a:cxn ang="0">
                      <a:pos x="55" y="688"/>
                    </a:cxn>
                    <a:cxn ang="0">
                      <a:pos x="32" y="624"/>
                    </a:cxn>
                    <a:cxn ang="0">
                      <a:pos x="11" y="533"/>
                    </a:cxn>
                    <a:cxn ang="0">
                      <a:pos x="0" y="412"/>
                    </a:cxn>
                    <a:cxn ang="0">
                      <a:pos x="4" y="291"/>
                    </a:cxn>
                    <a:cxn ang="0">
                      <a:pos x="22" y="191"/>
                    </a:cxn>
                    <a:cxn ang="0">
                      <a:pos x="52" y="115"/>
                    </a:cxn>
                    <a:cxn ang="0">
                      <a:pos x="96" y="63"/>
                    </a:cxn>
                    <a:cxn ang="0">
                      <a:pos x="156" y="27"/>
                    </a:cxn>
                    <a:cxn ang="0">
                      <a:pos x="231" y="7"/>
                    </a:cxn>
                    <a:cxn ang="0">
                      <a:pos x="318" y="0"/>
                    </a:cxn>
                  </a:cxnLst>
                  <a:rect l="0" t="0" r="r" b="b"/>
                  <a:pathLst>
                    <a:path w="648" h="847">
                      <a:moveTo>
                        <a:pt x="312" y="132"/>
                      </a:moveTo>
                      <a:lnTo>
                        <a:pt x="286" y="134"/>
                      </a:lnTo>
                      <a:lnTo>
                        <a:pt x="264" y="140"/>
                      </a:lnTo>
                      <a:lnTo>
                        <a:pt x="248" y="152"/>
                      </a:lnTo>
                      <a:lnTo>
                        <a:pt x="235" y="171"/>
                      </a:lnTo>
                      <a:lnTo>
                        <a:pt x="223" y="196"/>
                      </a:lnTo>
                      <a:lnTo>
                        <a:pt x="216" y="219"/>
                      </a:lnTo>
                      <a:lnTo>
                        <a:pt x="210" y="247"/>
                      </a:lnTo>
                      <a:lnTo>
                        <a:pt x="206" y="282"/>
                      </a:lnTo>
                      <a:lnTo>
                        <a:pt x="203" y="322"/>
                      </a:lnTo>
                      <a:lnTo>
                        <a:pt x="202" y="367"/>
                      </a:lnTo>
                      <a:lnTo>
                        <a:pt x="203" y="417"/>
                      </a:lnTo>
                      <a:lnTo>
                        <a:pt x="206" y="469"/>
                      </a:lnTo>
                      <a:lnTo>
                        <a:pt x="208" y="515"/>
                      </a:lnTo>
                      <a:lnTo>
                        <a:pt x="214" y="555"/>
                      </a:lnTo>
                      <a:lnTo>
                        <a:pt x="220" y="589"/>
                      </a:lnTo>
                      <a:lnTo>
                        <a:pt x="230" y="617"/>
                      </a:lnTo>
                      <a:lnTo>
                        <a:pt x="239" y="641"/>
                      </a:lnTo>
                      <a:lnTo>
                        <a:pt x="254" y="668"/>
                      </a:lnTo>
                      <a:lnTo>
                        <a:pt x="270" y="687"/>
                      </a:lnTo>
                      <a:lnTo>
                        <a:pt x="288" y="700"/>
                      </a:lnTo>
                      <a:lnTo>
                        <a:pt x="308" y="707"/>
                      </a:lnTo>
                      <a:lnTo>
                        <a:pt x="331" y="709"/>
                      </a:lnTo>
                      <a:lnTo>
                        <a:pt x="351" y="709"/>
                      </a:lnTo>
                      <a:lnTo>
                        <a:pt x="368" y="705"/>
                      </a:lnTo>
                      <a:lnTo>
                        <a:pt x="383" y="696"/>
                      </a:lnTo>
                      <a:lnTo>
                        <a:pt x="398" y="683"/>
                      </a:lnTo>
                      <a:lnTo>
                        <a:pt x="411" y="668"/>
                      </a:lnTo>
                      <a:lnTo>
                        <a:pt x="422" y="649"/>
                      </a:lnTo>
                      <a:lnTo>
                        <a:pt x="430" y="627"/>
                      </a:lnTo>
                      <a:lnTo>
                        <a:pt x="436" y="599"/>
                      </a:lnTo>
                      <a:lnTo>
                        <a:pt x="440" y="575"/>
                      </a:lnTo>
                      <a:lnTo>
                        <a:pt x="443" y="545"/>
                      </a:lnTo>
                      <a:lnTo>
                        <a:pt x="444" y="512"/>
                      </a:lnTo>
                      <a:lnTo>
                        <a:pt x="444" y="473"/>
                      </a:lnTo>
                      <a:lnTo>
                        <a:pt x="443" y="429"/>
                      </a:lnTo>
                      <a:lnTo>
                        <a:pt x="442" y="375"/>
                      </a:lnTo>
                      <a:lnTo>
                        <a:pt x="438" y="328"/>
                      </a:lnTo>
                      <a:lnTo>
                        <a:pt x="432" y="287"/>
                      </a:lnTo>
                      <a:lnTo>
                        <a:pt x="426" y="252"/>
                      </a:lnTo>
                      <a:lnTo>
                        <a:pt x="418" y="223"/>
                      </a:lnTo>
                      <a:lnTo>
                        <a:pt x="408" y="199"/>
                      </a:lnTo>
                      <a:lnTo>
                        <a:pt x="394" y="174"/>
                      </a:lnTo>
                      <a:lnTo>
                        <a:pt x="379" y="155"/>
                      </a:lnTo>
                      <a:lnTo>
                        <a:pt x="360" y="142"/>
                      </a:lnTo>
                      <a:lnTo>
                        <a:pt x="339" y="135"/>
                      </a:lnTo>
                      <a:lnTo>
                        <a:pt x="312" y="132"/>
                      </a:lnTo>
                      <a:close/>
                      <a:moveTo>
                        <a:pt x="318" y="0"/>
                      </a:moveTo>
                      <a:lnTo>
                        <a:pt x="355" y="3"/>
                      </a:lnTo>
                      <a:lnTo>
                        <a:pt x="390" y="7"/>
                      </a:lnTo>
                      <a:lnTo>
                        <a:pt x="422" y="14"/>
                      </a:lnTo>
                      <a:lnTo>
                        <a:pt x="450" y="23"/>
                      </a:lnTo>
                      <a:lnTo>
                        <a:pt x="480" y="39"/>
                      </a:lnTo>
                      <a:lnTo>
                        <a:pt x="510" y="58"/>
                      </a:lnTo>
                      <a:lnTo>
                        <a:pt x="534" y="78"/>
                      </a:lnTo>
                      <a:lnTo>
                        <a:pt x="563" y="111"/>
                      </a:lnTo>
                      <a:lnTo>
                        <a:pt x="587" y="147"/>
                      </a:lnTo>
                      <a:lnTo>
                        <a:pt x="599" y="172"/>
                      </a:lnTo>
                      <a:lnTo>
                        <a:pt x="610" y="200"/>
                      </a:lnTo>
                      <a:lnTo>
                        <a:pt x="619" y="231"/>
                      </a:lnTo>
                      <a:lnTo>
                        <a:pt x="634" y="294"/>
                      </a:lnTo>
                      <a:lnTo>
                        <a:pt x="643" y="359"/>
                      </a:lnTo>
                      <a:lnTo>
                        <a:pt x="648" y="424"/>
                      </a:lnTo>
                      <a:lnTo>
                        <a:pt x="648" y="485"/>
                      </a:lnTo>
                      <a:lnTo>
                        <a:pt x="644" y="541"/>
                      </a:lnTo>
                      <a:lnTo>
                        <a:pt x="639" y="593"/>
                      </a:lnTo>
                      <a:lnTo>
                        <a:pt x="630" y="641"/>
                      </a:lnTo>
                      <a:lnTo>
                        <a:pt x="618" y="683"/>
                      </a:lnTo>
                      <a:lnTo>
                        <a:pt x="603" y="720"/>
                      </a:lnTo>
                      <a:lnTo>
                        <a:pt x="584" y="751"/>
                      </a:lnTo>
                      <a:lnTo>
                        <a:pt x="563" y="777"/>
                      </a:lnTo>
                      <a:lnTo>
                        <a:pt x="535" y="799"/>
                      </a:lnTo>
                      <a:lnTo>
                        <a:pt x="504" y="817"/>
                      </a:lnTo>
                      <a:lnTo>
                        <a:pt x="468" y="831"/>
                      </a:lnTo>
                      <a:lnTo>
                        <a:pt x="428" y="840"/>
                      </a:lnTo>
                      <a:lnTo>
                        <a:pt x="384" y="845"/>
                      </a:lnTo>
                      <a:lnTo>
                        <a:pt x="336" y="847"/>
                      </a:lnTo>
                      <a:lnTo>
                        <a:pt x="290" y="843"/>
                      </a:lnTo>
                      <a:lnTo>
                        <a:pt x="246" y="835"/>
                      </a:lnTo>
                      <a:lnTo>
                        <a:pt x="207" y="824"/>
                      </a:lnTo>
                      <a:lnTo>
                        <a:pt x="174" y="809"/>
                      </a:lnTo>
                      <a:lnTo>
                        <a:pt x="144" y="791"/>
                      </a:lnTo>
                      <a:lnTo>
                        <a:pt x="116" y="767"/>
                      </a:lnTo>
                      <a:lnTo>
                        <a:pt x="92" y="741"/>
                      </a:lnTo>
                      <a:lnTo>
                        <a:pt x="70" y="712"/>
                      </a:lnTo>
                      <a:lnTo>
                        <a:pt x="55" y="688"/>
                      </a:lnTo>
                      <a:lnTo>
                        <a:pt x="43" y="657"/>
                      </a:lnTo>
                      <a:lnTo>
                        <a:pt x="32" y="624"/>
                      </a:lnTo>
                      <a:lnTo>
                        <a:pt x="22" y="588"/>
                      </a:lnTo>
                      <a:lnTo>
                        <a:pt x="11" y="533"/>
                      </a:lnTo>
                      <a:lnTo>
                        <a:pt x="4" y="475"/>
                      </a:lnTo>
                      <a:lnTo>
                        <a:pt x="0" y="412"/>
                      </a:lnTo>
                      <a:lnTo>
                        <a:pt x="0" y="348"/>
                      </a:lnTo>
                      <a:lnTo>
                        <a:pt x="4" y="291"/>
                      </a:lnTo>
                      <a:lnTo>
                        <a:pt x="11" y="238"/>
                      </a:lnTo>
                      <a:lnTo>
                        <a:pt x="22" y="191"/>
                      </a:lnTo>
                      <a:lnTo>
                        <a:pt x="35" y="150"/>
                      </a:lnTo>
                      <a:lnTo>
                        <a:pt x="52" y="115"/>
                      </a:lnTo>
                      <a:lnTo>
                        <a:pt x="72" y="87"/>
                      </a:lnTo>
                      <a:lnTo>
                        <a:pt x="96" y="63"/>
                      </a:lnTo>
                      <a:lnTo>
                        <a:pt x="124" y="43"/>
                      </a:lnTo>
                      <a:lnTo>
                        <a:pt x="156" y="27"/>
                      </a:lnTo>
                      <a:lnTo>
                        <a:pt x="192" y="15"/>
                      </a:lnTo>
                      <a:lnTo>
                        <a:pt x="231" y="7"/>
                      </a:lnTo>
                      <a:lnTo>
                        <a:pt x="272" y="2"/>
                      </a:lnTo>
                      <a:lnTo>
                        <a:pt x="318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12700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Freeform 501"/>
              <p:cNvSpPr>
                <a:spLocks/>
              </p:cNvSpPr>
              <p:nvPr/>
            </p:nvSpPr>
            <p:spPr bwMode="auto">
              <a:xfrm>
                <a:off x="7405703" y="5178475"/>
                <a:ext cx="187326" cy="5873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18" y="24"/>
                  </a:cxn>
                  <a:cxn ang="0">
                    <a:pos x="25" y="37"/>
                  </a:cxn>
                  <a:cxn ang="0">
                    <a:pos x="0" y="17"/>
                  </a:cxn>
                  <a:cxn ang="0">
                    <a:pos x="118" y="0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lnTo>
                      <a:pt x="118" y="24"/>
                    </a:lnTo>
                    <a:lnTo>
                      <a:pt x="25" y="37"/>
                    </a:lnTo>
                    <a:lnTo>
                      <a:pt x="0" y="1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8F8F8"/>
              </a:solidFill>
              <a:ln w="12700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5" name="Группа 74"/>
          <p:cNvGrpSpPr/>
          <p:nvPr/>
        </p:nvGrpSpPr>
        <p:grpSpPr>
          <a:xfrm>
            <a:off x="3429107" y="3781299"/>
            <a:ext cx="623714" cy="652402"/>
            <a:chOff x="7032310" y="1393111"/>
            <a:chExt cx="623714" cy="652402"/>
          </a:xfrm>
        </p:grpSpPr>
        <p:sp>
          <p:nvSpPr>
            <p:cNvPr id="76" name="Овал 75"/>
            <p:cNvSpPr/>
            <p:nvPr>
              <p:custDataLst>
                <p:tags r:id="rId40"/>
              </p:custDataLst>
            </p:nvPr>
          </p:nvSpPr>
          <p:spPr>
            <a:xfrm>
              <a:off x="7195460" y="1393111"/>
              <a:ext cx="460564" cy="460564"/>
            </a:xfrm>
            <a:prstGeom prst="ellipse">
              <a:avLst/>
            </a:prstGeom>
            <a:solidFill>
              <a:srgbClr val="F8F8F8"/>
            </a:solidFill>
            <a:ln w="25400" cap="flat" cmpd="sng" algn="ctr">
              <a:solidFill>
                <a:srgbClr val="8B0304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7" name="Рисунок 76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61" cstate="print">
              <a:duotone>
                <a:srgbClr val="8C8C8C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7284075" y="1506537"/>
              <a:ext cx="280198" cy="280198"/>
            </a:xfrm>
            <a:prstGeom prst="rect">
              <a:avLst/>
            </a:prstGeom>
          </p:spPr>
        </p:pic>
        <p:sp>
          <p:nvSpPr>
            <p:cNvPr id="78" name="Freeform 127"/>
            <p:cNvSpPr>
              <a:spLocks/>
            </p:cNvSpPr>
            <p:nvPr/>
          </p:nvSpPr>
          <p:spPr bwMode="auto">
            <a:xfrm>
              <a:off x="7032310" y="1810974"/>
              <a:ext cx="173380" cy="234539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408" y="9"/>
                </a:cxn>
                <a:cxn ang="0">
                  <a:pos x="475" y="32"/>
                </a:cxn>
                <a:cxn ang="0">
                  <a:pos x="524" y="73"/>
                </a:cxn>
                <a:cxn ang="0">
                  <a:pos x="560" y="131"/>
                </a:cxn>
                <a:cxn ang="0">
                  <a:pos x="577" y="195"/>
                </a:cxn>
                <a:cxn ang="0">
                  <a:pos x="573" y="244"/>
                </a:cxn>
                <a:cxn ang="0">
                  <a:pos x="559" y="289"/>
                </a:cxn>
                <a:cxn ang="0">
                  <a:pos x="535" y="324"/>
                </a:cxn>
                <a:cxn ang="0">
                  <a:pos x="493" y="361"/>
                </a:cxn>
                <a:cxn ang="0">
                  <a:pos x="493" y="389"/>
                </a:cxn>
                <a:cxn ang="0">
                  <a:pos x="535" y="401"/>
                </a:cxn>
                <a:cxn ang="0">
                  <a:pos x="559" y="412"/>
                </a:cxn>
                <a:cxn ang="0">
                  <a:pos x="603" y="450"/>
                </a:cxn>
                <a:cxn ang="0">
                  <a:pos x="635" y="502"/>
                </a:cxn>
                <a:cxn ang="0">
                  <a:pos x="651" y="569"/>
                </a:cxn>
                <a:cxn ang="0">
                  <a:pos x="643" y="664"/>
                </a:cxn>
                <a:cxn ang="0">
                  <a:pos x="611" y="738"/>
                </a:cxn>
                <a:cxn ang="0">
                  <a:pos x="564" y="792"/>
                </a:cxn>
                <a:cxn ang="0">
                  <a:pos x="509" y="828"/>
                </a:cxn>
                <a:cxn ang="0">
                  <a:pos x="444" y="848"/>
                </a:cxn>
                <a:cxn ang="0">
                  <a:pos x="365" y="857"/>
                </a:cxn>
                <a:cxn ang="0">
                  <a:pos x="271" y="854"/>
                </a:cxn>
                <a:cxn ang="0">
                  <a:pos x="197" y="838"/>
                </a:cxn>
                <a:cxn ang="0">
                  <a:pos x="140" y="809"/>
                </a:cxn>
                <a:cxn ang="0">
                  <a:pos x="92" y="766"/>
                </a:cxn>
                <a:cxn ang="0">
                  <a:pos x="53" y="710"/>
                </a:cxn>
                <a:cxn ang="0">
                  <a:pos x="25" y="652"/>
                </a:cxn>
                <a:cxn ang="0">
                  <a:pos x="229" y="645"/>
                </a:cxn>
                <a:cxn ang="0">
                  <a:pos x="255" y="690"/>
                </a:cxn>
                <a:cxn ang="0">
                  <a:pos x="287" y="720"/>
                </a:cxn>
                <a:cxn ang="0">
                  <a:pos x="325" y="734"/>
                </a:cxn>
                <a:cxn ang="0">
                  <a:pos x="373" y="732"/>
                </a:cxn>
                <a:cxn ang="0">
                  <a:pos x="411" y="712"/>
                </a:cxn>
                <a:cxn ang="0">
                  <a:pos x="439" y="672"/>
                </a:cxn>
                <a:cxn ang="0">
                  <a:pos x="451" y="622"/>
                </a:cxn>
                <a:cxn ang="0">
                  <a:pos x="447" y="561"/>
                </a:cxn>
                <a:cxn ang="0">
                  <a:pos x="427" y="512"/>
                </a:cxn>
                <a:cxn ang="0">
                  <a:pos x="393" y="478"/>
                </a:cxn>
                <a:cxn ang="0">
                  <a:pos x="351" y="462"/>
                </a:cxn>
                <a:cxn ang="0">
                  <a:pos x="304" y="464"/>
                </a:cxn>
                <a:cxn ang="0">
                  <a:pos x="264" y="474"/>
                </a:cxn>
                <a:cxn ang="0">
                  <a:pos x="281" y="332"/>
                </a:cxn>
                <a:cxn ang="0">
                  <a:pos x="324" y="324"/>
                </a:cxn>
                <a:cxn ang="0">
                  <a:pos x="357" y="296"/>
                </a:cxn>
                <a:cxn ang="0">
                  <a:pos x="380" y="261"/>
                </a:cxn>
                <a:cxn ang="0">
                  <a:pos x="383" y="217"/>
                </a:cxn>
                <a:cxn ang="0">
                  <a:pos x="373" y="177"/>
                </a:cxn>
                <a:cxn ang="0">
                  <a:pos x="352" y="149"/>
                </a:cxn>
                <a:cxn ang="0">
                  <a:pos x="323" y="129"/>
                </a:cxn>
                <a:cxn ang="0">
                  <a:pos x="284" y="125"/>
                </a:cxn>
                <a:cxn ang="0">
                  <a:pos x="244" y="133"/>
                </a:cxn>
                <a:cxn ang="0">
                  <a:pos x="217" y="157"/>
                </a:cxn>
                <a:cxn ang="0">
                  <a:pos x="197" y="193"/>
                </a:cxn>
                <a:cxn ang="0">
                  <a:pos x="191" y="241"/>
                </a:cxn>
                <a:cxn ang="0">
                  <a:pos x="8" y="181"/>
                </a:cxn>
                <a:cxn ang="0">
                  <a:pos x="36" y="117"/>
                </a:cxn>
                <a:cxn ang="0">
                  <a:pos x="80" y="64"/>
                </a:cxn>
                <a:cxn ang="0">
                  <a:pos x="144" y="27"/>
                </a:cxn>
                <a:cxn ang="0">
                  <a:pos x="228" y="5"/>
                </a:cxn>
              </a:cxnLst>
              <a:rect l="0" t="0" r="r" b="b"/>
              <a:pathLst>
                <a:path w="651" h="857">
                  <a:moveTo>
                    <a:pt x="277" y="0"/>
                  </a:moveTo>
                  <a:lnTo>
                    <a:pt x="325" y="0"/>
                  </a:lnTo>
                  <a:lnTo>
                    <a:pt x="368" y="3"/>
                  </a:lnTo>
                  <a:lnTo>
                    <a:pt x="408" y="9"/>
                  </a:lnTo>
                  <a:lnTo>
                    <a:pt x="444" y="20"/>
                  </a:lnTo>
                  <a:lnTo>
                    <a:pt x="475" y="32"/>
                  </a:lnTo>
                  <a:lnTo>
                    <a:pt x="500" y="49"/>
                  </a:lnTo>
                  <a:lnTo>
                    <a:pt x="524" y="73"/>
                  </a:lnTo>
                  <a:lnTo>
                    <a:pt x="544" y="100"/>
                  </a:lnTo>
                  <a:lnTo>
                    <a:pt x="560" y="131"/>
                  </a:lnTo>
                  <a:lnTo>
                    <a:pt x="572" y="163"/>
                  </a:lnTo>
                  <a:lnTo>
                    <a:pt x="577" y="195"/>
                  </a:lnTo>
                  <a:lnTo>
                    <a:pt x="577" y="219"/>
                  </a:lnTo>
                  <a:lnTo>
                    <a:pt x="573" y="244"/>
                  </a:lnTo>
                  <a:lnTo>
                    <a:pt x="568" y="268"/>
                  </a:lnTo>
                  <a:lnTo>
                    <a:pt x="559" y="289"/>
                  </a:lnTo>
                  <a:lnTo>
                    <a:pt x="548" y="306"/>
                  </a:lnTo>
                  <a:lnTo>
                    <a:pt x="535" y="324"/>
                  </a:lnTo>
                  <a:lnTo>
                    <a:pt x="516" y="341"/>
                  </a:lnTo>
                  <a:lnTo>
                    <a:pt x="493" y="361"/>
                  </a:lnTo>
                  <a:lnTo>
                    <a:pt x="464" y="382"/>
                  </a:lnTo>
                  <a:lnTo>
                    <a:pt x="493" y="389"/>
                  </a:lnTo>
                  <a:lnTo>
                    <a:pt x="516" y="396"/>
                  </a:lnTo>
                  <a:lnTo>
                    <a:pt x="535" y="401"/>
                  </a:lnTo>
                  <a:lnTo>
                    <a:pt x="548" y="406"/>
                  </a:lnTo>
                  <a:lnTo>
                    <a:pt x="559" y="412"/>
                  </a:lnTo>
                  <a:lnTo>
                    <a:pt x="583" y="429"/>
                  </a:lnTo>
                  <a:lnTo>
                    <a:pt x="603" y="450"/>
                  </a:lnTo>
                  <a:lnTo>
                    <a:pt x="621" y="473"/>
                  </a:lnTo>
                  <a:lnTo>
                    <a:pt x="635" y="502"/>
                  </a:lnTo>
                  <a:lnTo>
                    <a:pt x="645" y="534"/>
                  </a:lnTo>
                  <a:lnTo>
                    <a:pt x="651" y="569"/>
                  </a:lnTo>
                  <a:lnTo>
                    <a:pt x="651" y="617"/>
                  </a:lnTo>
                  <a:lnTo>
                    <a:pt x="643" y="664"/>
                  </a:lnTo>
                  <a:lnTo>
                    <a:pt x="627" y="708"/>
                  </a:lnTo>
                  <a:lnTo>
                    <a:pt x="611" y="738"/>
                  </a:lnTo>
                  <a:lnTo>
                    <a:pt x="589" y="766"/>
                  </a:lnTo>
                  <a:lnTo>
                    <a:pt x="564" y="792"/>
                  </a:lnTo>
                  <a:lnTo>
                    <a:pt x="536" y="813"/>
                  </a:lnTo>
                  <a:lnTo>
                    <a:pt x="509" y="828"/>
                  </a:lnTo>
                  <a:lnTo>
                    <a:pt x="479" y="838"/>
                  </a:lnTo>
                  <a:lnTo>
                    <a:pt x="444" y="848"/>
                  </a:lnTo>
                  <a:lnTo>
                    <a:pt x="407" y="853"/>
                  </a:lnTo>
                  <a:lnTo>
                    <a:pt x="365" y="857"/>
                  </a:lnTo>
                  <a:lnTo>
                    <a:pt x="316" y="857"/>
                  </a:lnTo>
                  <a:lnTo>
                    <a:pt x="271" y="854"/>
                  </a:lnTo>
                  <a:lnTo>
                    <a:pt x="231" y="849"/>
                  </a:lnTo>
                  <a:lnTo>
                    <a:pt x="197" y="838"/>
                  </a:lnTo>
                  <a:lnTo>
                    <a:pt x="168" y="825"/>
                  </a:lnTo>
                  <a:lnTo>
                    <a:pt x="140" y="809"/>
                  </a:lnTo>
                  <a:lnTo>
                    <a:pt x="115" y="789"/>
                  </a:lnTo>
                  <a:lnTo>
                    <a:pt x="92" y="766"/>
                  </a:lnTo>
                  <a:lnTo>
                    <a:pt x="71" y="740"/>
                  </a:lnTo>
                  <a:lnTo>
                    <a:pt x="53" y="710"/>
                  </a:lnTo>
                  <a:lnTo>
                    <a:pt x="37" y="681"/>
                  </a:lnTo>
                  <a:lnTo>
                    <a:pt x="25" y="652"/>
                  </a:lnTo>
                  <a:lnTo>
                    <a:pt x="221" y="616"/>
                  </a:lnTo>
                  <a:lnTo>
                    <a:pt x="229" y="645"/>
                  </a:lnTo>
                  <a:lnTo>
                    <a:pt x="241" y="670"/>
                  </a:lnTo>
                  <a:lnTo>
                    <a:pt x="255" y="690"/>
                  </a:lnTo>
                  <a:lnTo>
                    <a:pt x="271" y="708"/>
                  </a:lnTo>
                  <a:lnTo>
                    <a:pt x="287" y="720"/>
                  </a:lnTo>
                  <a:lnTo>
                    <a:pt x="305" y="729"/>
                  </a:lnTo>
                  <a:lnTo>
                    <a:pt x="325" y="734"/>
                  </a:lnTo>
                  <a:lnTo>
                    <a:pt x="349" y="734"/>
                  </a:lnTo>
                  <a:lnTo>
                    <a:pt x="373" y="732"/>
                  </a:lnTo>
                  <a:lnTo>
                    <a:pt x="393" y="724"/>
                  </a:lnTo>
                  <a:lnTo>
                    <a:pt x="411" y="712"/>
                  </a:lnTo>
                  <a:lnTo>
                    <a:pt x="427" y="693"/>
                  </a:lnTo>
                  <a:lnTo>
                    <a:pt x="439" y="672"/>
                  </a:lnTo>
                  <a:lnTo>
                    <a:pt x="447" y="649"/>
                  </a:lnTo>
                  <a:lnTo>
                    <a:pt x="451" y="622"/>
                  </a:lnTo>
                  <a:lnTo>
                    <a:pt x="451" y="592"/>
                  </a:lnTo>
                  <a:lnTo>
                    <a:pt x="447" y="561"/>
                  </a:lnTo>
                  <a:lnTo>
                    <a:pt x="439" y="534"/>
                  </a:lnTo>
                  <a:lnTo>
                    <a:pt x="427" y="512"/>
                  </a:lnTo>
                  <a:lnTo>
                    <a:pt x="411" y="493"/>
                  </a:lnTo>
                  <a:lnTo>
                    <a:pt x="393" y="478"/>
                  </a:lnTo>
                  <a:lnTo>
                    <a:pt x="373" y="468"/>
                  </a:lnTo>
                  <a:lnTo>
                    <a:pt x="351" y="462"/>
                  </a:lnTo>
                  <a:lnTo>
                    <a:pt x="324" y="461"/>
                  </a:lnTo>
                  <a:lnTo>
                    <a:pt x="304" y="464"/>
                  </a:lnTo>
                  <a:lnTo>
                    <a:pt x="283" y="468"/>
                  </a:lnTo>
                  <a:lnTo>
                    <a:pt x="264" y="474"/>
                  </a:lnTo>
                  <a:lnTo>
                    <a:pt x="261" y="332"/>
                  </a:lnTo>
                  <a:lnTo>
                    <a:pt x="281" y="332"/>
                  </a:lnTo>
                  <a:lnTo>
                    <a:pt x="305" y="330"/>
                  </a:lnTo>
                  <a:lnTo>
                    <a:pt x="324" y="324"/>
                  </a:lnTo>
                  <a:lnTo>
                    <a:pt x="341" y="313"/>
                  </a:lnTo>
                  <a:lnTo>
                    <a:pt x="357" y="296"/>
                  </a:lnTo>
                  <a:lnTo>
                    <a:pt x="372" y="278"/>
                  </a:lnTo>
                  <a:lnTo>
                    <a:pt x="380" y="261"/>
                  </a:lnTo>
                  <a:lnTo>
                    <a:pt x="384" y="241"/>
                  </a:lnTo>
                  <a:lnTo>
                    <a:pt x="383" y="217"/>
                  </a:lnTo>
                  <a:lnTo>
                    <a:pt x="380" y="196"/>
                  </a:lnTo>
                  <a:lnTo>
                    <a:pt x="373" y="177"/>
                  </a:lnTo>
                  <a:lnTo>
                    <a:pt x="364" y="163"/>
                  </a:lnTo>
                  <a:lnTo>
                    <a:pt x="352" y="149"/>
                  </a:lnTo>
                  <a:lnTo>
                    <a:pt x="339" y="137"/>
                  </a:lnTo>
                  <a:lnTo>
                    <a:pt x="323" y="129"/>
                  </a:lnTo>
                  <a:lnTo>
                    <a:pt x="305" y="125"/>
                  </a:lnTo>
                  <a:lnTo>
                    <a:pt x="284" y="125"/>
                  </a:lnTo>
                  <a:lnTo>
                    <a:pt x="263" y="128"/>
                  </a:lnTo>
                  <a:lnTo>
                    <a:pt x="244" y="133"/>
                  </a:lnTo>
                  <a:lnTo>
                    <a:pt x="229" y="144"/>
                  </a:lnTo>
                  <a:lnTo>
                    <a:pt x="217" y="157"/>
                  </a:lnTo>
                  <a:lnTo>
                    <a:pt x="205" y="173"/>
                  </a:lnTo>
                  <a:lnTo>
                    <a:pt x="197" y="193"/>
                  </a:lnTo>
                  <a:lnTo>
                    <a:pt x="192" y="216"/>
                  </a:lnTo>
                  <a:lnTo>
                    <a:pt x="191" y="241"/>
                  </a:lnTo>
                  <a:lnTo>
                    <a:pt x="0" y="215"/>
                  </a:lnTo>
                  <a:lnTo>
                    <a:pt x="8" y="181"/>
                  </a:lnTo>
                  <a:lnTo>
                    <a:pt x="20" y="149"/>
                  </a:lnTo>
                  <a:lnTo>
                    <a:pt x="36" y="117"/>
                  </a:lnTo>
                  <a:lnTo>
                    <a:pt x="56" y="89"/>
                  </a:lnTo>
                  <a:lnTo>
                    <a:pt x="80" y="64"/>
                  </a:lnTo>
                  <a:lnTo>
                    <a:pt x="109" y="43"/>
                  </a:lnTo>
                  <a:lnTo>
                    <a:pt x="144" y="27"/>
                  </a:lnTo>
                  <a:lnTo>
                    <a:pt x="184" y="13"/>
                  </a:lnTo>
                  <a:lnTo>
                    <a:pt x="228" y="5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8F8F8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9" name="Freeform 471"/>
            <p:cNvSpPr>
              <a:spLocks noEditPoints="1"/>
            </p:cNvSpPr>
            <p:nvPr/>
          </p:nvSpPr>
          <p:spPr bwMode="auto">
            <a:xfrm rot="1181266">
              <a:off x="7217165" y="1802350"/>
              <a:ext cx="180524" cy="242799"/>
            </a:xfrm>
            <a:custGeom>
              <a:avLst/>
              <a:gdLst/>
              <a:ahLst/>
              <a:cxnLst>
                <a:cxn ang="0">
                  <a:pos x="286" y="134"/>
                </a:cxn>
                <a:cxn ang="0">
                  <a:pos x="248" y="152"/>
                </a:cxn>
                <a:cxn ang="0">
                  <a:pos x="223" y="196"/>
                </a:cxn>
                <a:cxn ang="0">
                  <a:pos x="210" y="247"/>
                </a:cxn>
                <a:cxn ang="0">
                  <a:pos x="203" y="322"/>
                </a:cxn>
                <a:cxn ang="0">
                  <a:pos x="203" y="417"/>
                </a:cxn>
                <a:cxn ang="0">
                  <a:pos x="208" y="515"/>
                </a:cxn>
                <a:cxn ang="0">
                  <a:pos x="220" y="589"/>
                </a:cxn>
                <a:cxn ang="0">
                  <a:pos x="239" y="641"/>
                </a:cxn>
                <a:cxn ang="0">
                  <a:pos x="270" y="687"/>
                </a:cxn>
                <a:cxn ang="0">
                  <a:pos x="308" y="707"/>
                </a:cxn>
                <a:cxn ang="0">
                  <a:pos x="351" y="709"/>
                </a:cxn>
                <a:cxn ang="0">
                  <a:pos x="383" y="696"/>
                </a:cxn>
                <a:cxn ang="0">
                  <a:pos x="411" y="668"/>
                </a:cxn>
                <a:cxn ang="0">
                  <a:pos x="430" y="627"/>
                </a:cxn>
                <a:cxn ang="0">
                  <a:pos x="440" y="575"/>
                </a:cxn>
                <a:cxn ang="0">
                  <a:pos x="444" y="512"/>
                </a:cxn>
                <a:cxn ang="0">
                  <a:pos x="443" y="429"/>
                </a:cxn>
                <a:cxn ang="0">
                  <a:pos x="438" y="328"/>
                </a:cxn>
                <a:cxn ang="0">
                  <a:pos x="426" y="252"/>
                </a:cxn>
                <a:cxn ang="0">
                  <a:pos x="408" y="199"/>
                </a:cxn>
                <a:cxn ang="0">
                  <a:pos x="379" y="155"/>
                </a:cxn>
                <a:cxn ang="0">
                  <a:pos x="339" y="135"/>
                </a:cxn>
                <a:cxn ang="0">
                  <a:pos x="318" y="0"/>
                </a:cxn>
                <a:cxn ang="0">
                  <a:pos x="390" y="7"/>
                </a:cxn>
                <a:cxn ang="0">
                  <a:pos x="450" y="23"/>
                </a:cxn>
                <a:cxn ang="0">
                  <a:pos x="510" y="58"/>
                </a:cxn>
                <a:cxn ang="0">
                  <a:pos x="563" y="111"/>
                </a:cxn>
                <a:cxn ang="0">
                  <a:pos x="599" y="172"/>
                </a:cxn>
                <a:cxn ang="0">
                  <a:pos x="619" y="231"/>
                </a:cxn>
                <a:cxn ang="0">
                  <a:pos x="643" y="359"/>
                </a:cxn>
                <a:cxn ang="0">
                  <a:pos x="648" y="485"/>
                </a:cxn>
                <a:cxn ang="0">
                  <a:pos x="639" y="593"/>
                </a:cxn>
                <a:cxn ang="0">
                  <a:pos x="618" y="683"/>
                </a:cxn>
                <a:cxn ang="0">
                  <a:pos x="584" y="751"/>
                </a:cxn>
                <a:cxn ang="0">
                  <a:pos x="535" y="799"/>
                </a:cxn>
                <a:cxn ang="0">
                  <a:pos x="468" y="831"/>
                </a:cxn>
                <a:cxn ang="0">
                  <a:pos x="384" y="845"/>
                </a:cxn>
                <a:cxn ang="0">
                  <a:pos x="290" y="843"/>
                </a:cxn>
                <a:cxn ang="0">
                  <a:pos x="207" y="824"/>
                </a:cxn>
                <a:cxn ang="0">
                  <a:pos x="144" y="791"/>
                </a:cxn>
                <a:cxn ang="0">
                  <a:pos x="92" y="741"/>
                </a:cxn>
                <a:cxn ang="0">
                  <a:pos x="55" y="688"/>
                </a:cxn>
                <a:cxn ang="0">
                  <a:pos x="32" y="624"/>
                </a:cxn>
                <a:cxn ang="0">
                  <a:pos x="11" y="533"/>
                </a:cxn>
                <a:cxn ang="0">
                  <a:pos x="0" y="412"/>
                </a:cxn>
                <a:cxn ang="0">
                  <a:pos x="4" y="291"/>
                </a:cxn>
                <a:cxn ang="0">
                  <a:pos x="22" y="191"/>
                </a:cxn>
                <a:cxn ang="0">
                  <a:pos x="52" y="115"/>
                </a:cxn>
                <a:cxn ang="0">
                  <a:pos x="96" y="63"/>
                </a:cxn>
                <a:cxn ang="0">
                  <a:pos x="156" y="27"/>
                </a:cxn>
                <a:cxn ang="0">
                  <a:pos x="231" y="7"/>
                </a:cxn>
                <a:cxn ang="0">
                  <a:pos x="318" y="0"/>
                </a:cxn>
              </a:cxnLst>
              <a:rect l="0" t="0" r="r" b="b"/>
              <a:pathLst>
                <a:path w="648" h="847">
                  <a:moveTo>
                    <a:pt x="312" y="132"/>
                  </a:moveTo>
                  <a:lnTo>
                    <a:pt x="286" y="134"/>
                  </a:lnTo>
                  <a:lnTo>
                    <a:pt x="264" y="140"/>
                  </a:lnTo>
                  <a:lnTo>
                    <a:pt x="248" y="152"/>
                  </a:lnTo>
                  <a:lnTo>
                    <a:pt x="235" y="171"/>
                  </a:lnTo>
                  <a:lnTo>
                    <a:pt x="223" y="196"/>
                  </a:lnTo>
                  <a:lnTo>
                    <a:pt x="216" y="219"/>
                  </a:lnTo>
                  <a:lnTo>
                    <a:pt x="210" y="247"/>
                  </a:lnTo>
                  <a:lnTo>
                    <a:pt x="206" y="282"/>
                  </a:lnTo>
                  <a:lnTo>
                    <a:pt x="203" y="322"/>
                  </a:lnTo>
                  <a:lnTo>
                    <a:pt x="202" y="367"/>
                  </a:lnTo>
                  <a:lnTo>
                    <a:pt x="203" y="417"/>
                  </a:lnTo>
                  <a:lnTo>
                    <a:pt x="206" y="469"/>
                  </a:lnTo>
                  <a:lnTo>
                    <a:pt x="208" y="515"/>
                  </a:lnTo>
                  <a:lnTo>
                    <a:pt x="214" y="555"/>
                  </a:lnTo>
                  <a:lnTo>
                    <a:pt x="220" y="589"/>
                  </a:lnTo>
                  <a:lnTo>
                    <a:pt x="230" y="617"/>
                  </a:lnTo>
                  <a:lnTo>
                    <a:pt x="239" y="641"/>
                  </a:lnTo>
                  <a:lnTo>
                    <a:pt x="254" y="668"/>
                  </a:lnTo>
                  <a:lnTo>
                    <a:pt x="270" y="687"/>
                  </a:lnTo>
                  <a:lnTo>
                    <a:pt x="288" y="700"/>
                  </a:lnTo>
                  <a:lnTo>
                    <a:pt x="308" y="707"/>
                  </a:lnTo>
                  <a:lnTo>
                    <a:pt x="331" y="709"/>
                  </a:lnTo>
                  <a:lnTo>
                    <a:pt x="351" y="709"/>
                  </a:lnTo>
                  <a:lnTo>
                    <a:pt x="368" y="705"/>
                  </a:lnTo>
                  <a:lnTo>
                    <a:pt x="383" y="696"/>
                  </a:lnTo>
                  <a:lnTo>
                    <a:pt x="398" y="683"/>
                  </a:lnTo>
                  <a:lnTo>
                    <a:pt x="411" y="668"/>
                  </a:lnTo>
                  <a:lnTo>
                    <a:pt x="422" y="649"/>
                  </a:lnTo>
                  <a:lnTo>
                    <a:pt x="430" y="627"/>
                  </a:lnTo>
                  <a:lnTo>
                    <a:pt x="436" y="599"/>
                  </a:lnTo>
                  <a:lnTo>
                    <a:pt x="440" y="575"/>
                  </a:lnTo>
                  <a:lnTo>
                    <a:pt x="443" y="545"/>
                  </a:lnTo>
                  <a:lnTo>
                    <a:pt x="444" y="512"/>
                  </a:lnTo>
                  <a:lnTo>
                    <a:pt x="444" y="473"/>
                  </a:lnTo>
                  <a:lnTo>
                    <a:pt x="443" y="429"/>
                  </a:lnTo>
                  <a:lnTo>
                    <a:pt x="442" y="375"/>
                  </a:lnTo>
                  <a:lnTo>
                    <a:pt x="438" y="328"/>
                  </a:lnTo>
                  <a:lnTo>
                    <a:pt x="432" y="287"/>
                  </a:lnTo>
                  <a:lnTo>
                    <a:pt x="426" y="252"/>
                  </a:lnTo>
                  <a:lnTo>
                    <a:pt x="418" y="223"/>
                  </a:lnTo>
                  <a:lnTo>
                    <a:pt x="408" y="199"/>
                  </a:lnTo>
                  <a:lnTo>
                    <a:pt x="394" y="174"/>
                  </a:lnTo>
                  <a:lnTo>
                    <a:pt x="379" y="155"/>
                  </a:lnTo>
                  <a:lnTo>
                    <a:pt x="360" y="142"/>
                  </a:lnTo>
                  <a:lnTo>
                    <a:pt x="339" y="135"/>
                  </a:lnTo>
                  <a:lnTo>
                    <a:pt x="312" y="132"/>
                  </a:lnTo>
                  <a:close/>
                  <a:moveTo>
                    <a:pt x="318" y="0"/>
                  </a:moveTo>
                  <a:lnTo>
                    <a:pt x="355" y="3"/>
                  </a:lnTo>
                  <a:lnTo>
                    <a:pt x="390" y="7"/>
                  </a:lnTo>
                  <a:lnTo>
                    <a:pt x="422" y="14"/>
                  </a:lnTo>
                  <a:lnTo>
                    <a:pt x="450" y="23"/>
                  </a:lnTo>
                  <a:lnTo>
                    <a:pt x="480" y="39"/>
                  </a:lnTo>
                  <a:lnTo>
                    <a:pt x="510" y="58"/>
                  </a:lnTo>
                  <a:lnTo>
                    <a:pt x="534" y="78"/>
                  </a:lnTo>
                  <a:lnTo>
                    <a:pt x="563" y="111"/>
                  </a:lnTo>
                  <a:lnTo>
                    <a:pt x="587" y="147"/>
                  </a:lnTo>
                  <a:lnTo>
                    <a:pt x="599" y="172"/>
                  </a:lnTo>
                  <a:lnTo>
                    <a:pt x="610" y="200"/>
                  </a:lnTo>
                  <a:lnTo>
                    <a:pt x="619" y="231"/>
                  </a:lnTo>
                  <a:lnTo>
                    <a:pt x="634" y="294"/>
                  </a:lnTo>
                  <a:lnTo>
                    <a:pt x="643" y="359"/>
                  </a:lnTo>
                  <a:lnTo>
                    <a:pt x="648" y="424"/>
                  </a:lnTo>
                  <a:lnTo>
                    <a:pt x="648" y="485"/>
                  </a:lnTo>
                  <a:lnTo>
                    <a:pt x="644" y="541"/>
                  </a:lnTo>
                  <a:lnTo>
                    <a:pt x="639" y="593"/>
                  </a:lnTo>
                  <a:lnTo>
                    <a:pt x="630" y="641"/>
                  </a:lnTo>
                  <a:lnTo>
                    <a:pt x="618" y="683"/>
                  </a:lnTo>
                  <a:lnTo>
                    <a:pt x="603" y="720"/>
                  </a:lnTo>
                  <a:lnTo>
                    <a:pt x="584" y="751"/>
                  </a:lnTo>
                  <a:lnTo>
                    <a:pt x="563" y="777"/>
                  </a:lnTo>
                  <a:lnTo>
                    <a:pt x="535" y="799"/>
                  </a:lnTo>
                  <a:lnTo>
                    <a:pt x="504" y="817"/>
                  </a:lnTo>
                  <a:lnTo>
                    <a:pt x="468" y="831"/>
                  </a:lnTo>
                  <a:lnTo>
                    <a:pt x="428" y="840"/>
                  </a:lnTo>
                  <a:lnTo>
                    <a:pt x="384" y="845"/>
                  </a:lnTo>
                  <a:lnTo>
                    <a:pt x="336" y="847"/>
                  </a:lnTo>
                  <a:lnTo>
                    <a:pt x="290" y="843"/>
                  </a:lnTo>
                  <a:lnTo>
                    <a:pt x="246" y="835"/>
                  </a:lnTo>
                  <a:lnTo>
                    <a:pt x="207" y="824"/>
                  </a:lnTo>
                  <a:lnTo>
                    <a:pt x="174" y="809"/>
                  </a:lnTo>
                  <a:lnTo>
                    <a:pt x="144" y="791"/>
                  </a:lnTo>
                  <a:lnTo>
                    <a:pt x="116" y="767"/>
                  </a:lnTo>
                  <a:lnTo>
                    <a:pt x="92" y="741"/>
                  </a:lnTo>
                  <a:lnTo>
                    <a:pt x="70" y="712"/>
                  </a:lnTo>
                  <a:lnTo>
                    <a:pt x="55" y="688"/>
                  </a:lnTo>
                  <a:lnTo>
                    <a:pt x="43" y="657"/>
                  </a:lnTo>
                  <a:lnTo>
                    <a:pt x="32" y="624"/>
                  </a:lnTo>
                  <a:lnTo>
                    <a:pt x="22" y="588"/>
                  </a:lnTo>
                  <a:lnTo>
                    <a:pt x="11" y="533"/>
                  </a:lnTo>
                  <a:lnTo>
                    <a:pt x="4" y="475"/>
                  </a:lnTo>
                  <a:lnTo>
                    <a:pt x="0" y="412"/>
                  </a:lnTo>
                  <a:lnTo>
                    <a:pt x="0" y="348"/>
                  </a:lnTo>
                  <a:lnTo>
                    <a:pt x="4" y="291"/>
                  </a:lnTo>
                  <a:lnTo>
                    <a:pt x="11" y="238"/>
                  </a:lnTo>
                  <a:lnTo>
                    <a:pt x="22" y="191"/>
                  </a:lnTo>
                  <a:lnTo>
                    <a:pt x="35" y="150"/>
                  </a:lnTo>
                  <a:lnTo>
                    <a:pt x="52" y="115"/>
                  </a:lnTo>
                  <a:lnTo>
                    <a:pt x="72" y="87"/>
                  </a:lnTo>
                  <a:lnTo>
                    <a:pt x="96" y="63"/>
                  </a:lnTo>
                  <a:lnTo>
                    <a:pt x="124" y="43"/>
                  </a:lnTo>
                  <a:lnTo>
                    <a:pt x="156" y="27"/>
                  </a:lnTo>
                  <a:lnTo>
                    <a:pt x="192" y="15"/>
                  </a:lnTo>
                  <a:lnTo>
                    <a:pt x="231" y="7"/>
                  </a:lnTo>
                  <a:lnTo>
                    <a:pt x="272" y="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8F8F8"/>
            </a:solidFill>
            <a:ln w="9525" cap="flat" cmpd="sng" algn="ctr">
              <a:solidFill>
                <a:srgbClr val="EE2F3C"/>
              </a:solidFill>
              <a:prstDash val="solid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621790" y="3714798"/>
            <a:ext cx="481390" cy="646795"/>
            <a:chOff x="2989378" y="4023269"/>
            <a:chExt cx="481390" cy="646795"/>
          </a:xfrm>
        </p:grpSpPr>
        <p:sp>
          <p:nvSpPr>
            <p:cNvPr id="81" name="Овал 80"/>
            <p:cNvSpPr/>
            <p:nvPr>
              <p:custDataLst>
                <p:tags r:id="rId38"/>
              </p:custDataLst>
            </p:nvPr>
          </p:nvSpPr>
          <p:spPr>
            <a:xfrm>
              <a:off x="3010204" y="4023269"/>
              <a:ext cx="460564" cy="460564"/>
            </a:xfrm>
            <a:prstGeom prst="ellipse">
              <a:avLst/>
            </a:prstGeom>
            <a:solidFill>
              <a:srgbClr val="F8F8F8"/>
            </a:solidFill>
            <a:ln w="25400" cap="flat" cmpd="sng" algn="ctr">
              <a:solidFill>
                <a:srgbClr val="8B0304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2" cstate="print">
              <a:duotone>
                <a:srgbClr val="8C8C8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923" y="4108543"/>
              <a:ext cx="307432" cy="307432"/>
            </a:xfrm>
            <a:prstGeom prst="rect">
              <a:avLst/>
            </a:prstGeom>
          </p:spPr>
        </p:pic>
        <p:sp>
          <p:nvSpPr>
            <p:cNvPr id="83" name="Freeform 439"/>
            <p:cNvSpPr>
              <a:spLocks/>
            </p:cNvSpPr>
            <p:nvPr/>
          </p:nvSpPr>
          <p:spPr bwMode="auto">
            <a:xfrm>
              <a:off x="2989378" y="4440028"/>
              <a:ext cx="182917" cy="230036"/>
            </a:xfrm>
            <a:custGeom>
              <a:avLst/>
              <a:gdLst/>
              <a:ahLst/>
              <a:cxnLst>
                <a:cxn ang="0">
                  <a:pos x="730" y="48"/>
                </a:cxn>
                <a:cxn ang="0">
                  <a:pos x="330" y="185"/>
                </a:cxn>
                <a:cxn ang="0">
                  <a:pos x="313" y="331"/>
                </a:cxn>
                <a:cxn ang="0">
                  <a:pos x="361" y="317"/>
                </a:cxn>
                <a:cxn ang="0">
                  <a:pos x="418" y="309"/>
                </a:cxn>
                <a:cxn ang="0">
                  <a:pos x="493" y="316"/>
                </a:cxn>
                <a:cxn ang="0">
                  <a:pos x="561" y="340"/>
                </a:cxn>
                <a:cxn ang="0">
                  <a:pos x="618" y="377"/>
                </a:cxn>
                <a:cxn ang="0">
                  <a:pos x="662" y="436"/>
                </a:cxn>
                <a:cxn ang="0">
                  <a:pos x="688" y="514"/>
                </a:cxn>
                <a:cxn ang="0">
                  <a:pos x="689" y="600"/>
                </a:cxn>
                <a:cxn ang="0">
                  <a:pos x="654" y="704"/>
                </a:cxn>
                <a:cxn ang="0">
                  <a:pos x="600" y="784"/>
                </a:cxn>
                <a:cxn ang="0">
                  <a:pos x="534" y="836"/>
                </a:cxn>
                <a:cxn ang="0">
                  <a:pos x="457" y="869"/>
                </a:cxn>
                <a:cxn ang="0">
                  <a:pos x="361" y="880"/>
                </a:cxn>
                <a:cxn ang="0">
                  <a:pos x="256" y="872"/>
                </a:cxn>
                <a:cxn ang="0">
                  <a:pos x="171" y="850"/>
                </a:cxn>
                <a:cxn ang="0">
                  <a:pos x="120" y="826"/>
                </a:cxn>
                <a:cxn ang="0">
                  <a:pos x="80" y="794"/>
                </a:cxn>
                <a:cxn ang="0">
                  <a:pos x="40" y="746"/>
                </a:cxn>
                <a:cxn ang="0">
                  <a:pos x="13" y="689"/>
                </a:cxn>
                <a:cxn ang="0">
                  <a:pos x="0" y="629"/>
                </a:cxn>
                <a:cxn ang="0">
                  <a:pos x="219" y="649"/>
                </a:cxn>
                <a:cxn ang="0">
                  <a:pos x="233" y="694"/>
                </a:cxn>
                <a:cxn ang="0">
                  <a:pos x="262" y="730"/>
                </a:cxn>
                <a:cxn ang="0">
                  <a:pos x="300" y="749"/>
                </a:cxn>
                <a:cxn ang="0">
                  <a:pos x="352" y="753"/>
                </a:cxn>
                <a:cxn ang="0">
                  <a:pos x="396" y="738"/>
                </a:cxn>
                <a:cxn ang="0">
                  <a:pos x="433" y="702"/>
                </a:cxn>
                <a:cxn ang="0">
                  <a:pos x="457" y="660"/>
                </a:cxn>
                <a:cxn ang="0">
                  <a:pos x="470" y="602"/>
                </a:cxn>
                <a:cxn ang="0">
                  <a:pos x="474" y="542"/>
                </a:cxn>
                <a:cxn ang="0">
                  <a:pos x="464" y="497"/>
                </a:cxn>
                <a:cxn ang="0">
                  <a:pos x="441" y="462"/>
                </a:cxn>
                <a:cxn ang="0">
                  <a:pos x="410" y="441"/>
                </a:cxn>
                <a:cxn ang="0">
                  <a:pos x="366" y="432"/>
                </a:cxn>
                <a:cxn ang="0">
                  <a:pos x="318" y="434"/>
                </a:cxn>
                <a:cxn ang="0">
                  <a:pos x="276" y="453"/>
                </a:cxn>
                <a:cxn ang="0">
                  <a:pos x="237" y="482"/>
                </a:cxn>
                <a:cxn ang="0">
                  <a:pos x="195" y="0"/>
                </a:cxn>
              </a:cxnLst>
              <a:rect l="0" t="0" r="r" b="b"/>
              <a:pathLst>
                <a:path w="730" h="880">
                  <a:moveTo>
                    <a:pt x="195" y="0"/>
                  </a:moveTo>
                  <a:lnTo>
                    <a:pt x="730" y="48"/>
                  </a:lnTo>
                  <a:lnTo>
                    <a:pt x="705" y="219"/>
                  </a:lnTo>
                  <a:lnTo>
                    <a:pt x="330" y="185"/>
                  </a:lnTo>
                  <a:lnTo>
                    <a:pt x="282" y="341"/>
                  </a:lnTo>
                  <a:lnTo>
                    <a:pt x="313" y="331"/>
                  </a:lnTo>
                  <a:lnTo>
                    <a:pt x="338" y="323"/>
                  </a:lnTo>
                  <a:lnTo>
                    <a:pt x="361" y="317"/>
                  </a:lnTo>
                  <a:lnTo>
                    <a:pt x="381" y="313"/>
                  </a:lnTo>
                  <a:lnTo>
                    <a:pt x="418" y="309"/>
                  </a:lnTo>
                  <a:lnTo>
                    <a:pt x="454" y="311"/>
                  </a:lnTo>
                  <a:lnTo>
                    <a:pt x="493" y="316"/>
                  </a:lnTo>
                  <a:lnTo>
                    <a:pt x="528" y="327"/>
                  </a:lnTo>
                  <a:lnTo>
                    <a:pt x="561" y="340"/>
                  </a:lnTo>
                  <a:lnTo>
                    <a:pt x="592" y="357"/>
                  </a:lnTo>
                  <a:lnTo>
                    <a:pt x="618" y="377"/>
                  </a:lnTo>
                  <a:lnTo>
                    <a:pt x="641" y="402"/>
                  </a:lnTo>
                  <a:lnTo>
                    <a:pt x="662" y="436"/>
                  </a:lnTo>
                  <a:lnTo>
                    <a:pt x="678" y="474"/>
                  </a:lnTo>
                  <a:lnTo>
                    <a:pt x="688" y="514"/>
                  </a:lnTo>
                  <a:lnTo>
                    <a:pt x="692" y="556"/>
                  </a:lnTo>
                  <a:lnTo>
                    <a:pt x="689" y="600"/>
                  </a:lnTo>
                  <a:lnTo>
                    <a:pt x="676" y="653"/>
                  </a:lnTo>
                  <a:lnTo>
                    <a:pt x="654" y="704"/>
                  </a:lnTo>
                  <a:lnTo>
                    <a:pt x="626" y="752"/>
                  </a:lnTo>
                  <a:lnTo>
                    <a:pt x="600" y="784"/>
                  </a:lnTo>
                  <a:lnTo>
                    <a:pt x="569" y="812"/>
                  </a:lnTo>
                  <a:lnTo>
                    <a:pt x="534" y="836"/>
                  </a:lnTo>
                  <a:lnTo>
                    <a:pt x="498" y="856"/>
                  </a:lnTo>
                  <a:lnTo>
                    <a:pt x="457" y="869"/>
                  </a:lnTo>
                  <a:lnTo>
                    <a:pt x="412" y="877"/>
                  </a:lnTo>
                  <a:lnTo>
                    <a:pt x="361" y="880"/>
                  </a:lnTo>
                  <a:lnTo>
                    <a:pt x="308" y="878"/>
                  </a:lnTo>
                  <a:lnTo>
                    <a:pt x="256" y="872"/>
                  </a:lnTo>
                  <a:lnTo>
                    <a:pt x="211" y="862"/>
                  </a:lnTo>
                  <a:lnTo>
                    <a:pt x="171" y="850"/>
                  </a:lnTo>
                  <a:lnTo>
                    <a:pt x="144" y="838"/>
                  </a:lnTo>
                  <a:lnTo>
                    <a:pt x="120" y="826"/>
                  </a:lnTo>
                  <a:lnTo>
                    <a:pt x="99" y="812"/>
                  </a:lnTo>
                  <a:lnTo>
                    <a:pt x="80" y="794"/>
                  </a:lnTo>
                  <a:lnTo>
                    <a:pt x="59" y="770"/>
                  </a:lnTo>
                  <a:lnTo>
                    <a:pt x="40" y="746"/>
                  </a:lnTo>
                  <a:lnTo>
                    <a:pt x="25" y="720"/>
                  </a:lnTo>
                  <a:lnTo>
                    <a:pt x="13" y="689"/>
                  </a:lnTo>
                  <a:lnTo>
                    <a:pt x="5" y="658"/>
                  </a:lnTo>
                  <a:lnTo>
                    <a:pt x="0" y="629"/>
                  </a:lnTo>
                  <a:lnTo>
                    <a:pt x="217" y="625"/>
                  </a:lnTo>
                  <a:lnTo>
                    <a:pt x="219" y="649"/>
                  </a:lnTo>
                  <a:lnTo>
                    <a:pt x="224" y="673"/>
                  </a:lnTo>
                  <a:lnTo>
                    <a:pt x="233" y="694"/>
                  </a:lnTo>
                  <a:lnTo>
                    <a:pt x="246" y="713"/>
                  </a:lnTo>
                  <a:lnTo>
                    <a:pt x="262" y="730"/>
                  </a:lnTo>
                  <a:lnTo>
                    <a:pt x="280" y="742"/>
                  </a:lnTo>
                  <a:lnTo>
                    <a:pt x="300" y="749"/>
                  </a:lnTo>
                  <a:lnTo>
                    <a:pt x="324" y="753"/>
                  </a:lnTo>
                  <a:lnTo>
                    <a:pt x="352" y="753"/>
                  </a:lnTo>
                  <a:lnTo>
                    <a:pt x="374" y="749"/>
                  </a:lnTo>
                  <a:lnTo>
                    <a:pt x="396" y="738"/>
                  </a:lnTo>
                  <a:lnTo>
                    <a:pt x="418" y="720"/>
                  </a:lnTo>
                  <a:lnTo>
                    <a:pt x="433" y="702"/>
                  </a:lnTo>
                  <a:lnTo>
                    <a:pt x="446" y="682"/>
                  </a:lnTo>
                  <a:lnTo>
                    <a:pt x="457" y="660"/>
                  </a:lnTo>
                  <a:lnTo>
                    <a:pt x="465" y="633"/>
                  </a:lnTo>
                  <a:lnTo>
                    <a:pt x="470" y="602"/>
                  </a:lnTo>
                  <a:lnTo>
                    <a:pt x="474" y="570"/>
                  </a:lnTo>
                  <a:lnTo>
                    <a:pt x="474" y="542"/>
                  </a:lnTo>
                  <a:lnTo>
                    <a:pt x="472" y="518"/>
                  </a:lnTo>
                  <a:lnTo>
                    <a:pt x="464" y="497"/>
                  </a:lnTo>
                  <a:lnTo>
                    <a:pt x="454" y="478"/>
                  </a:lnTo>
                  <a:lnTo>
                    <a:pt x="441" y="462"/>
                  </a:lnTo>
                  <a:lnTo>
                    <a:pt x="428" y="450"/>
                  </a:lnTo>
                  <a:lnTo>
                    <a:pt x="410" y="441"/>
                  </a:lnTo>
                  <a:lnTo>
                    <a:pt x="390" y="434"/>
                  </a:lnTo>
                  <a:lnTo>
                    <a:pt x="366" y="432"/>
                  </a:lnTo>
                  <a:lnTo>
                    <a:pt x="342" y="430"/>
                  </a:lnTo>
                  <a:lnTo>
                    <a:pt x="318" y="434"/>
                  </a:lnTo>
                  <a:lnTo>
                    <a:pt x="294" y="444"/>
                  </a:lnTo>
                  <a:lnTo>
                    <a:pt x="276" y="453"/>
                  </a:lnTo>
                  <a:lnTo>
                    <a:pt x="256" y="465"/>
                  </a:lnTo>
                  <a:lnTo>
                    <a:pt x="237" y="482"/>
                  </a:lnTo>
                  <a:lnTo>
                    <a:pt x="57" y="438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8F8F8"/>
            </a:solidFill>
            <a:ln w="9525" cap="flat" cmpd="sng" algn="ctr">
              <a:solidFill>
                <a:srgbClr val="EE2F3C"/>
              </a:solidFill>
              <a:prstDash val="solid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2569996" y="2155298"/>
            <a:ext cx="460564" cy="649091"/>
            <a:chOff x="7114226" y="727362"/>
            <a:chExt cx="460564" cy="649091"/>
          </a:xfrm>
        </p:grpSpPr>
        <p:sp>
          <p:nvSpPr>
            <p:cNvPr id="85" name="Овал 84"/>
            <p:cNvSpPr/>
            <p:nvPr>
              <p:custDataLst>
                <p:tags r:id="rId36"/>
              </p:custDataLst>
            </p:nvPr>
          </p:nvSpPr>
          <p:spPr>
            <a:xfrm>
              <a:off x="7114226" y="727362"/>
              <a:ext cx="460564" cy="460564"/>
            </a:xfrm>
            <a:prstGeom prst="ellipse">
              <a:avLst/>
            </a:prstGeom>
            <a:solidFill>
              <a:srgbClr val="F8F8F8"/>
            </a:solidFill>
            <a:ln w="25400" cap="flat" cmpd="sng" algn="ctr">
              <a:solidFill>
                <a:srgbClr val="8B0304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6" name="Picture 7" descr="E:\Cafeteria plan\Тиражирование ИСП (после пилота на Ильича)\12. Последняя попытка возродить проект\0. Исходные данные\Кортинки в презенташку\Пиктограммы\no-translate-detected_318-51137.jp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3" cstate="print">
              <a:duotone>
                <a:srgbClr val="8C8C8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413" y="841855"/>
              <a:ext cx="280191" cy="280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Freeform 471"/>
            <p:cNvSpPr>
              <a:spLocks noEditPoints="1"/>
            </p:cNvSpPr>
            <p:nvPr/>
          </p:nvSpPr>
          <p:spPr bwMode="auto">
            <a:xfrm rot="21359109">
              <a:off x="7120459" y="1155044"/>
              <a:ext cx="162369" cy="221409"/>
            </a:xfrm>
            <a:custGeom>
              <a:avLst/>
              <a:gdLst/>
              <a:ahLst/>
              <a:cxnLst>
                <a:cxn ang="0">
                  <a:pos x="286" y="134"/>
                </a:cxn>
                <a:cxn ang="0">
                  <a:pos x="248" y="152"/>
                </a:cxn>
                <a:cxn ang="0">
                  <a:pos x="223" y="196"/>
                </a:cxn>
                <a:cxn ang="0">
                  <a:pos x="210" y="247"/>
                </a:cxn>
                <a:cxn ang="0">
                  <a:pos x="203" y="322"/>
                </a:cxn>
                <a:cxn ang="0">
                  <a:pos x="203" y="417"/>
                </a:cxn>
                <a:cxn ang="0">
                  <a:pos x="208" y="515"/>
                </a:cxn>
                <a:cxn ang="0">
                  <a:pos x="220" y="589"/>
                </a:cxn>
                <a:cxn ang="0">
                  <a:pos x="239" y="641"/>
                </a:cxn>
                <a:cxn ang="0">
                  <a:pos x="270" y="687"/>
                </a:cxn>
                <a:cxn ang="0">
                  <a:pos x="308" y="707"/>
                </a:cxn>
                <a:cxn ang="0">
                  <a:pos x="351" y="709"/>
                </a:cxn>
                <a:cxn ang="0">
                  <a:pos x="383" y="696"/>
                </a:cxn>
                <a:cxn ang="0">
                  <a:pos x="411" y="668"/>
                </a:cxn>
                <a:cxn ang="0">
                  <a:pos x="430" y="627"/>
                </a:cxn>
                <a:cxn ang="0">
                  <a:pos x="440" y="575"/>
                </a:cxn>
                <a:cxn ang="0">
                  <a:pos x="444" y="512"/>
                </a:cxn>
                <a:cxn ang="0">
                  <a:pos x="443" y="429"/>
                </a:cxn>
                <a:cxn ang="0">
                  <a:pos x="438" y="328"/>
                </a:cxn>
                <a:cxn ang="0">
                  <a:pos x="426" y="252"/>
                </a:cxn>
                <a:cxn ang="0">
                  <a:pos x="408" y="199"/>
                </a:cxn>
                <a:cxn ang="0">
                  <a:pos x="379" y="155"/>
                </a:cxn>
                <a:cxn ang="0">
                  <a:pos x="339" y="135"/>
                </a:cxn>
                <a:cxn ang="0">
                  <a:pos x="318" y="0"/>
                </a:cxn>
                <a:cxn ang="0">
                  <a:pos x="390" y="7"/>
                </a:cxn>
                <a:cxn ang="0">
                  <a:pos x="450" y="23"/>
                </a:cxn>
                <a:cxn ang="0">
                  <a:pos x="510" y="58"/>
                </a:cxn>
                <a:cxn ang="0">
                  <a:pos x="563" y="111"/>
                </a:cxn>
                <a:cxn ang="0">
                  <a:pos x="599" y="172"/>
                </a:cxn>
                <a:cxn ang="0">
                  <a:pos x="619" y="231"/>
                </a:cxn>
                <a:cxn ang="0">
                  <a:pos x="643" y="359"/>
                </a:cxn>
                <a:cxn ang="0">
                  <a:pos x="648" y="485"/>
                </a:cxn>
                <a:cxn ang="0">
                  <a:pos x="639" y="593"/>
                </a:cxn>
                <a:cxn ang="0">
                  <a:pos x="618" y="683"/>
                </a:cxn>
                <a:cxn ang="0">
                  <a:pos x="584" y="751"/>
                </a:cxn>
                <a:cxn ang="0">
                  <a:pos x="535" y="799"/>
                </a:cxn>
                <a:cxn ang="0">
                  <a:pos x="468" y="831"/>
                </a:cxn>
                <a:cxn ang="0">
                  <a:pos x="384" y="845"/>
                </a:cxn>
                <a:cxn ang="0">
                  <a:pos x="290" y="843"/>
                </a:cxn>
                <a:cxn ang="0">
                  <a:pos x="207" y="824"/>
                </a:cxn>
                <a:cxn ang="0">
                  <a:pos x="144" y="791"/>
                </a:cxn>
                <a:cxn ang="0">
                  <a:pos x="92" y="741"/>
                </a:cxn>
                <a:cxn ang="0">
                  <a:pos x="55" y="688"/>
                </a:cxn>
                <a:cxn ang="0">
                  <a:pos x="32" y="624"/>
                </a:cxn>
                <a:cxn ang="0">
                  <a:pos x="11" y="533"/>
                </a:cxn>
                <a:cxn ang="0">
                  <a:pos x="0" y="412"/>
                </a:cxn>
                <a:cxn ang="0">
                  <a:pos x="4" y="291"/>
                </a:cxn>
                <a:cxn ang="0">
                  <a:pos x="22" y="191"/>
                </a:cxn>
                <a:cxn ang="0">
                  <a:pos x="52" y="115"/>
                </a:cxn>
                <a:cxn ang="0">
                  <a:pos x="96" y="63"/>
                </a:cxn>
                <a:cxn ang="0">
                  <a:pos x="156" y="27"/>
                </a:cxn>
                <a:cxn ang="0">
                  <a:pos x="231" y="7"/>
                </a:cxn>
                <a:cxn ang="0">
                  <a:pos x="318" y="0"/>
                </a:cxn>
              </a:cxnLst>
              <a:rect l="0" t="0" r="r" b="b"/>
              <a:pathLst>
                <a:path w="648" h="847">
                  <a:moveTo>
                    <a:pt x="312" y="132"/>
                  </a:moveTo>
                  <a:lnTo>
                    <a:pt x="286" y="134"/>
                  </a:lnTo>
                  <a:lnTo>
                    <a:pt x="264" y="140"/>
                  </a:lnTo>
                  <a:lnTo>
                    <a:pt x="248" y="152"/>
                  </a:lnTo>
                  <a:lnTo>
                    <a:pt x="235" y="171"/>
                  </a:lnTo>
                  <a:lnTo>
                    <a:pt x="223" y="196"/>
                  </a:lnTo>
                  <a:lnTo>
                    <a:pt x="216" y="219"/>
                  </a:lnTo>
                  <a:lnTo>
                    <a:pt x="210" y="247"/>
                  </a:lnTo>
                  <a:lnTo>
                    <a:pt x="206" y="282"/>
                  </a:lnTo>
                  <a:lnTo>
                    <a:pt x="203" y="322"/>
                  </a:lnTo>
                  <a:lnTo>
                    <a:pt x="202" y="367"/>
                  </a:lnTo>
                  <a:lnTo>
                    <a:pt x="203" y="417"/>
                  </a:lnTo>
                  <a:lnTo>
                    <a:pt x="206" y="469"/>
                  </a:lnTo>
                  <a:lnTo>
                    <a:pt x="208" y="515"/>
                  </a:lnTo>
                  <a:lnTo>
                    <a:pt x="214" y="555"/>
                  </a:lnTo>
                  <a:lnTo>
                    <a:pt x="220" y="589"/>
                  </a:lnTo>
                  <a:lnTo>
                    <a:pt x="230" y="617"/>
                  </a:lnTo>
                  <a:lnTo>
                    <a:pt x="239" y="641"/>
                  </a:lnTo>
                  <a:lnTo>
                    <a:pt x="254" y="668"/>
                  </a:lnTo>
                  <a:lnTo>
                    <a:pt x="270" y="687"/>
                  </a:lnTo>
                  <a:lnTo>
                    <a:pt x="288" y="700"/>
                  </a:lnTo>
                  <a:lnTo>
                    <a:pt x="308" y="707"/>
                  </a:lnTo>
                  <a:lnTo>
                    <a:pt x="331" y="709"/>
                  </a:lnTo>
                  <a:lnTo>
                    <a:pt x="351" y="709"/>
                  </a:lnTo>
                  <a:lnTo>
                    <a:pt x="368" y="705"/>
                  </a:lnTo>
                  <a:lnTo>
                    <a:pt x="383" y="696"/>
                  </a:lnTo>
                  <a:lnTo>
                    <a:pt x="398" y="683"/>
                  </a:lnTo>
                  <a:lnTo>
                    <a:pt x="411" y="668"/>
                  </a:lnTo>
                  <a:lnTo>
                    <a:pt x="422" y="649"/>
                  </a:lnTo>
                  <a:lnTo>
                    <a:pt x="430" y="627"/>
                  </a:lnTo>
                  <a:lnTo>
                    <a:pt x="436" y="599"/>
                  </a:lnTo>
                  <a:lnTo>
                    <a:pt x="440" y="575"/>
                  </a:lnTo>
                  <a:lnTo>
                    <a:pt x="443" y="545"/>
                  </a:lnTo>
                  <a:lnTo>
                    <a:pt x="444" y="512"/>
                  </a:lnTo>
                  <a:lnTo>
                    <a:pt x="444" y="473"/>
                  </a:lnTo>
                  <a:lnTo>
                    <a:pt x="443" y="429"/>
                  </a:lnTo>
                  <a:lnTo>
                    <a:pt x="442" y="375"/>
                  </a:lnTo>
                  <a:lnTo>
                    <a:pt x="438" y="328"/>
                  </a:lnTo>
                  <a:lnTo>
                    <a:pt x="432" y="287"/>
                  </a:lnTo>
                  <a:lnTo>
                    <a:pt x="426" y="252"/>
                  </a:lnTo>
                  <a:lnTo>
                    <a:pt x="418" y="223"/>
                  </a:lnTo>
                  <a:lnTo>
                    <a:pt x="408" y="199"/>
                  </a:lnTo>
                  <a:lnTo>
                    <a:pt x="394" y="174"/>
                  </a:lnTo>
                  <a:lnTo>
                    <a:pt x="379" y="155"/>
                  </a:lnTo>
                  <a:lnTo>
                    <a:pt x="360" y="142"/>
                  </a:lnTo>
                  <a:lnTo>
                    <a:pt x="339" y="135"/>
                  </a:lnTo>
                  <a:lnTo>
                    <a:pt x="312" y="132"/>
                  </a:lnTo>
                  <a:close/>
                  <a:moveTo>
                    <a:pt x="318" y="0"/>
                  </a:moveTo>
                  <a:lnTo>
                    <a:pt x="355" y="3"/>
                  </a:lnTo>
                  <a:lnTo>
                    <a:pt x="390" y="7"/>
                  </a:lnTo>
                  <a:lnTo>
                    <a:pt x="422" y="14"/>
                  </a:lnTo>
                  <a:lnTo>
                    <a:pt x="450" y="23"/>
                  </a:lnTo>
                  <a:lnTo>
                    <a:pt x="480" y="39"/>
                  </a:lnTo>
                  <a:lnTo>
                    <a:pt x="510" y="58"/>
                  </a:lnTo>
                  <a:lnTo>
                    <a:pt x="534" y="78"/>
                  </a:lnTo>
                  <a:lnTo>
                    <a:pt x="563" y="111"/>
                  </a:lnTo>
                  <a:lnTo>
                    <a:pt x="587" y="147"/>
                  </a:lnTo>
                  <a:lnTo>
                    <a:pt x="599" y="172"/>
                  </a:lnTo>
                  <a:lnTo>
                    <a:pt x="610" y="200"/>
                  </a:lnTo>
                  <a:lnTo>
                    <a:pt x="619" y="231"/>
                  </a:lnTo>
                  <a:lnTo>
                    <a:pt x="634" y="294"/>
                  </a:lnTo>
                  <a:lnTo>
                    <a:pt x="643" y="359"/>
                  </a:lnTo>
                  <a:lnTo>
                    <a:pt x="648" y="424"/>
                  </a:lnTo>
                  <a:lnTo>
                    <a:pt x="648" y="485"/>
                  </a:lnTo>
                  <a:lnTo>
                    <a:pt x="644" y="541"/>
                  </a:lnTo>
                  <a:lnTo>
                    <a:pt x="639" y="593"/>
                  </a:lnTo>
                  <a:lnTo>
                    <a:pt x="630" y="641"/>
                  </a:lnTo>
                  <a:lnTo>
                    <a:pt x="618" y="683"/>
                  </a:lnTo>
                  <a:lnTo>
                    <a:pt x="603" y="720"/>
                  </a:lnTo>
                  <a:lnTo>
                    <a:pt x="584" y="751"/>
                  </a:lnTo>
                  <a:lnTo>
                    <a:pt x="563" y="777"/>
                  </a:lnTo>
                  <a:lnTo>
                    <a:pt x="535" y="799"/>
                  </a:lnTo>
                  <a:lnTo>
                    <a:pt x="504" y="817"/>
                  </a:lnTo>
                  <a:lnTo>
                    <a:pt x="468" y="831"/>
                  </a:lnTo>
                  <a:lnTo>
                    <a:pt x="428" y="840"/>
                  </a:lnTo>
                  <a:lnTo>
                    <a:pt x="384" y="845"/>
                  </a:lnTo>
                  <a:lnTo>
                    <a:pt x="336" y="847"/>
                  </a:lnTo>
                  <a:lnTo>
                    <a:pt x="290" y="843"/>
                  </a:lnTo>
                  <a:lnTo>
                    <a:pt x="246" y="835"/>
                  </a:lnTo>
                  <a:lnTo>
                    <a:pt x="207" y="824"/>
                  </a:lnTo>
                  <a:lnTo>
                    <a:pt x="174" y="809"/>
                  </a:lnTo>
                  <a:lnTo>
                    <a:pt x="144" y="791"/>
                  </a:lnTo>
                  <a:lnTo>
                    <a:pt x="116" y="767"/>
                  </a:lnTo>
                  <a:lnTo>
                    <a:pt x="92" y="741"/>
                  </a:lnTo>
                  <a:lnTo>
                    <a:pt x="70" y="712"/>
                  </a:lnTo>
                  <a:lnTo>
                    <a:pt x="55" y="688"/>
                  </a:lnTo>
                  <a:lnTo>
                    <a:pt x="43" y="657"/>
                  </a:lnTo>
                  <a:lnTo>
                    <a:pt x="32" y="624"/>
                  </a:lnTo>
                  <a:lnTo>
                    <a:pt x="22" y="588"/>
                  </a:lnTo>
                  <a:lnTo>
                    <a:pt x="11" y="533"/>
                  </a:lnTo>
                  <a:lnTo>
                    <a:pt x="4" y="475"/>
                  </a:lnTo>
                  <a:lnTo>
                    <a:pt x="0" y="412"/>
                  </a:lnTo>
                  <a:lnTo>
                    <a:pt x="0" y="348"/>
                  </a:lnTo>
                  <a:lnTo>
                    <a:pt x="4" y="291"/>
                  </a:lnTo>
                  <a:lnTo>
                    <a:pt x="11" y="238"/>
                  </a:lnTo>
                  <a:lnTo>
                    <a:pt x="22" y="191"/>
                  </a:lnTo>
                  <a:lnTo>
                    <a:pt x="35" y="150"/>
                  </a:lnTo>
                  <a:lnTo>
                    <a:pt x="52" y="115"/>
                  </a:lnTo>
                  <a:lnTo>
                    <a:pt x="72" y="87"/>
                  </a:lnTo>
                  <a:lnTo>
                    <a:pt x="96" y="63"/>
                  </a:lnTo>
                  <a:lnTo>
                    <a:pt x="124" y="43"/>
                  </a:lnTo>
                  <a:lnTo>
                    <a:pt x="156" y="27"/>
                  </a:lnTo>
                  <a:lnTo>
                    <a:pt x="192" y="15"/>
                  </a:lnTo>
                  <a:lnTo>
                    <a:pt x="231" y="7"/>
                  </a:lnTo>
                  <a:lnTo>
                    <a:pt x="272" y="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8F8F8"/>
            </a:solidFill>
            <a:ln w="9525" cap="flat" cmpd="sng" algn="ctr">
              <a:solidFill>
                <a:srgbClr val="EE2F3C"/>
              </a:solidFill>
              <a:prstDash val="solid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2430941" y="4569680"/>
            <a:ext cx="598394" cy="631227"/>
            <a:chOff x="8292758" y="2376246"/>
            <a:chExt cx="598394" cy="631227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8430588" y="2376246"/>
              <a:ext cx="460564" cy="631227"/>
              <a:chOff x="8430588" y="2376246"/>
              <a:chExt cx="460564" cy="631227"/>
            </a:xfrm>
          </p:grpSpPr>
          <p:grpSp>
            <p:nvGrpSpPr>
              <p:cNvPr id="91" name="Группа 90"/>
              <p:cNvGrpSpPr/>
              <p:nvPr/>
            </p:nvGrpSpPr>
            <p:grpSpPr>
              <a:xfrm>
                <a:off x="8430588" y="2376246"/>
                <a:ext cx="460564" cy="631227"/>
                <a:chOff x="3782776" y="2834614"/>
                <a:chExt cx="460564" cy="631227"/>
              </a:xfrm>
            </p:grpSpPr>
            <p:sp>
              <p:nvSpPr>
                <p:cNvPr id="93" name="Овал 92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3782776" y="2834614"/>
                  <a:ext cx="460564" cy="460564"/>
                </a:xfrm>
                <a:prstGeom prst="ellipse">
                  <a:avLst/>
                </a:prstGeom>
                <a:solidFill>
                  <a:srgbClr val="F8F8F8"/>
                </a:solidFill>
                <a:ln w="25400" cap="flat" cmpd="sng" algn="ctr">
                  <a:solidFill>
                    <a:srgbClr val="8B0304">
                      <a:lumMod val="20000"/>
                      <a:lumOff val="8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471"/>
                <p:cNvSpPr>
                  <a:spLocks noEditPoints="1"/>
                </p:cNvSpPr>
                <p:nvPr/>
              </p:nvSpPr>
              <p:spPr bwMode="auto">
                <a:xfrm rot="21359109">
                  <a:off x="3823026" y="3244432"/>
                  <a:ext cx="166642" cy="221409"/>
                </a:xfrm>
                <a:custGeom>
                  <a:avLst/>
                  <a:gdLst/>
                  <a:ahLst/>
                  <a:cxnLst>
                    <a:cxn ang="0">
                      <a:pos x="286" y="134"/>
                    </a:cxn>
                    <a:cxn ang="0">
                      <a:pos x="248" y="152"/>
                    </a:cxn>
                    <a:cxn ang="0">
                      <a:pos x="223" y="196"/>
                    </a:cxn>
                    <a:cxn ang="0">
                      <a:pos x="210" y="247"/>
                    </a:cxn>
                    <a:cxn ang="0">
                      <a:pos x="203" y="322"/>
                    </a:cxn>
                    <a:cxn ang="0">
                      <a:pos x="203" y="417"/>
                    </a:cxn>
                    <a:cxn ang="0">
                      <a:pos x="208" y="515"/>
                    </a:cxn>
                    <a:cxn ang="0">
                      <a:pos x="220" y="589"/>
                    </a:cxn>
                    <a:cxn ang="0">
                      <a:pos x="239" y="641"/>
                    </a:cxn>
                    <a:cxn ang="0">
                      <a:pos x="270" y="687"/>
                    </a:cxn>
                    <a:cxn ang="0">
                      <a:pos x="308" y="707"/>
                    </a:cxn>
                    <a:cxn ang="0">
                      <a:pos x="351" y="709"/>
                    </a:cxn>
                    <a:cxn ang="0">
                      <a:pos x="383" y="696"/>
                    </a:cxn>
                    <a:cxn ang="0">
                      <a:pos x="411" y="668"/>
                    </a:cxn>
                    <a:cxn ang="0">
                      <a:pos x="430" y="627"/>
                    </a:cxn>
                    <a:cxn ang="0">
                      <a:pos x="440" y="575"/>
                    </a:cxn>
                    <a:cxn ang="0">
                      <a:pos x="444" y="512"/>
                    </a:cxn>
                    <a:cxn ang="0">
                      <a:pos x="443" y="429"/>
                    </a:cxn>
                    <a:cxn ang="0">
                      <a:pos x="438" y="328"/>
                    </a:cxn>
                    <a:cxn ang="0">
                      <a:pos x="426" y="252"/>
                    </a:cxn>
                    <a:cxn ang="0">
                      <a:pos x="408" y="199"/>
                    </a:cxn>
                    <a:cxn ang="0">
                      <a:pos x="379" y="155"/>
                    </a:cxn>
                    <a:cxn ang="0">
                      <a:pos x="339" y="135"/>
                    </a:cxn>
                    <a:cxn ang="0">
                      <a:pos x="318" y="0"/>
                    </a:cxn>
                    <a:cxn ang="0">
                      <a:pos x="390" y="7"/>
                    </a:cxn>
                    <a:cxn ang="0">
                      <a:pos x="450" y="23"/>
                    </a:cxn>
                    <a:cxn ang="0">
                      <a:pos x="510" y="58"/>
                    </a:cxn>
                    <a:cxn ang="0">
                      <a:pos x="563" y="111"/>
                    </a:cxn>
                    <a:cxn ang="0">
                      <a:pos x="599" y="172"/>
                    </a:cxn>
                    <a:cxn ang="0">
                      <a:pos x="619" y="231"/>
                    </a:cxn>
                    <a:cxn ang="0">
                      <a:pos x="643" y="359"/>
                    </a:cxn>
                    <a:cxn ang="0">
                      <a:pos x="648" y="485"/>
                    </a:cxn>
                    <a:cxn ang="0">
                      <a:pos x="639" y="593"/>
                    </a:cxn>
                    <a:cxn ang="0">
                      <a:pos x="618" y="683"/>
                    </a:cxn>
                    <a:cxn ang="0">
                      <a:pos x="584" y="751"/>
                    </a:cxn>
                    <a:cxn ang="0">
                      <a:pos x="535" y="799"/>
                    </a:cxn>
                    <a:cxn ang="0">
                      <a:pos x="468" y="831"/>
                    </a:cxn>
                    <a:cxn ang="0">
                      <a:pos x="384" y="845"/>
                    </a:cxn>
                    <a:cxn ang="0">
                      <a:pos x="290" y="843"/>
                    </a:cxn>
                    <a:cxn ang="0">
                      <a:pos x="207" y="824"/>
                    </a:cxn>
                    <a:cxn ang="0">
                      <a:pos x="144" y="791"/>
                    </a:cxn>
                    <a:cxn ang="0">
                      <a:pos x="92" y="741"/>
                    </a:cxn>
                    <a:cxn ang="0">
                      <a:pos x="55" y="688"/>
                    </a:cxn>
                    <a:cxn ang="0">
                      <a:pos x="32" y="624"/>
                    </a:cxn>
                    <a:cxn ang="0">
                      <a:pos x="11" y="533"/>
                    </a:cxn>
                    <a:cxn ang="0">
                      <a:pos x="0" y="412"/>
                    </a:cxn>
                    <a:cxn ang="0">
                      <a:pos x="4" y="291"/>
                    </a:cxn>
                    <a:cxn ang="0">
                      <a:pos x="22" y="191"/>
                    </a:cxn>
                    <a:cxn ang="0">
                      <a:pos x="52" y="115"/>
                    </a:cxn>
                    <a:cxn ang="0">
                      <a:pos x="96" y="63"/>
                    </a:cxn>
                    <a:cxn ang="0">
                      <a:pos x="156" y="27"/>
                    </a:cxn>
                    <a:cxn ang="0">
                      <a:pos x="231" y="7"/>
                    </a:cxn>
                    <a:cxn ang="0">
                      <a:pos x="318" y="0"/>
                    </a:cxn>
                  </a:cxnLst>
                  <a:rect l="0" t="0" r="r" b="b"/>
                  <a:pathLst>
                    <a:path w="648" h="847">
                      <a:moveTo>
                        <a:pt x="312" y="132"/>
                      </a:moveTo>
                      <a:lnTo>
                        <a:pt x="286" y="134"/>
                      </a:lnTo>
                      <a:lnTo>
                        <a:pt x="264" y="140"/>
                      </a:lnTo>
                      <a:lnTo>
                        <a:pt x="248" y="152"/>
                      </a:lnTo>
                      <a:lnTo>
                        <a:pt x="235" y="171"/>
                      </a:lnTo>
                      <a:lnTo>
                        <a:pt x="223" y="196"/>
                      </a:lnTo>
                      <a:lnTo>
                        <a:pt x="216" y="219"/>
                      </a:lnTo>
                      <a:lnTo>
                        <a:pt x="210" y="247"/>
                      </a:lnTo>
                      <a:lnTo>
                        <a:pt x="206" y="282"/>
                      </a:lnTo>
                      <a:lnTo>
                        <a:pt x="203" y="322"/>
                      </a:lnTo>
                      <a:lnTo>
                        <a:pt x="202" y="367"/>
                      </a:lnTo>
                      <a:lnTo>
                        <a:pt x="203" y="417"/>
                      </a:lnTo>
                      <a:lnTo>
                        <a:pt x="206" y="469"/>
                      </a:lnTo>
                      <a:lnTo>
                        <a:pt x="208" y="515"/>
                      </a:lnTo>
                      <a:lnTo>
                        <a:pt x="214" y="555"/>
                      </a:lnTo>
                      <a:lnTo>
                        <a:pt x="220" y="589"/>
                      </a:lnTo>
                      <a:lnTo>
                        <a:pt x="230" y="617"/>
                      </a:lnTo>
                      <a:lnTo>
                        <a:pt x="239" y="641"/>
                      </a:lnTo>
                      <a:lnTo>
                        <a:pt x="254" y="668"/>
                      </a:lnTo>
                      <a:lnTo>
                        <a:pt x="270" y="687"/>
                      </a:lnTo>
                      <a:lnTo>
                        <a:pt x="288" y="700"/>
                      </a:lnTo>
                      <a:lnTo>
                        <a:pt x="308" y="707"/>
                      </a:lnTo>
                      <a:lnTo>
                        <a:pt x="331" y="709"/>
                      </a:lnTo>
                      <a:lnTo>
                        <a:pt x="351" y="709"/>
                      </a:lnTo>
                      <a:lnTo>
                        <a:pt x="368" y="705"/>
                      </a:lnTo>
                      <a:lnTo>
                        <a:pt x="383" y="696"/>
                      </a:lnTo>
                      <a:lnTo>
                        <a:pt x="398" y="683"/>
                      </a:lnTo>
                      <a:lnTo>
                        <a:pt x="411" y="668"/>
                      </a:lnTo>
                      <a:lnTo>
                        <a:pt x="422" y="649"/>
                      </a:lnTo>
                      <a:lnTo>
                        <a:pt x="430" y="627"/>
                      </a:lnTo>
                      <a:lnTo>
                        <a:pt x="436" y="599"/>
                      </a:lnTo>
                      <a:lnTo>
                        <a:pt x="440" y="575"/>
                      </a:lnTo>
                      <a:lnTo>
                        <a:pt x="443" y="545"/>
                      </a:lnTo>
                      <a:lnTo>
                        <a:pt x="444" y="512"/>
                      </a:lnTo>
                      <a:lnTo>
                        <a:pt x="444" y="473"/>
                      </a:lnTo>
                      <a:lnTo>
                        <a:pt x="443" y="429"/>
                      </a:lnTo>
                      <a:lnTo>
                        <a:pt x="442" y="375"/>
                      </a:lnTo>
                      <a:lnTo>
                        <a:pt x="438" y="328"/>
                      </a:lnTo>
                      <a:lnTo>
                        <a:pt x="432" y="287"/>
                      </a:lnTo>
                      <a:lnTo>
                        <a:pt x="426" y="252"/>
                      </a:lnTo>
                      <a:lnTo>
                        <a:pt x="418" y="223"/>
                      </a:lnTo>
                      <a:lnTo>
                        <a:pt x="408" y="199"/>
                      </a:lnTo>
                      <a:lnTo>
                        <a:pt x="394" y="174"/>
                      </a:lnTo>
                      <a:lnTo>
                        <a:pt x="379" y="155"/>
                      </a:lnTo>
                      <a:lnTo>
                        <a:pt x="360" y="142"/>
                      </a:lnTo>
                      <a:lnTo>
                        <a:pt x="339" y="135"/>
                      </a:lnTo>
                      <a:lnTo>
                        <a:pt x="312" y="132"/>
                      </a:lnTo>
                      <a:close/>
                      <a:moveTo>
                        <a:pt x="318" y="0"/>
                      </a:moveTo>
                      <a:lnTo>
                        <a:pt x="355" y="3"/>
                      </a:lnTo>
                      <a:lnTo>
                        <a:pt x="390" y="7"/>
                      </a:lnTo>
                      <a:lnTo>
                        <a:pt x="422" y="14"/>
                      </a:lnTo>
                      <a:lnTo>
                        <a:pt x="450" y="23"/>
                      </a:lnTo>
                      <a:lnTo>
                        <a:pt x="480" y="39"/>
                      </a:lnTo>
                      <a:lnTo>
                        <a:pt x="510" y="58"/>
                      </a:lnTo>
                      <a:lnTo>
                        <a:pt x="534" y="78"/>
                      </a:lnTo>
                      <a:lnTo>
                        <a:pt x="563" y="111"/>
                      </a:lnTo>
                      <a:lnTo>
                        <a:pt x="587" y="147"/>
                      </a:lnTo>
                      <a:lnTo>
                        <a:pt x="599" y="172"/>
                      </a:lnTo>
                      <a:lnTo>
                        <a:pt x="610" y="200"/>
                      </a:lnTo>
                      <a:lnTo>
                        <a:pt x="619" y="231"/>
                      </a:lnTo>
                      <a:lnTo>
                        <a:pt x="634" y="294"/>
                      </a:lnTo>
                      <a:lnTo>
                        <a:pt x="643" y="359"/>
                      </a:lnTo>
                      <a:lnTo>
                        <a:pt x="648" y="424"/>
                      </a:lnTo>
                      <a:lnTo>
                        <a:pt x="648" y="485"/>
                      </a:lnTo>
                      <a:lnTo>
                        <a:pt x="644" y="541"/>
                      </a:lnTo>
                      <a:lnTo>
                        <a:pt x="639" y="593"/>
                      </a:lnTo>
                      <a:lnTo>
                        <a:pt x="630" y="641"/>
                      </a:lnTo>
                      <a:lnTo>
                        <a:pt x="618" y="683"/>
                      </a:lnTo>
                      <a:lnTo>
                        <a:pt x="603" y="720"/>
                      </a:lnTo>
                      <a:lnTo>
                        <a:pt x="584" y="751"/>
                      </a:lnTo>
                      <a:lnTo>
                        <a:pt x="563" y="777"/>
                      </a:lnTo>
                      <a:lnTo>
                        <a:pt x="535" y="799"/>
                      </a:lnTo>
                      <a:lnTo>
                        <a:pt x="504" y="817"/>
                      </a:lnTo>
                      <a:lnTo>
                        <a:pt x="468" y="831"/>
                      </a:lnTo>
                      <a:lnTo>
                        <a:pt x="428" y="840"/>
                      </a:lnTo>
                      <a:lnTo>
                        <a:pt x="384" y="845"/>
                      </a:lnTo>
                      <a:lnTo>
                        <a:pt x="336" y="847"/>
                      </a:lnTo>
                      <a:lnTo>
                        <a:pt x="290" y="843"/>
                      </a:lnTo>
                      <a:lnTo>
                        <a:pt x="246" y="835"/>
                      </a:lnTo>
                      <a:lnTo>
                        <a:pt x="207" y="824"/>
                      </a:lnTo>
                      <a:lnTo>
                        <a:pt x="174" y="809"/>
                      </a:lnTo>
                      <a:lnTo>
                        <a:pt x="144" y="791"/>
                      </a:lnTo>
                      <a:lnTo>
                        <a:pt x="116" y="767"/>
                      </a:lnTo>
                      <a:lnTo>
                        <a:pt x="92" y="741"/>
                      </a:lnTo>
                      <a:lnTo>
                        <a:pt x="70" y="712"/>
                      </a:lnTo>
                      <a:lnTo>
                        <a:pt x="55" y="688"/>
                      </a:lnTo>
                      <a:lnTo>
                        <a:pt x="43" y="657"/>
                      </a:lnTo>
                      <a:lnTo>
                        <a:pt x="32" y="624"/>
                      </a:lnTo>
                      <a:lnTo>
                        <a:pt x="22" y="588"/>
                      </a:lnTo>
                      <a:lnTo>
                        <a:pt x="11" y="533"/>
                      </a:lnTo>
                      <a:lnTo>
                        <a:pt x="4" y="475"/>
                      </a:lnTo>
                      <a:lnTo>
                        <a:pt x="0" y="412"/>
                      </a:lnTo>
                      <a:lnTo>
                        <a:pt x="0" y="348"/>
                      </a:lnTo>
                      <a:lnTo>
                        <a:pt x="4" y="291"/>
                      </a:lnTo>
                      <a:lnTo>
                        <a:pt x="11" y="238"/>
                      </a:lnTo>
                      <a:lnTo>
                        <a:pt x="22" y="191"/>
                      </a:lnTo>
                      <a:lnTo>
                        <a:pt x="35" y="150"/>
                      </a:lnTo>
                      <a:lnTo>
                        <a:pt x="52" y="115"/>
                      </a:lnTo>
                      <a:lnTo>
                        <a:pt x="72" y="87"/>
                      </a:lnTo>
                      <a:lnTo>
                        <a:pt x="96" y="63"/>
                      </a:lnTo>
                      <a:lnTo>
                        <a:pt x="124" y="43"/>
                      </a:lnTo>
                      <a:lnTo>
                        <a:pt x="156" y="27"/>
                      </a:lnTo>
                      <a:lnTo>
                        <a:pt x="192" y="15"/>
                      </a:lnTo>
                      <a:lnTo>
                        <a:pt x="231" y="7"/>
                      </a:lnTo>
                      <a:lnTo>
                        <a:pt x="272" y="2"/>
                      </a:lnTo>
                      <a:lnTo>
                        <a:pt x="318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 cap="flat" cmpd="sng" algn="ctr">
                  <a:solidFill>
                    <a:srgbClr val="EE2F3C"/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64" cstate="print">
                <a:duotone>
                  <a:srgbClr val="8C8C8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02492" y="2462654"/>
                <a:ext cx="300930" cy="300930"/>
              </a:xfrm>
              <a:prstGeom prst="rect">
                <a:avLst/>
              </a:prstGeom>
            </p:spPr>
          </p:pic>
        </p:grpSp>
        <p:sp>
          <p:nvSpPr>
            <p:cNvPr id="90" name="Freeform 127"/>
            <p:cNvSpPr>
              <a:spLocks/>
            </p:cNvSpPr>
            <p:nvPr/>
          </p:nvSpPr>
          <p:spPr bwMode="auto">
            <a:xfrm>
              <a:off x="8292758" y="2748505"/>
              <a:ext cx="173380" cy="234539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408" y="9"/>
                </a:cxn>
                <a:cxn ang="0">
                  <a:pos x="475" y="32"/>
                </a:cxn>
                <a:cxn ang="0">
                  <a:pos x="524" y="73"/>
                </a:cxn>
                <a:cxn ang="0">
                  <a:pos x="560" y="131"/>
                </a:cxn>
                <a:cxn ang="0">
                  <a:pos x="577" y="195"/>
                </a:cxn>
                <a:cxn ang="0">
                  <a:pos x="573" y="244"/>
                </a:cxn>
                <a:cxn ang="0">
                  <a:pos x="559" y="289"/>
                </a:cxn>
                <a:cxn ang="0">
                  <a:pos x="535" y="324"/>
                </a:cxn>
                <a:cxn ang="0">
                  <a:pos x="493" y="361"/>
                </a:cxn>
                <a:cxn ang="0">
                  <a:pos x="493" y="389"/>
                </a:cxn>
                <a:cxn ang="0">
                  <a:pos x="535" y="401"/>
                </a:cxn>
                <a:cxn ang="0">
                  <a:pos x="559" y="412"/>
                </a:cxn>
                <a:cxn ang="0">
                  <a:pos x="603" y="450"/>
                </a:cxn>
                <a:cxn ang="0">
                  <a:pos x="635" y="502"/>
                </a:cxn>
                <a:cxn ang="0">
                  <a:pos x="651" y="569"/>
                </a:cxn>
                <a:cxn ang="0">
                  <a:pos x="643" y="664"/>
                </a:cxn>
                <a:cxn ang="0">
                  <a:pos x="611" y="738"/>
                </a:cxn>
                <a:cxn ang="0">
                  <a:pos x="564" y="792"/>
                </a:cxn>
                <a:cxn ang="0">
                  <a:pos x="509" y="828"/>
                </a:cxn>
                <a:cxn ang="0">
                  <a:pos x="444" y="848"/>
                </a:cxn>
                <a:cxn ang="0">
                  <a:pos x="365" y="857"/>
                </a:cxn>
                <a:cxn ang="0">
                  <a:pos x="271" y="854"/>
                </a:cxn>
                <a:cxn ang="0">
                  <a:pos x="197" y="838"/>
                </a:cxn>
                <a:cxn ang="0">
                  <a:pos x="140" y="809"/>
                </a:cxn>
                <a:cxn ang="0">
                  <a:pos x="92" y="766"/>
                </a:cxn>
                <a:cxn ang="0">
                  <a:pos x="53" y="710"/>
                </a:cxn>
                <a:cxn ang="0">
                  <a:pos x="25" y="652"/>
                </a:cxn>
                <a:cxn ang="0">
                  <a:pos x="229" y="645"/>
                </a:cxn>
                <a:cxn ang="0">
                  <a:pos x="255" y="690"/>
                </a:cxn>
                <a:cxn ang="0">
                  <a:pos x="287" y="720"/>
                </a:cxn>
                <a:cxn ang="0">
                  <a:pos x="325" y="734"/>
                </a:cxn>
                <a:cxn ang="0">
                  <a:pos x="373" y="732"/>
                </a:cxn>
                <a:cxn ang="0">
                  <a:pos x="411" y="712"/>
                </a:cxn>
                <a:cxn ang="0">
                  <a:pos x="439" y="672"/>
                </a:cxn>
                <a:cxn ang="0">
                  <a:pos x="451" y="622"/>
                </a:cxn>
                <a:cxn ang="0">
                  <a:pos x="447" y="561"/>
                </a:cxn>
                <a:cxn ang="0">
                  <a:pos x="427" y="512"/>
                </a:cxn>
                <a:cxn ang="0">
                  <a:pos x="393" y="478"/>
                </a:cxn>
                <a:cxn ang="0">
                  <a:pos x="351" y="462"/>
                </a:cxn>
                <a:cxn ang="0">
                  <a:pos x="304" y="464"/>
                </a:cxn>
                <a:cxn ang="0">
                  <a:pos x="264" y="474"/>
                </a:cxn>
                <a:cxn ang="0">
                  <a:pos x="281" y="332"/>
                </a:cxn>
                <a:cxn ang="0">
                  <a:pos x="324" y="324"/>
                </a:cxn>
                <a:cxn ang="0">
                  <a:pos x="357" y="296"/>
                </a:cxn>
                <a:cxn ang="0">
                  <a:pos x="380" y="261"/>
                </a:cxn>
                <a:cxn ang="0">
                  <a:pos x="383" y="217"/>
                </a:cxn>
                <a:cxn ang="0">
                  <a:pos x="373" y="177"/>
                </a:cxn>
                <a:cxn ang="0">
                  <a:pos x="352" y="149"/>
                </a:cxn>
                <a:cxn ang="0">
                  <a:pos x="323" y="129"/>
                </a:cxn>
                <a:cxn ang="0">
                  <a:pos x="284" y="125"/>
                </a:cxn>
                <a:cxn ang="0">
                  <a:pos x="244" y="133"/>
                </a:cxn>
                <a:cxn ang="0">
                  <a:pos x="217" y="157"/>
                </a:cxn>
                <a:cxn ang="0">
                  <a:pos x="197" y="193"/>
                </a:cxn>
                <a:cxn ang="0">
                  <a:pos x="191" y="241"/>
                </a:cxn>
                <a:cxn ang="0">
                  <a:pos x="8" y="181"/>
                </a:cxn>
                <a:cxn ang="0">
                  <a:pos x="36" y="117"/>
                </a:cxn>
                <a:cxn ang="0">
                  <a:pos x="80" y="64"/>
                </a:cxn>
                <a:cxn ang="0">
                  <a:pos x="144" y="27"/>
                </a:cxn>
                <a:cxn ang="0">
                  <a:pos x="228" y="5"/>
                </a:cxn>
              </a:cxnLst>
              <a:rect l="0" t="0" r="r" b="b"/>
              <a:pathLst>
                <a:path w="651" h="857">
                  <a:moveTo>
                    <a:pt x="277" y="0"/>
                  </a:moveTo>
                  <a:lnTo>
                    <a:pt x="325" y="0"/>
                  </a:lnTo>
                  <a:lnTo>
                    <a:pt x="368" y="3"/>
                  </a:lnTo>
                  <a:lnTo>
                    <a:pt x="408" y="9"/>
                  </a:lnTo>
                  <a:lnTo>
                    <a:pt x="444" y="20"/>
                  </a:lnTo>
                  <a:lnTo>
                    <a:pt x="475" y="32"/>
                  </a:lnTo>
                  <a:lnTo>
                    <a:pt x="500" y="49"/>
                  </a:lnTo>
                  <a:lnTo>
                    <a:pt x="524" y="73"/>
                  </a:lnTo>
                  <a:lnTo>
                    <a:pt x="544" y="100"/>
                  </a:lnTo>
                  <a:lnTo>
                    <a:pt x="560" y="131"/>
                  </a:lnTo>
                  <a:lnTo>
                    <a:pt x="572" y="163"/>
                  </a:lnTo>
                  <a:lnTo>
                    <a:pt x="577" y="195"/>
                  </a:lnTo>
                  <a:lnTo>
                    <a:pt x="577" y="219"/>
                  </a:lnTo>
                  <a:lnTo>
                    <a:pt x="573" y="244"/>
                  </a:lnTo>
                  <a:lnTo>
                    <a:pt x="568" y="268"/>
                  </a:lnTo>
                  <a:lnTo>
                    <a:pt x="559" y="289"/>
                  </a:lnTo>
                  <a:lnTo>
                    <a:pt x="548" y="306"/>
                  </a:lnTo>
                  <a:lnTo>
                    <a:pt x="535" y="324"/>
                  </a:lnTo>
                  <a:lnTo>
                    <a:pt x="516" y="341"/>
                  </a:lnTo>
                  <a:lnTo>
                    <a:pt x="493" y="361"/>
                  </a:lnTo>
                  <a:lnTo>
                    <a:pt x="464" y="382"/>
                  </a:lnTo>
                  <a:lnTo>
                    <a:pt x="493" y="389"/>
                  </a:lnTo>
                  <a:lnTo>
                    <a:pt x="516" y="396"/>
                  </a:lnTo>
                  <a:lnTo>
                    <a:pt x="535" y="401"/>
                  </a:lnTo>
                  <a:lnTo>
                    <a:pt x="548" y="406"/>
                  </a:lnTo>
                  <a:lnTo>
                    <a:pt x="559" y="412"/>
                  </a:lnTo>
                  <a:lnTo>
                    <a:pt x="583" y="429"/>
                  </a:lnTo>
                  <a:lnTo>
                    <a:pt x="603" y="450"/>
                  </a:lnTo>
                  <a:lnTo>
                    <a:pt x="621" y="473"/>
                  </a:lnTo>
                  <a:lnTo>
                    <a:pt x="635" y="502"/>
                  </a:lnTo>
                  <a:lnTo>
                    <a:pt x="645" y="534"/>
                  </a:lnTo>
                  <a:lnTo>
                    <a:pt x="651" y="569"/>
                  </a:lnTo>
                  <a:lnTo>
                    <a:pt x="651" y="617"/>
                  </a:lnTo>
                  <a:lnTo>
                    <a:pt x="643" y="664"/>
                  </a:lnTo>
                  <a:lnTo>
                    <a:pt x="627" y="708"/>
                  </a:lnTo>
                  <a:lnTo>
                    <a:pt x="611" y="738"/>
                  </a:lnTo>
                  <a:lnTo>
                    <a:pt x="589" y="766"/>
                  </a:lnTo>
                  <a:lnTo>
                    <a:pt x="564" y="792"/>
                  </a:lnTo>
                  <a:lnTo>
                    <a:pt x="536" y="813"/>
                  </a:lnTo>
                  <a:lnTo>
                    <a:pt x="509" y="828"/>
                  </a:lnTo>
                  <a:lnTo>
                    <a:pt x="479" y="838"/>
                  </a:lnTo>
                  <a:lnTo>
                    <a:pt x="444" y="848"/>
                  </a:lnTo>
                  <a:lnTo>
                    <a:pt x="407" y="853"/>
                  </a:lnTo>
                  <a:lnTo>
                    <a:pt x="365" y="857"/>
                  </a:lnTo>
                  <a:lnTo>
                    <a:pt x="316" y="857"/>
                  </a:lnTo>
                  <a:lnTo>
                    <a:pt x="271" y="854"/>
                  </a:lnTo>
                  <a:lnTo>
                    <a:pt x="231" y="849"/>
                  </a:lnTo>
                  <a:lnTo>
                    <a:pt x="197" y="838"/>
                  </a:lnTo>
                  <a:lnTo>
                    <a:pt x="168" y="825"/>
                  </a:lnTo>
                  <a:lnTo>
                    <a:pt x="140" y="809"/>
                  </a:lnTo>
                  <a:lnTo>
                    <a:pt x="115" y="789"/>
                  </a:lnTo>
                  <a:lnTo>
                    <a:pt x="92" y="766"/>
                  </a:lnTo>
                  <a:lnTo>
                    <a:pt x="71" y="740"/>
                  </a:lnTo>
                  <a:lnTo>
                    <a:pt x="53" y="710"/>
                  </a:lnTo>
                  <a:lnTo>
                    <a:pt x="37" y="681"/>
                  </a:lnTo>
                  <a:lnTo>
                    <a:pt x="25" y="652"/>
                  </a:lnTo>
                  <a:lnTo>
                    <a:pt x="221" y="616"/>
                  </a:lnTo>
                  <a:lnTo>
                    <a:pt x="229" y="645"/>
                  </a:lnTo>
                  <a:lnTo>
                    <a:pt x="241" y="670"/>
                  </a:lnTo>
                  <a:lnTo>
                    <a:pt x="255" y="690"/>
                  </a:lnTo>
                  <a:lnTo>
                    <a:pt x="271" y="708"/>
                  </a:lnTo>
                  <a:lnTo>
                    <a:pt x="287" y="720"/>
                  </a:lnTo>
                  <a:lnTo>
                    <a:pt x="305" y="729"/>
                  </a:lnTo>
                  <a:lnTo>
                    <a:pt x="325" y="734"/>
                  </a:lnTo>
                  <a:lnTo>
                    <a:pt x="349" y="734"/>
                  </a:lnTo>
                  <a:lnTo>
                    <a:pt x="373" y="732"/>
                  </a:lnTo>
                  <a:lnTo>
                    <a:pt x="393" y="724"/>
                  </a:lnTo>
                  <a:lnTo>
                    <a:pt x="411" y="712"/>
                  </a:lnTo>
                  <a:lnTo>
                    <a:pt x="427" y="693"/>
                  </a:lnTo>
                  <a:lnTo>
                    <a:pt x="439" y="672"/>
                  </a:lnTo>
                  <a:lnTo>
                    <a:pt x="447" y="649"/>
                  </a:lnTo>
                  <a:lnTo>
                    <a:pt x="451" y="622"/>
                  </a:lnTo>
                  <a:lnTo>
                    <a:pt x="451" y="592"/>
                  </a:lnTo>
                  <a:lnTo>
                    <a:pt x="447" y="561"/>
                  </a:lnTo>
                  <a:lnTo>
                    <a:pt x="439" y="534"/>
                  </a:lnTo>
                  <a:lnTo>
                    <a:pt x="427" y="512"/>
                  </a:lnTo>
                  <a:lnTo>
                    <a:pt x="411" y="493"/>
                  </a:lnTo>
                  <a:lnTo>
                    <a:pt x="393" y="478"/>
                  </a:lnTo>
                  <a:lnTo>
                    <a:pt x="373" y="468"/>
                  </a:lnTo>
                  <a:lnTo>
                    <a:pt x="351" y="462"/>
                  </a:lnTo>
                  <a:lnTo>
                    <a:pt x="324" y="461"/>
                  </a:lnTo>
                  <a:lnTo>
                    <a:pt x="304" y="464"/>
                  </a:lnTo>
                  <a:lnTo>
                    <a:pt x="283" y="468"/>
                  </a:lnTo>
                  <a:lnTo>
                    <a:pt x="264" y="474"/>
                  </a:lnTo>
                  <a:lnTo>
                    <a:pt x="261" y="332"/>
                  </a:lnTo>
                  <a:lnTo>
                    <a:pt x="281" y="332"/>
                  </a:lnTo>
                  <a:lnTo>
                    <a:pt x="305" y="330"/>
                  </a:lnTo>
                  <a:lnTo>
                    <a:pt x="324" y="324"/>
                  </a:lnTo>
                  <a:lnTo>
                    <a:pt x="341" y="313"/>
                  </a:lnTo>
                  <a:lnTo>
                    <a:pt x="357" y="296"/>
                  </a:lnTo>
                  <a:lnTo>
                    <a:pt x="372" y="278"/>
                  </a:lnTo>
                  <a:lnTo>
                    <a:pt x="380" y="261"/>
                  </a:lnTo>
                  <a:lnTo>
                    <a:pt x="384" y="241"/>
                  </a:lnTo>
                  <a:lnTo>
                    <a:pt x="383" y="217"/>
                  </a:lnTo>
                  <a:lnTo>
                    <a:pt x="380" y="196"/>
                  </a:lnTo>
                  <a:lnTo>
                    <a:pt x="373" y="177"/>
                  </a:lnTo>
                  <a:lnTo>
                    <a:pt x="364" y="163"/>
                  </a:lnTo>
                  <a:lnTo>
                    <a:pt x="352" y="149"/>
                  </a:lnTo>
                  <a:lnTo>
                    <a:pt x="339" y="137"/>
                  </a:lnTo>
                  <a:lnTo>
                    <a:pt x="323" y="129"/>
                  </a:lnTo>
                  <a:lnTo>
                    <a:pt x="305" y="125"/>
                  </a:lnTo>
                  <a:lnTo>
                    <a:pt x="284" y="125"/>
                  </a:lnTo>
                  <a:lnTo>
                    <a:pt x="263" y="128"/>
                  </a:lnTo>
                  <a:lnTo>
                    <a:pt x="244" y="133"/>
                  </a:lnTo>
                  <a:lnTo>
                    <a:pt x="229" y="144"/>
                  </a:lnTo>
                  <a:lnTo>
                    <a:pt x="217" y="157"/>
                  </a:lnTo>
                  <a:lnTo>
                    <a:pt x="205" y="173"/>
                  </a:lnTo>
                  <a:lnTo>
                    <a:pt x="197" y="193"/>
                  </a:lnTo>
                  <a:lnTo>
                    <a:pt x="192" y="216"/>
                  </a:lnTo>
                  <a:lnTo>
                    <a:pt x="191" y="241"/>
                  </a:lnTo>
                  <a:lnTo>
                    <a:pt x="0" y="215"/>
                  </a:lnTo>
                  <a:lnTo>
                    <a:pt x="8" y="181"/>
                  </a:lnTo>
                  <a:lnTo>
                    <a:pt x="20" y="149"/>
                  </a:lnTo>
                  <a:lnTo>
                    <a:pt x="36" y="117"/>
                  </a:lnTo>
                  <a:lnTo>
                    <a:pt x="56" y="89"/>
                  </a:lnTo>
                  <a:lnTo>
                    <a:pt x="80" y="64"/>
                  </a:lnTo>
                  <a:lnTo>
                    <a:pt x="109" y="43"/>
                  </a:lnTo>
                  <a:lnTo>
                    <a:pt x="144" y="27"/>
                  </a:lnTo>
                  <a:lnTo>
                    <a:pt x="184" y="13"/>
                  </a:lnTo>
                  <a:lnTo>
                    <a:pt x="228" y="5"/>
                  </a:lnTo>
                  <a:lnTo>
                    <a:pt x="277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4415485" y="2939655"/>
            <a:ext cx="595652" cy="679899"/>
            <a:chOff x="7511476" y="2380536"/>
            <a:chExt cx="595652" cy="679899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7511476" y="2380536"/>
              <a:ext cx="595652" cy="679899"/>
              <a:chOff x="5198727" y="1566453"/>
              <a:chExt cx="595652" cy="679899"/>
            </a:xfrm>
          </p:grpSpPr>
          <p:sp>
            <p:nvSpPr>
              <p:cNvPr id="98" name="Овал 97"/>
              <p:cNvSpPr/>
              <p:nvPr>
                <p:custDataLst>
                  <p:tags r:id="rId34"/>
                </p:custDataLst>
              </p:nvPr>
            </p:nvSpPr>
            <p:spPr>
              <a:xfrm>
                <a:off x="5333815" y="1566453"/>
                <a:ext cx="460564" cy="460564"/>
              </a:xfrm>
              <a:prstGeom prst="ellipse">
                <a:avLst/>
              </a:prstGeom>
              <a:solidFill>
                <a:srgbClr val="F8F8F8"/>
              </a:solidFill>
              <a:ln w="25400" cap="flat" cmpd="sng" algn="ctr">
                <a:solidFill>
                  <a:srgbClr val="8B0304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471"/>
              <p:cNvSpPr>
                <a:spLocks noEditPoints="1"/>
              </p:cNvSpPr>
              <p:nvPr/>
            </p:nvSpPr>
            <p:spPr bwMode="auto">
              <a:xfrm rot="21359109">
                <a:off x="5340453" y="1959602"/>
                <a:ext cx="166642" cy="221409"/>
              </a:xfrm>
              <a:custGeom>
                <a:avLst/>
                <a:gdLst/>
                <a:ahLst/>
                <a:cxnLst>
                  <a:cxn ang="0">
                    <a:pos x="286" y="134"/>
                  </a:cxn>
                  <a:cxn ang="0">
                    <a:pos x="248" y="152"/>
                  </a:cxn>
                  <a:cxn ang="0">
                    <a:pos x="223" y="196"/>
                  </a:cxn>
                  <a:cxn ang="0">
                    <a:pos x="210" y="247"/>
                  </a:cxn>
                  <a:cxn ang="0">
                    <a:pos x="203" y="322"/>
                  </a:cxn>
                  <a:cxn ang="0">
                    <a:pos x="203" y="417"/>
                  </a:cxn>
                  <a:cxn ang="0">
                    <a:pos x="208" y="515"/>
                  </a:cxn>
                  <a:cxn ang="0">
                    <a:pos x="220" y="589"/>
                  </a:cxn>
                  <a:cxn ang="0">
                    <a:pos x="239" y="641"/>
                  </a:cxn>
                  <a:cxn ang="0">
                    <a:pos x="270" y="687"/>
                  </a:cxn>
                  <a:cxn ang="0">
                    <a:pos x="308" y="707"/>
                  </a:cxn>
                  <a:cxn ang="0">
                    <a:pos x="351" y="709"/>
                  </a:cxn>
                  <a:cxn ang="0">
                    <a:pos x="383" y="696"/>
                  </a:cxn>
                  <a:cxn ang="0">
                    <a:pos x="411" y="668"/>
                  </a:cxn>
                  <a:cxn ang="0">
                    <a:pos x="430" y="627"/>
                  </a:cxn>
                  <a:cxn ang="0">
                    <a:pos x="440" y="575"/>
                  </a:cxn>
                  <a:cxn ang="0">
                    <a:pos x="444" y="512"/>
                  </a:cxn>
                  <a:cxn ang="0">
                    <a:pos x="443" y="429"/>
                  </a:cxn>
                  <a:cxn ang="0">
                    <a:pos x="438" y="328"/>
                  </a:cxn>
                  <a:cxn ang="0">
                    <a:pos x="426" y="252"/>
                  </a:cxn>
                  <a:cxn ang="0">
                    <a:pos x="408" y="199"/>
                  </a:cxn>
                  <a:cxn ang="0">
                    <a:pos x="379" y="155"/>
                  </a:cxn>
                  <a:cxn ang="0">
                    <a:pos x="339" y="135"/>
                  </a:cxn>
                  <a:cxn ang="0">
                    <a:pos x="318" y="0"/>
                  </a:cxn>
                  <a:cxn ang="0">
                    <a:pos x="390" y="7"/>
                  </a:cxn>
                  <a:cxn ang="0">
                    <a:pos x="450" y="23"/>
                  </a:cxn>
                  <a:cxn ang="0">
                    <a:pos x="510" y="58"/>
                  </a:cxn>
                  <a:cxn ang="0">
                    <a:pos x="563" y="111"/>
                  </a:cxn>
                  <a:cxn ang="0">
                    <a:pos x="599" y="172"/>
                  </a:cxn>
                  <a:cxn ang="0">
                    <a:pos x="619" y="231"/>
                  </a:cxn>
                  <a:cxn ang="0">
                    <a:pos x="643" y="359"/>
                  </a:cxn>
                  <a:cxn ang="0">
                    <a:pos x="648" y="485"/>
                  </a:cxn>
                  <a:cxn ang="0">
                    <a:pos x="639" y="593"/>
                  </a:cxn>
                  <a:cxn ang="0">
                    <a:pos x="618" y="683"/>
                  </a:cxn>
                  <a:cxn ang="0">
                    <a:pos x="584" y="751"/>
                  </a:cxn>
                  <a:cxn ang="0">
                    <a:pos x="535" y="799"/>
                  </a:cxn>
                  <a:cxn ang="0">
                    <a:pos x="468" y="831"/>
                  </a:cxn>
                  <a:cxn ang="0">
                    <a:pos x="384" y="845"/>
                  </a:cxn>
                  <a:cxn ang="0">
                    <a:pos x="290" y="843"/>
                  </a:cxn>
                  <a:cxn ang="0">
                    <a:pos x="207" y="824"/>
                  </a:cxn>
                  <a:cxn ang="0">
                    <a:pos x="144" y="791"/>
                  </a:cxn>
                  <a:cxn ang="0">
                    <a:pos x="92" y="741"/>
                  </a:cxn>
                  <a:cxn ang="0">
                    <a:pos x="55" y="688"/>
                  </a:cxn>
                  <a:cxn ang="0">
                    <a:pos x="32" y="624"/>
                  </a:cxn>
                  <a:cxn ang="0">
                    <a:pos x="11" y="533"/>
                  </a:cxn>
                  <a:cxn ang="0">
                    <a:pos x="0" y="412"/>
                  </a:cxn>
                  <a:cxn ang="0">
                    <a:pos x="4" y="291"/>
                  </a:cxn>
                  <a:cxn ang="0">
                    <a:pos x="22" y="191"/>
                  </a:cxn>
                  <a:cxn ang="0">
                    <a:pos x="52" y="115"/>
                  </a:cxn>
                  <a:cxn ang="0">
                    <a:pos x="96" y="63"/>
                  </a:cxn>
                  <a:cxn ang="0">
                    <a:pos x="156" y="27"/>
                  </a:cxn>
                  <a:cxn ang="0">
                    <a:pos x="231" y="7"/>
                  </a:cxn>
                  <a:cxn ang="0">
                    <a:pos x="318" y="0"/>
                  </a:cxn>
                </a:cxnLst>
                <a:rect l="0" t="0" r="r" b="b"/>
                <a:pathLst>
                  <a:path w="648" h="847">
                    <a:moveTo>
                      <a:pt x="312" y="132"/>
                    </a:moveTo>
                    <a:lnTo>
                      <a:pt x="286" y="134"/>
                    </a:lnTo>
                    <a:lnTo>
                      <a:pt x="264" y="140"/>
                    </a:lnTo>
                    <a:lnTo>
                      <a:pt x="248" y="152"/>
                    </a:lnTo>
                    <a:lnTo>
                      <a:pt x="235" y="171"/>
                    </a:lnTo>
                    <a:lnTo>
                      <a:pt x="223" y="196"/>
                    </a:lnTo>
                    <a:lnTo>
                      <a:pt x="216" y="219"/>
                    </a:lnTo>
                    <a:lnTo>
                      <a:pt x="210" y="247"/>
                    </a:lnTo>
                    <a:lnTo>
                      <a:pt x="206" y="282"/>
                    </a:lnTo>
                    <a:lnTo>
                      <a:pt x="203" y="322"/>
                    </a:lnTo>
                    <a:lnTo>
                      <a:pt x="202" y="367"/>
                    </a:lnTo>
                    <a:lnTo>
                      <a:pt x="203" y="417"/>
                    </a:lnTo>
                    <a:lnTo>
                      <a:pt x="206" y="469"/>
                    </a:lnTo>
                    <a:lnTo>
                      <a:pt x="208" y="515"/>
                    </a:lnTo>
                    <a:lnTo>
                      <a:pt x="214" y="555"/>
                    </a:lnTo>
                    <a:lnTo>
                      <a:pt x="220" y="589"/>
                    </a:lnTo>
                    <a:lnTo>
                      <a:pt x="230" y="617"/>
                    </a:lnTo>
                    <a:lnTo>
                      <a:pt x="239" y="641"/>
                    </a:lnTo>
                    <a:lnTo>
                      <a:pt x="254" y="668"/>
                    </a:lnTo>
                    <a:lnTo>
                      <a:pt x="270" y="687"/>
                    </a:lnTo>
                    <a:lnTo>
                      <a:pt x="288" y="700"/>
                    </a:lnTo>
                    <a:lnTo>
                      <a:pt x="308" y="707"/>
                    </a:lnTo>
                    <a:lnTo>
                      <a:pt x="331" y="709"/>
                    </a:lnTo>
                    <a:lnTo>
                      <a:pt x="351" y="709"/>
                    </a:lnTo>
                    <a:lnTo>
                      <a:pt x="368" y="705"/>
                    </a:lnTo>
                    <a:lnTo>
                      <a:pt x="383" y="696"/>
                    </a:lnTo>
                    <a:lnTo>
                      <a:pt x="398" y="683"/>
                    </a:lnTo>
                    <a:lnTo>
                      <a:pt x="411" y="668"/>
                    </a:lnTo>
                    <a:lnTo>
                      <a:pt x="422" y="649"/>
                    </a:lnTo>
                    <a:lnTo>
                      <a:pt x="430" y="627"/>
                    </a:lnTo>
                    <a:lnTo>
                      <a:pt x="436" y="599"/>
                    </a:lnTo>
                    <a:lnTo>
                      <a:pt x="440" y="575"/>
                    </a:lnTo>
                    <a:lnTo>
                      <a:pt x="443" y="545"/>
                    </a:lnTo>
                    <a:lnTo>
                      <a:pt x="444" y="512"/>
                    </a:lnTo>
                    <a:lnTo>
                      <a:pt x="444" y="473"/>
                    </a:lnTo>
                    <a:lnTo>
                      <a:pt x="443" y="429"/>
                    </a:lnTo>
                    <a:lnTo>
                      <a:pt x="442" y="375"/>
                    </a:lnTo>
                    <a:lnTo>
                      <a:pt x="438" y="328"/>
                    </a:lnTo>
                    <a:lnTo>
                      <a:pt x="432" y="287"/>
                    </a:lnTo>
                    <a:lnTo>
                      <a:pt x="426" y="252"/>
                    </a:lnTo>
                    <a:lnTo>
                      <a:pt x="418" y="223"/>
                    </a:lnTo>
                    <a:lnTo>
                      <a:pt x="408" y="199"/>
                    </a:lnTo>
                    <a:lnTo>
                      <a:pt x="394" y="174"/>
                    </a:lnTo>
                    <a:lnTo>
                      <a:pt x="379" y="155"/>
                    </a:lnTo>
                    <a:lnTo>
                      <a:pt x="360" y="142"/>
                    </a:lnTo>
                    <a:lnTo>
                      <a:pt x="339" y="135"/>
                    </a:lnTo>
                    <a:lnTo>
                      <a:pt x="312" y="132"/>
                    </a:lnTo>
                    <a:close/>
                    <a:moveTo>
                      <a:pt x="318" y="0"/>
                    </a:moveTo>
                    <a:lnTo>
                      <a:pt x="355" y="3"/>
                    </a:lnTo>
                    <a:lnTo>
                      <a:pt x="390" y="7"/>
                    </a:lnTo>
                    <a:lnTo>
                      <a:pt x="422" y="14"/>
                    </a:lnTo>
                    <a:lnTo>
                      <a:pt x="450" y="23"/>
                    </a:lnTo>
                    <a:lnTo>
                      <a:pt x="480" y="39"/>
                    </a:lnTo>
                    <a:lnTo>
                      <a:pt x="510" y="58"/>
                    </a:lnTo>
                    <a:lnTo>
                      <a:pt x="534" y="78"/>
                    </a:lnTo>
                    <a:lnTo>
                      <a:pt x="563" y="111"/>
                    </a:lnTo>
                    <a:lnTo>
                      <a:pt x="587" y="147"/>
                    </a:lnTo>
                    <a:lnTo>
                      <a:pt x="599" y="172"/>
                    </a:lnTo>
                    <a:lnTo>
                      <a:pt x="610" y="200"/>
                    </a:lnTo>
                    <a:lnTo>
                      <a:pt x="619" y="231"/>
                    </a:lnTo>
                    <a:lnTo>
                      <a:pt x="634" y="294"/>
                    </a:lnTo>
                    <a:lnTo>
                      <a:pt x="643" y="359"/>
                    </a:lnTo>
                    <a:lnTo>
                      <a:pt x="648" y="424"/>
                    </a:lnTo>
                    <a:lnTo>
                      <a:pt x="648" y="485"/>
                    </a:lnTo>
                    <a:lnTo>
                      <a:pt x="644" y="541"/>
                    </a:lnTo>
                    <a:lnTo>
                      <a:pt x="639" y="593"/>
                    </a:lnTo>
                    <a:lnTo>
                      <a:pt x="630" y="641"/>
                    </a:lnTo>
                    <a:lnTo>
                      <a:pt x="618" y="683"/>
                    </a:lnTo>
                    <a:lnTo>
                      <a:pt x="603" y="720"/>
                    </a:lnTo>
                    <a:lnTo>
                      <a:pt x="584" y="751"/>
                    </a:lnTo>
                    <a:lnTo>
                      <a:pt x="563" y="777"/>
                    </a:lnTo>
                    <a:lnTo>
                      <a:pt x="535" y="799"/>
                    </a:lnTo>
                    <a:lnTo>
                      <a:pt x="504" y="817"/>
                    </a:lnTo>
                    <a:lnTo>
                      <a:pt x="468" y="831"/>
                    </a:lnTo>
                    <a:lnTo>
                      <a:pt x="428" y="840"/>
                    </a:lnTo>
                    <a:lnTo>
                      <a:pt x="384" y="845"/>
                    </a:lnTo>
                    <a:lnTo>
                      <a:pt x="336" y="847"/>
                    </a:lnTo>
                    <a:lnTo>
                      <a:pt x="290" y="843"/>
                    </a:lnTo>
                    <a:lnTo>
                      <a:pt x="246" y="835"/>
                    </a:lnTo>
                    <a:lnTo>
                      <a:pt x="207" y="824"/>
                    </a:lnTo>
                    <a:lnTo>
                      <a:pt x="174" y="809"/>
                    </a:lnTo>
                    <a:lnTo>
                      <a:pt x="144" y="791"/>
                    </a:lnTo>
                    <a:lnTo>
                      <a:pt x="116" y="767"/>
                    </a:lnTo>
                    <a:lnTo>
                      <a:pt x="92" y="741"/>
                    </a:lnTo>
                    <a:lnTo>
                      <a:pt x="70" y="712"/>
                    </a:lnTo>
                    <a:lnTo>
                      <a:pt x="55" y="688"/>
                    </a:lnTo>
                    <a:lnTo>
                      <a:pt x="43" y="657"/>
                    </a:lnTo>
                    <a:lnTo>
                      <a:pt x="32" y="624"/>
                    </a:lnTo>
                    <a:lnTo>
                      <a:pt x="22" y="588"/>
                    </a:lnTo>
                    <a:lnTo>
                      <a:pt x="11" y="533"/>
                    </a:lnTo>
                    <a:lnTo>
                      <a:pt x="4" y="475"/>
                    </a:lnTo>
                    <a:lnTo>
                      <a:pt x="0" y="412"/>
                    </a:lnTo>
                    <a:lnTo>
                      <a:pt x="0" y="348"/>
                    </a:lnTo>
                    <a:lnTo>
                      <a:pt x="4" y="291"/>
                    </a:lnTo>
                    <a:lnTo>
                      <a:pt x="11" y="238"/>
                    </a:lnTo>
                    <a:lnTo>
                      <a:pt x="22" y="191"/>
                    </a:lnTo>
                    <a:lnTo>
                      <a:pt x="35" y="150"/>
                    </a:lnTo>
                    <a:lnTo>
                      <a:pt x="52" y="115"/>
                    </a:lnTo>
                    <a:lnTo>
                      <a:pt x="72" y="87"/>
                    </a:lnTo>
                    <a:lnTo>
                      <a:pt x="96" y="63"/>
                    </a:lnTo>
                    <a:lnTo>
                      <a:pt x="124" y="43"/>
                    </a:lnTo>
                    <a:lnTo>
                      <a:pt x="156" y="27"/>
                    </a:lnTo>
                    <a:lnTo>
                      <a:pt x="192" y="15"/>
                    </a:lnTo>
                    <a:lnTo>
                      <a:pt x="231" y="7"/>
                    </a:lnTo>
                    <a:lnTo>
                      <a:pt x="272" y="2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267"/>
              <p:cNvSpPr>
                <a:spLocks/>
              </p:cNvSpPr>
              <p:nvPr/>
            </p:nvSpPr>
            <p:spPr bwMode="auto">
              <a:xfrm>
                <a:off x="5198727" y="2000211"/>
                <a:ext cx="162173" cy="246141"/>
              </a:xfrm>
              <a:custGeom>
                <a:avLst/>
                <a:gdLst/>
                <a:ahLst/>
                <a:cxnLst>
                  <a:cxn ang="0">
                    <a:pos x="416" y="0"/>
                  </a:cxn>
                  <a:cxn ang="0">
                    <a:pos x="474" y="13"/>
                  </a:cxn>
                  <a:cxn ang="0">
                    <a:pos x="527" y="43"/>
                  </a:cxn>
                  <a:cxn ang="0">
                    <a:pos x="567" y="88"/>
                  </a:cxn>
                  <a:cxn ang="0">
                    <a:pos x="594" y="147"/>
                  </a:cxn>
                  <a:cxn ang="0">
                    <a:pos x="603" y="213"/>
                  </a:cxn>
                  <a:cxn ang="0">
                    <a:pos x="591" y="287"/>
                  </a:cxn>
                  <a:cxn ang="0">
                    <a:pos x="563" y="353"/>
                  </a:cxn>
                  <a:cxn ang="0">
                    <a:pos x="516" y="422"/>
                  </a:cxn>
                  <a:cxn ang="0">
                    <a:pos x="451" y="500"/>
                  </a:cxn>
                  <a:cxn ang="0">
                    <a:pos x="402" y="552"/>
                  </a:cxn>
                  <a:cxn ang="0">
                    <a:pos x="372" y="585"/>
                  </a:cxn>
                  <a:cxn ang="0">
                    <a:pos x="355" y="608"/>
                  </a:cxn>
                  <a:cxn ang="0">
                    <a:pos x="330" y="642"/>
                  </a:cxn>
                  <a:cxn ang="0">
                    <a:pos x="662" y="594"/>
                  </a:cxn>
                  <a:cxn ang="0">
                    <a:pos x="62" y="888"/>
                  </a:cxn>
                  <a:cxn ang="0">
                    <a:pos x="67" y="817"/>
                  </a:cxn>
                  <a:cxn ang="0">
                    <a:pos x="87" y="740"/>
                  </a:cxn>
                  <a:cxn ang="0">
                    <a:pos x="119" y="666"/>
                  </a:cxn>
                  <a:cxn ang="0">
                    <a:pos x="170" y="589"/>
                  </a:cxn>
                  <a:cxn ang="0">
                    <a:pos x="239" y="500"/>
                  </a:cxn>
                  <a:cxn ang="0">
                    <a:pos x="314" y="415"/>
                  </a:cxn>
                  <a:cxn ang="0">
                    <a:pos x="362" y="355"/>
                  </a:cxn>
                  <a:cxn ang="0">
                    <a:pos x="390" y="311"/>
                  </a:cxn>
                  <a:cxn ang="0">
                    <a:pos x="406" y="265"/>
                  </a:cxn>
                  <a:cxn ang="0">
                    <a:pos x="407" y="225"/>
                  </a:cxn>
                  <a:cxn ang="0">
                    <a:pos x="396" y="187"/>
                  </a:cxn>
                  <a:cxn ang="0">
                    <a:pos x="368" y="160"/>
                  </a:cxn>
                  <a:cxn ang="0">
                    <a:pos x="334" y="145"/>
                  </a:cxn>
                  <a:cxn ang="0">
                    <a:pos x="292" y="147"/>
                  </a:cxn>
                  <a:cxn ang="0">
                    <a:pos x="250" y="163"/>
                  </a:cxn>
                  <a:cxn ang="0">
                    <a:pos x="222" y="192"/>
                  </a:cxn>
                  <a:cxn ang="0">
                    <a:pos x="203" y="236"/>
                  </a:cxn>
                  <a:cxn ang="0">
                    <a:pos x="198" y="293"/>
                  </a:cxn>
                  <a:cxn ang="0">
                    <a:pos x="3" y="279"/>
                  </a:cxn>
                  <a:cxn ang="0">
                    <a:pos x="15" y="205"/>
                  </a:cxn>
                  <a:cxn ang="0">
                    <a:pos x="40" y="145"/>
                  </a:cxn>
                  <a:cxn ang="0">
                    <a:pos x="80" y="97"/>
                  </a:cxn>
                  <a:cxn ang="0">
                    <a:pos x="136" y="57"/>
                  </a:cxn>
                  <a:cxn ang="0">
                    <a:pos x="219" y="27"/>
                  </a:cxn>
                  <a:cxn ang="0">
                    <a:pos x="311" y="7"/>
                  </a:cxn>
                  <a:cxn ang="0">
                    <a:pos x="384" y="0"/>
                  </a:cxn>
                </a:cxnLst>
                <a:rect l="0" t="0" r="r" b="b"/>
                <a:pathLst>
                  <a:path w="684" h="888">
                    <a:moveTo>
                      <a:pt x="384" y="0"/>
                    </a:moveTo>
                    <a:lnTo>
                      <a:pt x="416" y="0"/>
                    </a:lnTo>
                    <a:lnTo>
                      <a:pt x="444" y="4"/>
                    </a:lnTo>
                    <a:lnTo>
                      <a:pt x="474" y="13"/>
                    </a:lnTo>
                    <a:lnTo>
                      <a:pt x="500" y="25"/>
                    </a:lnTo>
                    <a:lnTo>
                      <a:pt x="527" y="43"/>
                    </a:lnTo>
                    <a:lnTo>
                      <a:pt x="550" y="64"/>
                    </a:lnTo>
                    <a:lnTo>
                      <a:pt x="567" y="88"/>
                    </a:lnTo>
                    <a:lnTo>
                      <a:pt x="582" y="116"/>
                    </a:lnTo>
                    <a:lnTo>
                      <a:pt x="594" y="147"/>
                    </a:lnTo>
                    <a:lnTo>
                      <a:pt x="600" y="177"/>
                    </a:lnTo>
                    <a:lnTo>
                      <a:pt x="603" y="213"/>
                    </a:lnTo>
                    <a:lnTo>
                      <a:pt x="599" y="251"/>
                    </a:lnTo>
                    <a:lnTo>
                      <a:pt x="591" y="287"/>
                    </a:lnTo>
                    <a:lnTo>
                      <a:pt x="579" y="323"/>
                    </a:lnTo>
                    <a:lnTo>
                      <a:pt x="563" y="353"/>
                    </a:lnTo>
                    <a:lnTo>
                      <a:pt x="543" y="387"/>
                    </a:lnTo>
                    <a:lnTo>
                      <a:pt x="516" y="422"/>
                    </a:lnTo>
                    <a:lnTo>
                      <a:pt x="486" y="460"/>
                    </a:lnTo>
                    <a:lnTo>
                      <a:pt x="451" y="500"/>
                    </a:lnTo>
                    <a:lnTo>
                      <a:pt x="424" y="528"/>
                    </a:lnTo>
                    <a:lnTo>
                      <a:pt x="402" y="552"/>
                    </a:lnTo>
                    <a:lnTo>
                      <a:pt x="384" y="570"/>
                    </a:lnTo>
                    <a:lnTo>
                      <a:pt x="372" y="585"/>
                    </a:lnTo>
                    <a:lnTo>
                      <a:pt x="364" y="596"/>
                    </a:lnTo>
                    <a:lnTo>
                      <a:pt x="355" y="608"/>
                    </a:lnTo>
                    <a:lnTo>
                      <a:pt x="344" y="624"/>
                    </a:lnTo>
                    <a:lnTo>
                      <a:pt x="330" y="642"/>
                    </a:lnTo>
                    <a:lnTo>
                      <a:pt x="312" y="668"/>
                    </a:lnTo>
                    <a:lnTo>
                      <a:pt x="662" y="594"/>
                    </a:lnTo>
                    <a:lnTo>
                      <a:pt x="684" y="758"/>
                    </a:lnTo>
                    <a:lnTo>
                      <a:pt x="62" y="888"/>
                    </a:lnTo>
                    <a:lnTo>
                      <a:pt x="63" y="853"/>
                    </a:lnTo>
                    <a:lnTo>
                      <a:pt x="67" y="817"/>
                    </a:lnTo>
                    <a:lnTo>
                      <a:pt x="76" y="778"/>
                    </a:lnTo>
                    <a:lnTo>
                      <a:pt x="87" y="740"/>
                    </a:lnTo>
                    <a:lnTo>
                      <a:pt x="102" y="701"/>
                    </a:lnTo>
                    <a:lnTo>
                      <a:pt x="119" y="666"/>
                    </a:lnTo>
                    <a:lnTo>
                      <a:pt x="142" y="629"/>
                    </a:lnTo>
                    <a:lnTo>
                      <a:pt x="170" y="589"/>
                    </a:lnTo>
                    <a:lnTo>
                      <a:pt x="202" y="546"/>
                    </a:lnTo>
                    <a:lnTo>
                      <a:pt x="239" y="500"/>
                    </a:lnTo>
                    <a:lnTo>
                      <a:pt x="282" y="450"/>
                    </a:lnTo>
                    <a:lnTo>
                      <a:pt x="314" y="415"/>
                    </a:lnTo>
                    <a:lnTo>
                      <a:pt x="340" y="383"/>
                    </a:lnTo>
                    <a:lnTo>
                      <a:pt x="362" y="355"/>
                    </a:lnTo>
                    <a:lnTo>
                      <a:pt x="379" y="331"/>
                    </a:lnTo>
                    <a:lnTo>
                      <a:pt x="390" y="311"/>
                    </a:lnTo>
                    <a:lnTo>
                      <a:pt x="400" y="287"/>
                    </a:lnTo>
                    <a:lnTo>
                      <a:pt x="406" y="265"/>
                    </a:lnTo>
                    <a:lnTo>
                      <a:pt x="408" y="244"/>
                    </a:lnTo>
                    <a:lnTo>
                      <a:pt x="407" y="225"/>
                    </a:lnTo>
                    <a:lnTo>
                      <a:pt x="403" y="204"/>
                    </a:lnTo>
                    <a:lnTo>
                      <a:pt x="396" y="187"/>
                    </a:lnTo>
                    <a:lnTo>
                      <a:pt x="386" y="173"/>
                    </a:lnTo>
                    <a:lnTo>
                      <a:pt x="368" y="160"/>
                    </a:lnTo>
                    <a:lnTo>
                      <a:pt x="352" y="151"/>
                    </a:lnTo>
                    <a:lnTo>
                      <a:pt x="334" y="145"/>
                    </a:lnTo>
                    <a:lnTo>
                      <a:pt x="315" y="143"/>
                    </a:lnTo>
                    <a:lnTo>
                      <a:pt x="292" y="147"/>
                    </a:lnTo>
                    <a:lnTo>
                      <a:pt x="268" y="152"/>
                    </a:lnTo>
                    <a:lnTo>
                      <a:pt x="250" y="163"/>
                    </a:lnTo>
                    <a:lnTo>
                      <a:pt x="235" y="176"/>
                    </a:lnTo>
                    <a:lnTo>
                      <a:pt x="222" y="192"/>
                    </a:lnTo>
                    <a:lnTo>
                      <a:pt x="211" y="212"/>
                    </a:lnTo>
                    <a:lnTo>
                      <a:pt x="203" y="236"/>
                    </a:lnTo>
                    <a:lnTo>
                      <a:pt x="199" y="263"/>
                    </a:lnTo>
                    <a:lnTo>
                      <a:pt x="198" y="293"/>
                    </a:lnTo>
                    <a:lnTo>
                      <a:pt x="0" y="317"/>
                    </a:lnTo>
                    <a:lnTo>
                      <a:pt x="3" y="279"/>
                    </a:lnTo>
                    <a:lnTo>
                      <a:pt x="7" y="240"/>
                    </a:lnTo>
                    <a:lnTo>
                      <a:pt x="15" y="205"/>
                    </a:lnTo>
                    <a:lnTo>
                      <a:pt x="26" y="173"/>
                    </a:lnTo>
                    <a:lnTo>
                      <a:pt x="40" y="145"/>
                    </a:lnTo>
                    <a:lnTo>
                      <a:pt x="59" y="120"/>
                    </a:lnTo>
                    <a:lnTo>
                      <a:pt x="80" y="97"/>
                    </a:lnTo>
                    <a:lnTo>
                      <a:pt x="106" y="76"/>
                    </a:lnTo>
                    <a:lnTo>
                      <a:pt x="136" y="57"/>
                    </a:lnTo>
                    <a:lnTo>
                      <a:pt x="175" y="40"/>
                    </a:lnTo>
                    <a:lnTo>
                      <a:pt x="219" y="27"/>
                    </a:lnTo>
                    <a:lnTo>
                      <a:pt x="268" y="13"/>
                    </a:lnTo>
                    <a:lnTo>
                      <a:pt x="311" y="7"/>
                    </a:lnTo>
                    <a:lnTo>
                      <a:pt x="350" y="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2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65" cstate="print">
              <a:duotone>
                <a:srgbClr val="8C8C8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552" y="2458962"/>
              <a:ext cx="320670" cy="320670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4395680" y="2157452"/>
            <a:ext cx="623714" cy="677390"/>
            <a:chOff x="4780765" y="1509140"/>
            <a:chExt cx="623714" cy="677390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4780765" y="1509140"/>
              <a:ext cx="623714" cy="677390"/>
              <a:chOff x="7032310" y="1393111"/>
              <a:chExt cx="623714" cy="677390"/>
            </a:xfrm>
          </p:grpSpPr>
          <p:sp>
            <p:nvSpPr>
              <p:cNvPr id="104" name="Овал 103"/>
              <p:cNvSpPr/>
              <p:nvPr>
                <p:custDataLst>
                  <p:tags r:id="rId33"/>
                </p:custDataLst>
              </p:nvPr>
            </p:nvSpPr>
            <p:spPr>
              <a:xfrm>
                <a:off x="7195460" y="1393111"/>
                <a:ext cx="460564" cy="460564"/>
              </a:xfrm>
              <a:prstGeom prst="ellipse">
                <a:avLst/>
              </a:prstGeom>
              <a:solidFill>
                <a:srgbClr val="F8F8F8"/>
              </a:solidFill>
              <a:ln w="25400" cap="flat" cmpd="sng" algn="ctr">
                <a:solidFill>
                  <a:srgbClr val="8B0304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Freeform 127"/>
              <p:cNvSpPr>
                <a:spLocks/>
              </p:cNvSpPr>
              <p:nvPr/>
            </p:nvSpPr>
            <p:spPr bwMode="auto">
              <a:xfrm>
                <a:off x="7032310" y="1810974"/>
                <a:ext cx="173380" cy="234539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408" y="9"/>
                  </a:cxn>
                  <a:cxn ang="0">
                    <a:pos x="475" y="32"/>
                  </a:cxn>
                  <a:cxn ang="0">
                    <a:pos x="524" y="73"/>
                  </a:cxn>
                  <a:cxn ang="0">
                    <a:pos x="560" y="131"/>
                  </a:cxn>
                  <a:cxn ang="0">
                    <a:pos x="577" y="195"/>
                  </a:cxn>
                  <a:cxn ang="0">
                    <a:pos x="573" y="244"/>
                  </a:cxn>
                  <a:cxn ang="0">
                    <a:pos x="559" y="289"/>
                  </a:cxn>
                  <a:cxn ang="0">
                    <a:pos x="535" y="324"/>
                  </a:cxn>
                  <a:cxn ang="0">
                    <a:pos x="493" y="361"/>
                  </a:cxn>
                  <a:cxn ang="0">
                    <a:pos x="493" y="389"/>
                  </a:cxn>
                  <a:cxn ang="0">
                    <a:pos x="535" y="401"/>
                  </a:cxn>
                  <a:cxn ang="0">
                    <a:pos x="559" y="412"/>
                  </a:cxn>
                  <a:cxn ang="0">
                    <a:pos x="603" y="450"/>
                  </a:cxn>
                  <a:cxn ang="0">
                    <a:pos x="635" y="502"/>
                  </a:cxn>
                  <a:cxn ang="0">
                    <a:pos x="651" y="569"/>
                  </a:cxn>
                  <a:cxn ang="0">
                    <a:pos x="643" y="664"/>
                  </a:cxn>
                  <a:cxn ang="0">
                    <a:pos x="611" y="738"/>
                  </a:cxn>
                  <a:cxn ang="0">
                    <a:pos x="564" y="792"/>
                  </a:cxn>
                  <a:cxn ang="0">
                    <a:pos x="509" y="828"/>
                  </a:cxn>
                  <a:cxn ang="0">
                    <a:pos x="444" y="848"/>
                  </a:cxn>
                  <a:cxn ang="0">
                    <a:pos x="365" y="857"/>
                  </a:cxn>
                  <a:cxn ang="0">
                    <a:pos x="271" y="854"/>
                  </a:cxn>
                  <a:cxn ang="0">
                    <a:pos x="197" y="838"/>
                  </a:cxn>
                  <a:cxn ang="0">
                    <a:pos x="140" y="809"/>
                  </a:cxn>
                  <a:cxn ang="0">
                    <a:pos x="92" y="766"/>
                  </a:cxn>
                  <a:cxn ang="0">
                    <a:pos x="53" y="710"/>
                  </a:cxn>
                  <a:cxn ang="0">
                    <a:pos x="25" y="652"/>
                  </a:cxn>
                  <a:cxn ang="0">
                    <a:pos x="229" y="645"/>
                  </a:cxn>
                  <a:cxn ang="0">
                    <a:pos x="255" y="690"/>
                  </a:cxn>
                  <a:cxn ang="0">
                    <a:pos x="287" y="720"/>
                  </a:cxn>
                  <a:cxn ang="0">
                    <a:pos x="325" y="734"/>
                  </a:cxn>
                  <a:cxn ang="0">
                    <a:pos x="373" y="732"/>
                  </a:cxn>
                  <a:cxn ang="0">
                    <a:pos x="411" y="712"/>
                  </a:cxn>
                  <a:cxn ang="0">
                    <a:pos x="439" y="672"/>
                  </a:cxn>
                  <a:cxn ang="0">
                    <a:pos x="451" y="622"/>
                  </a:cxn>
                  <a:cxn ang="0">
                    <a:pos x="447" y="561"/>
                  </a:cxn>
                  <a:cxn ang="0">
                    <a:pos x="427" y="512"/>
                  </a:cxn>
                  <a:cxn ang="0">
                    <a:pos x="393" y="478"/>
                  </a:cxn>
                  <a:cxn ang="0">
                    <a:pos x="351" y="462"/>
                  </a:cxn>
                  <a:cxn ang="0">
                    <a:pos x="304" y="464"/>
                  </a:cxn>
                  <a:cxn ang="0">
                    <a:pos x="264" y="474"/>
                  </a:cxn>
                  <a:cxn ang="0">
                    <a:pos x="281" y="332"/>
                  </a:cxn>
                  <a:cxn ang="0">
                    <a:pos x="324" y="324"/>
                  </a:cxn>
                  <a:cxn ang="0">
                    <a:pos x="357" y="296"/>
                  </a:cxn>
                  <a:cxn ang="0">
                    <a:pos x="380" y="261"/>
                  </a:cxn>
                  <a:cxn ang="0">
                    <a:pos x="383" y="217"/>
                  </a:cxn>
                  <a:cxn ang="0">
                    <a:pos x="373" y="177"/>
                  </a:cxn>
                  <a:cxn ang="0">
                    <a:pos x="352" y="149"/>
                  </a:cxn>
                  <a:cxn ang="0">
                    <a:pos x="323" y="129"/>
                  </a:cxn>
                  <a:cxn ang="0">
                    <a:pos x="284" y="125"/>
                  </a:cxn>
                  <a:cxn ang="0">
                    <a:pos x="244" y="133"/>
                  </a:cxn>
                  <a:cxn ang="0">
                    <a:pos x="217" y="157"/>
                  </a:cxn>
                  <a:cxn ang="0">
                    <a:pos x="197" y="193"/>
                  </a:cxn>
                  <a:cxn ang="0">
                    <a:pos x="191" y="241"/>
                  </a:cxn>
                  <a:cxn ang="0">
                    <a:pos x="8" y="181"/>
                  </a:cxn>
                  <a:cxn ang="0">
                    <a:pos x="36" y="117"/>
                  </a:cxn>
                  <a:cxn ang="0">
                    <a:pos x="80" y="64"/>
                  </a:cxn>
                  <a:cxn ang="0">
                    <a:pos x="144" y="27"/>
                  </a:cxn>
                  <a:cxn ang="0">
                    <a:pos x="228" y="5"/>
                  </a:cxn>
                </a:cxnLst>
                <a:rect l="0" t="0" r="r" b="b"/>
                <a:pathLst>
                  <a:path w="651" h="857">
                    <a:moveTo>
                      <a:pt x="277" y="0"/>
                    </a:moveTo>
                    <a:lnTo>
                      <a:pt x="325" y="0"/>
                    </a:lnTo>
                    <a:lnTo>
                      <a:pt x="368" y="3"/>
                    </a:lnTo>
                    <a:lnTo>
                      <a:pt x="408" y="9"/>
                    </a:lnTo>
                    <a:lnTo>
                      <a:pt x="444" y="20"/>
                    </a:lnTo>
                    <a:lnTo>
                      <a:pt x="475" y="32"/>
                    </a:lnTo>
                    <a:lnTo>
                      <a:pt x="500" y="49"/>
                    </a:lnTo>
                    <a:lnTo>
                      <a:pt x="524" y="73"/>
                    </a:lnTo>
                    <a:lnTo>
                      <a:pt x="544" y="100"/>
                    </a:lnTo>
                    <a:lnTo>
                      <a:pt x="560" y="131"/>
                    </a:lnTo>
                    <a:lnTo>
                      <a:pt x="572" y="163"/>
                    </a:lnTo>
                    <a:lnTo>
                      <a:pt x="577" y="195"/>
                    </a:lnTo>
                    <a:lnTo>
                      <a:pt x="577" y="219"/>
                    </a:lnTo>
                    <a:lnTo>
                      <a:pt x="573" y="244"/>
                    </a:lnTo>
                    <a:lnTo>
                      <a:pt x="568" y="268"/>
                    </a:lnTo>
                    <a:lnTo>
                      <a:pt x="559" y="289"/>
                    </a:lnTo>
                    <a:lnTo>
                      <a:pt x="548" y="306"/>
                    </a:lnTo>
                    <a:lnTo>
                      <a:pt x="535" y="324"/>
                    </a:lnTo>
                    <a:lnTo>
                      <a:pt x="516" y="341"/>
                    </a:lnTo>
                    <a:lnTo>
                      <a:pt x="493" y="361"/>
                    </a:lnTo>
                    <a:lnTo>
                      <a:pt x="464" y="382"/>
                    </a:lnTo>
                    <a:lnTo>
                      <a:pt x="493" y="389"/>
                    </a:lnTo>
                    <a:lnTo>
                      <a:pt x="516" y="396"/>
                    </a:lnTo>
                    <a:lnTo>
                      <a:pt x="535" y="401"/>
                    </a:lnTo>
                    <a:lnTo>
                      <a:pt x="548" y="406"/>
                    </a:lnTo>
                    <a:lnTo>
                      <a:pt x="559" y="412"/>
                    </a:lnTo>
                    <a:lnTo>
                      <a:pt x="583" y="429"/>
                    </a:lnTo>
                    <a:lnTo>
                      <a:pt x="603" y="450"/>
                    </a:lnTo>
                    <a:lnTo>
                      <a:pt x="621" y="473"/>
                    </a:lnTo>
                    <a:lnTo>
                      <a:pt x="635" y="502"/>
                    </a:lnTo>
                    <a:lnTo>
                      <a:pt x="645" y="534"/>
                    </a:lnTo>
                    <a:lnTo>
                      <a:pt x="651" y="569"/>
                    </a:lnTo>
                    <a:lnTo>
                      <a:pt x="651" y="617"/>
                    </a:lnTo>
                    <a:lnTo>
                      <a:pt x="643" y="664"/>
                    </a:lnTo>
                    <a:lnTo>
                      <a:pt x="627" y="708"/>
                    </a:lnTo>
                    <a:lnTo>
                      <a:pt x="611" y="738"/>
                    </a:lnTo>
                    <a:lnTo>
                      <a:pt x="589" y="766"/>
                    </a:lnTo>
                    <a:lnTo>
                      <a:pt x="564" y="792"/>
                    </a:lnTo>
                    <a:lnTo>
                      <a:pt x="536" y="813"/>
                    </a:lnTo>
                    <a:lnTo>
                      <a:pt x="509" y="828"/>
                    </a:lnTo>
                    <a:lnTo>
                      <a:pt x="479" y="838"/>
                    </a:lnTo>
                    <a:lnTo>
                      <a:pt x="444" y="848"/>
                    </a:lnTo>
                    <a:lnTo>
                      <a:pt x="407" y="853"/>
                    </a:lnTo>
                    <a:lnTo>
                      <a:pt x="365" y="857"/>
                    </a:lnTo>
                    <a:lnTo>
                      <a:pt x="316" y="857"/>
                    </a:lnTo>
                    <a:lnTo>
                      <a:pt x="271" y="854"/>
                    </a:lnTo>
                    <a:lnTo>
                      <a:pt x="231" y="849"/>
                    </a:lnTo>
                    <a:lnTo>
                      <a:pt x="197" y="838"/>
                    </a:lnTo>
                    <a:lnTo>
                      <a:pt x="168" y="825"/>
                    </a:lnTo>
                    <a:lnTo>
                      <a:pt x="140" y="809"/>
                    </a:lnTo>
                    <a:lnTo>
                      <a:pt x="115" y="789"/>
                    </a:lnTo>
                    <a:lnTo>
                      <a:pt x="92" y="766"/>
                    </a:lnTo>
                    <a:lnTo>
                      <a:pt x="71" y="740"/>
                    </a:lnTo>
                    <a:lnTo>
                      <a:pt x="53" y="710"/>
                    </a:lnTo>
                    <a:lnTo>
                      <a:pt x="37" y="681"/>
                    </a:lnTo>
                    <a:lnTo>
                      <a:pt x="25" y="652"/>
                    </a:lnTo>
                    <a:lnTo>
                      <a:pt x="221" y="616"/>
                    </a:lnTo>
                    <a:lnTo>
                      <a:pt x="229" y="645"/>
                    </a:lnTo>
                    <a:lnTo>
                      <a:pt x="241" y="670"/>
                    </a:lnTo>
                    <a:lnTo>
                      <a:pt x="255" y="690"/>
                    </a:lnTo>
                    <a:lnTo>
                      <a:pt x="271" y="708"/>
                    </a:lnTo>
                    <a:lnTo>
                      <a:pt x="287" y="720"/>
                    </a:lnTo>
                    <a:lnTo>
                      <a:pt x="305" y="729"/>
                    </a:lnTo>
                    <a:lnTo>
                      <a:pt x="325" y="734"/>
                    </a:lnTo>
                    <a:lnTo>
                      <a:pt x="349" y="734"/>
                    </a:lnTo>
                    <a:lnTo>
                      <a:pt x="373" y="732"/>
                    </a:lnTo>
                    <a:lnTo>
                      <a:pt x="393" y="724"/>
                    </a:lnTo>
                    <a:lnTo>
                      <a:pt x="411" y="712"/>
                    </a:lnTo>
                    <a:lnTo>
                      <a:pt x="427" y="693"/>
                    </a:lnTo>
                    <a:lnTo>
                      <a:pt x="439" y="672"/>
                    </a:lnTo>
                    <a:lnTo>
                      <a:pt x="447" y="649"/>
                    </a:lnTo>
                    <a:lnTo>
                      <a:pt x="451" y="622"/>
                    </a:lnTo>
                    <a:lnTo>
                      <a:pt x="451" y="592"/>
                    </a:lnTo>
                    <a:lnTo>
                      <a:pt x="447" y="561"/>
                    </a:lnTo>
                    <a:lnTo>
                      <a:pt x="439" y="534"/>
                    </a:lnTo>
                    <a:lnTo>
                      <a:pt x="427" y="512"/>
                    </a:lnTo>
                    <a:lnTo>
                      <a:pt x="411" y="493"/>
                    </a:lnTo>
                    <a:lnTo>
                      <a:pt x="393" y="478"/>
                    </a:lnTo>
                    <a:lnTo>
                      <a:pt x="373" y="468"/>
                    </a:lnTo>
                    <a:lnTo>
                      <a:pt x="351" y="462"/>
                    </a:lnTo>
                    <a:lnTo>
                      <a:pt x="324" y="461"/>
                    </a:lnTo>
                    <a:lnTo>
                      <a:pt x="304" y="464"/>
                    </a:lnTo>
                    <a:lnTo>
                      <a:pt x="283" y="468"/>
                    </a:lnTo>
                    <a:lnTo>
                      <a:pt x="264" y="474"/>
                    </a:lnTo>
                    <a:lnTo>
                      <a:pt x="261" y="332"/>
                    </a:lnTo>
                    <a:lnTo>
                      <a:pt x="281" y="332"/>
                    </a:lnTo>
                    <a:lnTo>
                      <a:pt x="305" y="330"/>
                    </a:lnTo>
                    <a:lnTo>
                      <a:pt x="324" y="324"/>
                    </a:lnTo>
                    <a:lnTo>
                      <a:pt x="341" y="313"/>
                    </a:lnTo>
                    <a:lnTo>
                      <a:pt x="357" y="296"/>
                    </a:lnTo>
                    <a:lnTo>
                      <a:pt x="372" y="278"/>
                    </a:lnTo>
                    <a:lnTo>
                      <a:pt x="380" y="261"/>
                    </a:lnTo>
                    <a:lnTo>
                      <a:pt x="384" y="241"/>
                    </a:lnTo>
                    <a:lnTo>
                      <a:pt x="383" y="217"/>
                    </a:lnTo>
                    <a:lnTo>
                      <a:pt x="380" y="196"/>
                    </a:lnTo>
                    <a:lnTo>
                      <a:pt x="373" y="177"/>
                    </a:lnTo>
                    <a:lnTo>
                      <a:pt x="364" y="163"/>
                    </a:lnTo>
                    <a:lnTo>
                      <a:pt x="352" y="149"/>
                    </a:lnTo>
                    <a:lnTo>
                      <a:pt x="339" y="137"/>
                    </a:lnTo>
                    <a:lnTo>
                      <a:pt x="323" y="129"/>
                    </a:lnTo>
                    <a:lnTo>
                      <a:pt x="305" y="125"/>
                    </a:lnTo>
                    <a:lnTo>
                      <a:pt x="284" y="125"/>
                    </a:lnTo>
                    <a:lnTo>
                      <a:pt x="263" y="128"/>
                    </a:lnTo>
                    <a:lnTo>
                      <a:pt x="244" y="133"/>
                    </a:lnTo>
                    <a:lnTo>
                      <a:pt x="229" y="144"/>
                    </a:lnTo>
                    <a:lnTo>
                      <a:pt x="217" y="157"/>
                    </a:lnTo>
                    <a:lnTo>
                      <a:pt x="205" y="173"/>
                    </a:lnTo>
                    <a:lnTo>
                      <a:pt x="197" y="193"/>
                    </a:lnTo>
                    <a:lnTo>
                      <a:pt x="192" y="216"/>
                    </a:lnTo>
                    <a:lnTo>
                      <a:pt x="191" y="241"/>
                    </a:lnTo>
                    <a:lnTo>
                      <a:pt x="0" y="215"/>
                    </a:lnTo>
                    <a:lnTo>
                      <a:pt x="8" y="181"/>
                    </a:lnTo>
                    <a:lnTo>
                      <a:pt x="20" y="149"/>
                    </a:lnTo>
                    <a:lnTo>
                      <a:pt x="36" y="117"/>
                    </a:lnTo>
                    <a:lnTo>
                      <a:pt x="56" y="89"/>
                    </a:lnTo>
                    <a:lnTo>
                      <a:pt x="80" y="64"/>
                    </a:lnTo>
                    <a:lnTo>
                      <a:pt x="109" y="43"/>
                    </a:lnTo>
                    <a:lnTo>
                      <a:pt x="144" y="27"/>
                    </a:lnTo>
                    <a:lnTo>
                      <a:pt x="184" y="13"/>
                    </a:lnTo>
                    <a:lnTo>
                      <a:pt x="228" y="5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6" name="Freeform 471"/>
              <p:cNvSpPr>
                <a:spLocks noEditPoints="1"/>
              </p:cNvSpPr>
              <p:nvPr/>
            </p:nvSpPr>
            <p:spPr bwMode="auto">
              <a:xfrm rot="1181266">
                <a:off x="7218229" y="1819841"/>
                <a:ext cx="180792" cy="250660"/>
              </a:xfrm>
              <a:custGeom>
                <a:avLst/>
                <a:gdLst/>
                <a:ahLst/>
                <a:cxnLst>
                  <a:cxn ang="0">
                    <a:pos x="286" y="134"/>
                  </a:cxn>
                  <a:cxn ang="0">
                    <a:pos x="248" y="152"/>
                  </a:cxn>
                  <a:cxn ang="0">
                    <a:pos x="223" y="196"/>
                  </a:cxn>
                  <a:cxn ang="0">
                    <a:pos x="210" y="247"/>
                  </a:cxn>
                  <a:cxn ang="0">
                    <a:pos x="203" y="322"/>
                  </a:cxn>
                  <a:cxn ang="0">
                    <a:pos x="203" y="417"/>
                  </a:cxn>
                  <a:cxn ang="0">
                    <a:pos x="208" y="515"/>
                  </a:cxn>
                  <a:cxn ang="0">
                    <a:pos x="220" y="589"/>
                  </a:cxn>
                  <a:cxn ang="0">
                    <a:pos x="239" y="641"/>
                  </a:cxn>
                  <a:cxn ang="0">
                    <a:pos x="270" y="687"/>
                  </a:cxn>
                  <a:cxn ang="0">
                    <a:pos x="308" y="707"/>
                  </a:cxn>
                  <a:cxn ang="0">
                    <a:pos x="351" y="709"/>
                  </a:cxn>
                  <a:cxn ang="0">
                    <a:pos x="383" y="696"/>
                  </a:cxn>
                  <a:cxn ang="0">
                    <a:pos x="411" y="668"/>
                  </a:cxn>
                  <a:cxn ang="0">
                    <a:pos x="430" y="627"/>
                  </a:cxn>
                  <a:cxn ang="0">
                    <a:pos x="440" y="575"/>
                  </a:cxn>
                  <a:cxn ang="0">
                    <a:pos x="444" y="512"/>
                  </a:cxn>
                  <a:cxn ang="0">
                    <a:pos x="443" y="429"/>
                  </a:cxn>
                  <a:cxn ang="0">
                    <a:pos x="438" y="328"/>
                  </a:cxn>
                  <a:cxn ang="0">
                    <a:pos x="426" y="252"/>
                  </a:cxn>
                  <a:cxn ang="0">
                    <a:pos x="408" y="199"/>
                  </a:cxn>
                  <a:cxn ang="0">
                    <a:pos x="379" y="155"/>
                  </a:cxn>
                  <a:cxn ang="0">
                    <a:pos x="339" y="135"/>
                  </a:cxn>
                  <a:cxn ang="0">
                    <a:pos x="318" y="0"/>
                  </a:cxn>
                  <a:cxn ang="0">
                    <a:pos x="390" y="7"/>
                  </a:cxn>
                  <a:cxn ang="0">
                    <a:pos x="450" y="23"/>
                  </a:cxn>
                  <a:cxn ang="0">
                    <a:pos x="510" y="58"/>
                  </a:cxn>
                  <a:cxn ang="0">
                    <a:pos x="563" y="111"/>
                  </a:cxn>
                  <a:cxn ang="0">
                    <a:pos x="599" y="172"/>
                  </a:cxn>
                  <a:cxn ang="0">
                    <a:pos x="619" y="231"/>
                  </a:cxn>
                  <a:cxn ang="0">
                    <a:pos x="643" y="359"/>
                  </a:cxn>
                  <a:cxn ang="0">
                    <a:pos x="648" y="485"/>
                  </a:cxn>
                  <a:cxn ang="0">
                    <a:pos x="639" y="593"/>
                  </a:cxn>
                  <a:cxn ang="0">
                    <a:pos x="618" y="683"/>
                  </a:cxn>
                  <a:cxn ang="0">
                    <a:pos x="584" y="751"/>
                  </a:cxn>
                  <a:cxn ang="0">
                    <a:pos x="535" y="799"/>
                  </a:cxn>
                  <a:cxn ang="0">
                    <a:pos x="468" y="831"/>
                  </a:cxn>
                  <a:cxn ang="0">
                    <a:pos x="384" y="845"/>
                  </a:cxn>
                  <a:cxn ang="0">
                    <a:pos x="290" y="843"/>
                  </a:cxn>
                  <a:cxn ang="0">
                    <a:pos x="207" y="824"/>
                  </a:cxn>
                  <a:cxn ang="0">
                    <a:pos x="144" y="791"/>
                  </a:cxn>
                  <a:cxn ang="0">
                    <a:pos x="92" y="741"/>
                  </a:cxn>
                  <a:cxn ang="0">
                    <a:pos x="55" y="688"/>
                  </a:cxn>
                  <a:cxn ang="0">
                    <a:pos x="32" y="624"/>
                  </a:cxn>
                  <a:cxn ang="0">
                    <a:pos x="11" y="533"/>
                  </a:cxn>
                  <a:cxn ang="0">
                    <a:pos x="0" y="412"/>
                  </a:cxn>
                  <a:cxn ang="0">
                    <a:pos x="4" y="291"/>
                  </a:cxn>
                  <a:cxn ang="0">
                    <a:pos x="22" y="191"/>
                  </a:cxn>
                  <a:cxn ang="0">
                    <a:pos x="52" y="115"/>
                  </a:cxn>
                  <a:cxn ang="0">
                    <a:pos x="96" y="63"/>
                  </a:cxn>
                  <a:cxn ang="0">
                    <a:pos x="156" y="27"/>
                  </a:cxn>
                  <a:cxn ang="0">
                    <a:pos x="231" y="7"/>
                  </a:cxn>
                  <a:cxn ang="0">
                    <a:pos x="318" y="0"/>
                  </a:cxn>
                </a:cxnLst>
                <a:rect l="0" t="0" r="r" b="b"/>
                <a:pathLst>
                  <a:path w="648" h="847">
                    <a:moveTo>
                      <a:pt x="312" y="132"/>
                    </a:moveTo>
                    <a:lnTo>
                      <a:pt x="286" y="134"/>
                    </a:lnTo>
                    <a:lnTo>
                      <a:pt x="264" y="140"/>
                    </a:lnTo>
                    <a:lnTo>
                      <a:pt x="248" y="152"/>
                    </a:lnTo>
                    <a:lnTo>
                      <a:pt x="235" y="171"/>
                    </a:lnTo>
                    <a:lnTo>
                      <a:pt x="223" y="196"/>
                    </a:lnTo>
                    <a:lnTo>
                      <a:pt x="216" y="219"/>
                    </a:lnTo>
                    <a:lnTo>
                      <a:pt x="210" y="247"/>
                    </a:lnTo>
                    <a:lnTo>
                      <a:pt x="206" y="282"/>
                    </a:lnTo>
                    <a:lnTo>
                      <a:pt x="203" y="322"/>
                    </a:lnTo>
                    <a:lnTo>
                      <a:pt x="202" y="367"/>
                    </a:lnTo>
                    <a:lnTo>
                      <a:pt x="203" y="417"/>
                    </a:lnTo>
                    <a:lnTo>
                      <a:pt x="206" y="469"/>
                    </a:lnTo>
                    <a:lnTo>
                      <a:pt x="208" y="515"/>
                    </a:lnTo>
                    <a:lnTo>
                      <a:pt x="214" y="555"/>
                    </a:lnTo>
                    <a:lnTo>
                      <a:pt x="220" y="589"/>
                    </a:lnTo>
                    <a:lnTo>
                      <a:pt x="230" y="617"/>
                    </a:lnTo>
                    <a:lnTo>
                      <a:pt x="239" y="641"/>
                    </a:lnTo>
                    <a:lnTo>
                      <a:pt x="254" y="668"/>
                    </a:lnTo>
                    <a:lnTo>
                      <a:pt x="270" y="687"/>
                    </a:lnTo>
                    <a:lnTo>
                      <a:pt x="288" y="700"/>
                    </a:lnTo>
                    <a:lnTo>
                      <a:pt x="308" y="707"/>
                    </a:lnTo>
                    <a:lnTo>
                      <a:pt x="331" y="709"/>
                    </a:lnTo>
                    <a:lnTo>
                      <a:pt x="351" y="709"/>
                    </a:lnTo>
                    <a:lnTo>
                      <a:pt x="368" y="705"/>
                    </a:lnTo>
                    <a:lnTo>
                      <a:pt x="383" y="696"/>
                    </a:lnTo>
                    <a:lnTo>
                      <a:pt x="398" y="683"/>
                    </a:lnTo>
                    <a:lnTo>
                      <a:pt x="411" y="668"/>
                    </a:lnTo>
                    <a:lnTo>
                      <a:pt x="422" y="649"/>
                    </a:lnTo>
                    <a:lnTo>
                      <a:pt x="430" y="627"/>
                    </a:lnTo>
                    <a:lnTo>
                      <a:pt x="436" y="599"/>
                    </a:lnTo>
                    <a:lnTo>
                      <a:pt x="440" y="575"/>
                    </a:lnTo>
                    <a:lnTo>
                      <a:pt x="443" y="545"/>
                    </a:lnTo>
                    <a:lnTo>
                      <a:pt x="444" y="512"/>
                    </a:lnTo>
                    <a:lnTo>
                      <a:pt x="444" y="473"/>
                    </a:lnTo>
                    <a:lnTo>
                      <a:pt x="443" y="429"/>
                    </a:lnTo>
                    <a:lnTo>
                      <a:pt x="442" y="375"/>
                    </a:lnTo>
                    <a:lnTo>
                      <a:pt x="438" y="328"/>
                    </a:lnTo>
                    <a:lnTo>
                      <a:pt x="432" y="287"/>
                    </a:lnTo>
                    <a:lnTo>
                      <a:pt x="426" y="252"/>
                    </a:lnTo>
                    <a:lnTo>
                      <a:pt x="418" y="223"/>
                    </a:lnTo>
                    <a:lnTo>
                      <a:pt x="408" y="199"/>
                    </a:lnTo>
                    <a:lnTo>
                      <a:pt x="394" y="174"/>
                    </a:lnTo>
                    <a:lnTo>
                      <a:pt x="379" y="155"/>
                    </a:lnTo>
                    <a:lnTo>
                      <a:pt x="360" y="142"/>
                    </a:lnTo>
                    <a:lnTo>
                      <a:pt x="339" y="135"/>
                    </a:lnTo>
                    <a:lnTo>
                      <a:pt x="312" y="132"/>
                    </a:lnTo>
                    <a:close/>
                    <a:moveTo>
                      <a:pt x="318" y="0"/>
                    </a:moveTo>
                    <a:lnTo>
                      <a:pt x="355" y="3"/>
                    </a:lnTo>
                    <a:lnTo>
                      <a:pt x="390" y="7"/>
                    </a:lnTo>
                    <a:lnTo>
                      <a:pt x="422" y="14"/>
                    </a:lnTo>
                    <a:lnTo>
                      <a:pt x="450" y="23"/>
                    </a:lnTo>
                    <a:lnTo>
                      <a:pt x="480" y="39"/>
                    </a:lnTo>
                    <a:lnTo>
                      <a:pt x="510" y="58"/>
                    </a:lnTo>
                    <a:lnTo>
                      <a:pt x="534" y="78"/>
                    </a:lnTo>
                    <a:lnTo>
                      <a:pt x="563" y="111"/>
                    </a:lnTo>
                    <a:lnTo>
                      <a:pt x="587" y="147"/>
                    </a:lnTo>
                    <a:lnTo>
                      <a:pt x="599" y="172"/>
                    </a:lnTo>
                    <a:lnTo>
                      <a:pt x="610" y="200"/>
                    </a:lnTo>
                    <a:lnTo>
                      <a:pt x="619" y="231"/>
                    </a:lnTo>
                    <a:lnTo>
                      <a:pt x="634" y="294"/>
                    </a:lnTo>
                    <a:lnTo>
                      <a:pt x="643" y="359"/>
                    </a:lnTo>
                    <a:lnTo>
                      <a:pt x="648" y="424"/>
                    </a:lnTo>
                    <a:lnTo>
                      <a:pt x="648" y="485"/>
                    </a:lnTo>
                    <a:lnTo>
                      <a:pt x="644" y="541"/>
                    </a:lnTo>
                    <a:lnTo>
                      <a:pt x="639" y="593"/>
                    </a:lnTo>
                    <a:lnTo>
                      <a:pt x="630" y="641"/>
                    </a:lnTo>
                    <a:lnTo>
                      <a:pt x="618" y="683"/>
                    </a:lnTo>
                    <a:lnTo>
                      <a:pt x="603" y="720"/>
                    </a:lnTo>
                    <a:lnTo>
                      <a:pt x="584" y="751"/>
                    </a:lnTo>
                    <a:lnTo>
                      <a:pt x="563" y="777"/>
                    </a:lnTo>
                    <a:lnTo>
                      <a:pt x="535" y="799"/>
                    </a:lnTo>
                    <a:lnTo>
                      <a:pt x="504" y="817"/>
                    </a:lnTo>
                    <a:lnTo>
                      <a:pt x="468" y="831"/>
                    </a:lnTo>
                    <a:lnTo>
                      <a:pt x="428" y="840"/>
                    </a:lnTo>
                    <a:lnTo>
                      <a:pt x="384" y="845"/>
                    </a:lnTo>
                    <a:lnTo>
                      <a:pt x="336" y="847"/>
                    </a:lnTo>
                    <a:lnTo>
                      <a:pt x="290" y="843"/>
                    </a:lnTo>
                    <a:lnTo>
                      <a:pt x="246" y="835"/>
                    </a:lnTo>
                    <a:lnTo>
                      <a:pt x="207" y="824"/>
                    </a:lnTo>
                    <a:lnTo>
                      <a:pt x="174" y="809"/>
                    </a:lnTo>
                    <a:lnTo>
                      <a:pt x="144" y="791"/>
                    </a:lnTo>
                    <a:lnTo>
                      <a:pt x="116" y="767"/>
                    </a:lnTo>
                    <a:lnTo>
                      <a:pt x="92" y="741"/>
                    </a:lnTo>
                    <a:lnTo>
                      <a:pt x="70" y="712"/>
                    </a:lnTo>
                    <a:lnTo>
                      <a:pt x="55" y="688"/>
                    </a:lnTo>
                    <a:lnTo>
                      <a:pt x="43" y="657"/>
                    </a:lnTo>
                    <a:lnTo>
                      <a:pt x="32" y="624"/>
                    </a:lnTo>
                    <a:lnTo>
                      <a:pt x="22" y="588"/>
                    </a:lnTo>
                    <a:lnTo>
                      <a:pt x="11" y="533"/>
                    </a:lnTo>
                    <a:lnTo>
                      <a:pt x="4" y="475"/>
                    </a:lnTo>
                    <a:lnTo>
                      <a:pt x="0" y="412"/>
                    </a:lnTo>
                    <a:lnTo>
                      <a:pt x="0" y="348"/>
                    </a:lnTo>
                    <a:lnTo>
                      <a:pt x="4" y="291"/>
                    </a:lnTo>
                    <a:lnTo>
                      <a:pt x="11" y="238"/>
                    </a:lnTo>
                    <a:lnTo>
                      <a:pt x="22" y="191"/>
                    </a:lnTo>
                    <a:lnTo>
                      <a:pt x="35" y="150"/>
                    </a:lnTo>
                    <a:lnTo>
                      <a:pt x="52" y="115"/>
                    </a:lnTo>
                    <a:lnTo>
                      <a:pt x="72" y="87"/>
                    </a:lnTo>
                    <a:lnTo>
                      <a:pt x="96" y="63"/>
                    </a:lnTo>
                    <a:lnTo>
                      <a:pt x="124" y="43"/>
                    </a:lnTo>
                    <a:lnTo>
                      <a:pt x="156" y="27"/>
                    </a:lnTo>
                    <a:lnTo>
                      <a:pt x="192" y="15"/>
                    </a:lnTo>
                    <a:lnTo>
                      <a:pt x="231" y="7"/>
                    </a:lnTo>
                    <a:lnTo>
                      <a:pt x="272" y="2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66" cstate="print">
              <a:duotone>
                <a:srgbClr val="8C8C8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34" y="1583590"/>
              <a:ext cx="335567" cy="335567"/>
            </a:xfrm>
            <a:prstGeom prst="rect">
              <a:avLst/>
            </a:prstGeom>
          </p:spPr>
        </p:pic>
      </p:grpSp>
      <p:sp>
        <p:nvSpPr>
          <p:cNvPr id="107" name="Freeform 29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2196168" y="1980658"/>
            <a:ext cx="1062004" cy="91141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8B0304">
              <a:lumMod val="40000"/>
              <a:lumOff val="60000"/>
            </a:srgbClr>
          </a:solidFill>
          <a:ln w="9525">
            <a:solidFill>
              <a:srgbClr val="8B0304">
                <a:lumMod val="40000"/>
                <a:lumOff val="60000"/>
              </a:srgbClr>
            </a:solidFill>
            <a:round/>
            <a:headEnd/>
            <a:tailEnd/>
          </a:ln>
        </p:spPr>
        <p:txBody>
          <a:bodyPr lIns="97656" tIns="97656" rIns="97656" bIns="9765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3312245" y="2784167"/>
            <a:ext cx="1034154" cy="874367"/>
            <a:chOff x="2422115" y="2010950"/>
            <a:chExt cx="1034154" cy="874367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2657694" y="2171347"/>
              <a:ext cx="548876" cy="631227"/>
              <a:chOff x="3694464" y="2834614"/>
              <a:chExt cx="548876" cy="631227"/>
            </a:xfrm>
          </p:grpSpPr>
          <p:sp>
            <p:nvSpPr>
              <p:cNvPr id="111" name="Овал 110"/>
              <p:cNvSpPr/>
              <p:nvPr>
                <p:custDataLst>
                  <p:tags r:id="rId31"/>
                </p:custDataLst>
              </p:nvPr>
            </p:nvSpPr>
            <p:spPr>
              <a:xfrm>
                <a:off x="3782776" y="2834614"/>
                <a:ext cx="460564" cy="460564"/>
              </a:xfrm>
              <a:prstGeom prst="ellipse">
                <a:avLst/>
              </a:prstGeom>
              <a:solidFill>
                <a:srgbClr val="F8F8F8"/>
              </a:solidFill>
              <a:ln w="25400" cap="flat" cmpd="sng" algn="ctr">
                <a:solidFill>
                  <a:srgbClr val="8B0304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2" name="Picture 4" descr="E:\Cafeteria plan\Тиражирование ИСП (после пилота на Ильича)\12. Последняя попытка возродить проект\0. Исходные данные\Кортинки в презенташку\Пиктограммы\no-translate-detected_318-50015.jp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67" cstate="print">
                <a:duotone>
                  <a:srgbClr val="8C8C8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2811" y="2923117"/>
                <a:ext cx="280495" cy="280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3" name="Freeform 203"/>
              <p:cNvSpPr>
                <a:spLocks/>
              </p:cNvSpPr>
              <p:nvPr/>
            </p:nvSpPr>
            <p:spPr bwMode="auto">
              <a:xfrm>
                <a:off x="3694464" y="3221124"/>
                <a:ext cx="119835" cy="200861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523" y="932"/>
                  </a:cxn>
                  <a:cxn ang="0">
                    <a:pos x="312" y="952"/>
                  </a:cxn>
                  <a:cxn ang="0">
                    <a:pos x="243" y="316"/>
                  </a:cxn>
                  <a:cxn ang="0">
                    <a:pos x="193" y="365"/>
                  </a:cxn>
                  <a:cxn ang="0">
                    <a:pos x="172" y="385"/>
                  </a:cxn>
                  <a:cxn ang="0">
                    <a:pos x="151" y="403"/>
                  </a:cxn>
                  <a:cxn ang="0">
                    <a:pos x="132" y="417"/>
                  </a:cxn>
                  <a:cxn ang="0">
                    <a:pos x="97" y="440"/>
                  </a:cxn>
                  <a:cxn ang="0">
                    <a:pos x="59" y="461"/>
                  </a:cxn>
                  <a:cxn ang="0">
                    <a:pos x="20" y="480"/>
                  </a:cxn>
                  <a:cxn ang="0">
                    <a:pos x="0" y="289"/>
                  </a:cxn>
                  <a:cxn ang="0">
                    <a:pos x="49" y="264"/>
                  </a:cxn>
                  <a:cxn ang="0">
                    <a:pos x="93" y="235"/>
                  </a:cxn>
                  <a:cxn ang="0">
                    <a:pos x="132" y="204"/>
                  </a:cxn>
                  <a:cxn ang="0">
                    <a:pos x="164" y="171"/>
                  </a:cxn>
                  <a:cxn ang="0">
                    <a:pos x="192" y="136"/>
                  </a:cxn>
                  <a:cxn ang="0">
                    <a:pos x="216" y="99"/>
                  </a:cxn>
                  <a:cxn ang="0">
                    <a:pos x="235" y="59"/>
                  </a:cxn>
                  <a:cxn ang="0">
                    <a:pos x="249" y="16"/>
                  </a:cxn>
                  <a:cxn ang="0">
                    <a:pos x="421" y="0"/>
                  </a:cxn>
                </a:cxnLst>
                <a:rect l="0" t="0" r="r" b="b"/>
                <a:pathLst>
                  <a:path w="523" h="952">
                    <a:moveTo>
                      <a:pt x="421" y="0"/>
                    </a:moveTo>
                    <a:lnTo>
                      <a:pt x="523" y="932"/>
                    </a:lnTo>
                    <a:lnTo>
                      <a:pt x="312" y="952"/>
                    </a:lnTo>
                    <a:lnTo>
                      <a:pt x="243" y="316"/>
                    </a:lnTo>
                    <a:lnTo>
                      <a:pt x="193" y="365"/>
                    </a:lnTo>
                    <a:lnTo>
                      <a:pt x="172" y="385"/>
                    </a:lnTo>
                    <a:lnTo>
                      <a:pt x="151" y="403"/>
                    </a:lnTo>
                    <a:lnTo>
                      <a:pt x="132" y="417"/>
                    </a:lnTo>
                    <a:lnTo>
                      <a:pt x="97" y="440"/>
                    </a:lnTo>
                    <a:lnTo>
                      <a:pt x="59" y="461"/>
                    </a:lnTo>
                    <a:lnTo>
                      <a:pt x="20" y="480"/>
                    </a:lnTo>
                    <a:lnTo>
                      <a:pt x="0" y="289"/>
                    </a:lnTo>
                    <a:lnTo>
                      <a:pt x="49" y="264"/>
                    </a:lnTo>
                    <a:lnTo>
                      <a:pt x="93" y="235"/>
                    </a:lnTo>
                    <a:lnTo>
                      <a:pt x="132" y="204"/>
                    </a:lnTo>
                    <a:lnTo>
                      <a:pt x="164" y="171"/>
                    </a:lnTo>
                    <a:lnTo>
                      <a:pt x="192" y="136"/>
                    </a:lnTo>
                    <a:lnTo>
                      <a:pt x="216" y="99"/>
                    </a:lnTo>
                    <a:lnTo>
                      <a:pt x="235" y="59"/>
                    </a:lnTo>
                    <a:lnTo>
                      <a:pt x="249" y="16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 471"/>
              <p:cNvSpPr>
                <a:spLocks noEditPoints="1"/>
              </p:cNvSpPr>
              <p:nvPr/>
            </p:nvSpPr>
            <p:spPr bwMode="auto">
              <a:xfrm rot="21359109">
                <a:off x="3823026" y="3244432"/>
                <a:ext cx="166642" cy="221409"/>
              </a:xfrm>
              <a:custGeom>
                <a:avLst/>
                <a:gdLst/>
                <a:ahLst/>
                <a:cxnLst>
                  <a:cxn ang="0">
                    <a:pos x="286" y="134"/>
                  </a:cxn>
                  <a:cxn ang="0">
                    <a:pos x="248" y="152"/>
                  </a:cxn>
                  <a:cxn ang="0">
                    <a:pos x="223" y="196"/>
                  </a:cxn>
                  <a:cxn ang="0">
                    <a:pos x="210" y="247"/>
                  </a:cxn>
                  <a:cxn ang="0">
                    <a:pos x="203" y="322"/>
                  </a:cxn>
                  <a:cxn ang="0">
                    <a:pos x="203" y="417"/>
                  </a:cxn>
                  <a:cxn ang="0">
                    <a:pos x="208" y="515"/>
                  </a:cxn>
                  <a:cxn ang="0">
                    <a:pos x="220" y="589"/>
                  </a:cxn>
                  <a:cxn ang="0">
                    <a:pos x="239" y="641"/>
                  </a:cxn>
                  <a:cxn ang="0">
                    <a:pos x="270" y="687"/>
                  </a:cxn>
                  <a:cxn ang="0">
                    <a:pos x="308" y="707"/>
                  </a:cxn>
                  <a:cxn ang="0">
                    <a:pos x="351" y="709"/>
                  </a:cxn>
                  <a:cxn ang="0">
                    <a:pos x="383" y="696"/>
                  </a:cxn>
                  <a:cxn ang="0">
                    <a:pos x="411" y="668"/>
                  </a:cxn>
                  <a:cxn ang="0">
                    <a:pos x="430" y="627"/>
                  </a:cxn>
                  <a:cxn ang="0">
                    <a:pos x="440" y="575"/>
                  </a:cxn>
                  <a:cxn ang="0">
                    <a:pos x="444" y="512"/>
                  </a:cxn>
                  <a:cxn ang="0">
                    <a:pos x="443" y="429"/>
                  </a:cxn>
                  <a:cxn ang="0">
                    <a:pos x="438" y="328"/>
                  </a:cxn>
                  <a:cxn ang="0">
                    <a:pos x="426" y="252"/>
                  </a:cxn>
                  <a:cxn ang="0">
                    <a:pos x="408" y="199"/>
                  </a:cxn>
                  <a:cxn ang="0">
                    <a:pos x="379" y="155"/>
                  </a:cxn>
                  <a:cxn ang="0">
                    <a:pos x="339" y="135"/>
                  </a:cxn>
                  <a:cxn ang="0">
                    <a:pos x="318" y="0"/>
                  </a:cxn>
                  <a:cxn ang="0">
                    <a:pos x="390" y="7"/>
                  </a:cxn>
                  <a:cxn ang="0">
                    <a:pos x="450" y="23"/>
                  </a:cxn>
                  <a:cxn ang="0">
                    <a:pos x="510" y="58"/>
                  </a:cxn>
                  <a:cxn ang="0">
                    <a:pos x="563" y="111"/>
                  </a:cxn>
                  <a:cxn ang="0">
                    <a:pos x="599" y="172"/>
                  </a:cxn>
                  <a:cxn ang="0">
                    <a:pos x="619" y="231"/>
                  </a:cxn>
                  <a:cxn ang="0">
                    <a:pos x="643" y="359"/>
                  </a:cxn>
                  <a:cxn ang="0">
                    <a:pos x="648" y="485"/>
                  </a:cxn>
                  <a:cxn ang="0">
                    <a:pos x="639" y="593"/>
                  </a:cxn>
                  <a:cxn ang="0">
                    <a:pos x="618" y="683"/>
                  </a:cxn>
                  <a:cxn ang="0">
                    <a:pos x="584" y="751"/>
                  </a:cxn>
                  <a:cxn ang="0">
                    <a:pos x="535" y="799"/>
                  </a:cxn>
                  <a:cxn ang="0">
                    <a:pos x="468" y="831"/>
                  </a:cxn>
                  <a:cxn ang="0">
                    <a:pos x="384" y="845"/>
                  </a:cxn>
                  <a:cxn ang="0">
                    <a:pos x="290" y="843"/>
                  </a:cxn>
                  <a:cxn ang="0">
                    <a:pos x="207" y="824"/>
                  </a:cxn>
                  <a:cxn ang="0">
                    <a:pos x="144" y="791"/>
                  </a:cxn>
                  <a:cxn ang="0">
                    <a:pos x="92" y="741"/>
                  </a:cxn>
                  <a:cxn ang="0">
                    <a:pos x="55" y="688"/>
                  </a:cxn>
                  <a:cxn ang="0">
                    <a:pos x="32" y="624"/>
                  </a:cxn>
                  <a:cxn ang="0">
                    <a:pos x="11" y="533"/>
                  </a:cxn>
                  <a:cxn ang="0">
                    <a:pos x="0" y="412"/>
                  </a:cxn>
                  <a:cxn ang="0">
                    <a:pos x="4" y="291"/>
                  </a:cxn>
                  <a:cxn ang="0">
                    <a:pos x="22" y="191"/>
                  </a:cxn>
                  <a:cxn ang="0">
                    <a:pos x="52" y="115"/>
                  </a:cxn>
                  <a:cxn ang="0">
                    <a:pos x="96" y="63"/>
                  </a:cxn>
                  <a:cxn ang="0">
                    <a:pos x="156" y="27"/>
                  </a:cxn>
                  <a:cxn ang="0">
                    <a:pos x="231" y="7"/>
                  </a:cxn>
                  <a:cxn ang="0">
                    <a:pos x="318" y="0"/>
                  </a:cxn>
                </a:cxnLst>
                <a:rect l="0" t="0" r="r" b="b"/>
                <a:pathLst>
                  <a:path w="648" h="847">
                    <a:moveTo>
                      <a:pt x="312" y="132"/>
                    </a:moveTo>
                    <a:lnTo>
                      <a:pt x="286" y="134"/>
                    </a:lnTo>
                    <a:lnTo>
                      <a:pt x="264" y="140"/>
                    </a:lnTo>
                    <a:lnTo>
                      <a:pt x="248" y="152"/>
                    </a:lnTo>
                    <a:lnTo>
                      <a:pt x="235" y="171"/>
                    </a:lnTo>
                    <a:lnTo>
                      <a:pt x="223" y="196"/>
                    </a:lnTo>
                    <a:lnTo>
                      <a:pt x="216" y="219"/>
                    </a:lnTo>
                    <a:lnTo>
                      <a:pt x="210" y="247"/>
                    </a:lnTo>
                    <a:lnTo>
                      <a:pt x="206" y="282"/>
                    </a:lnTo>
                    <a:lnTo>
                      <a:pt x="203" y="322"/>
                    </a:lnTo>
                    <a:lnTo>
                      <a:pt x="202" y="367"/>
                    </a:lnTo>
                    <a:lnTo>
                      <a:pt x="203" y="417"/>
                    </a:lnTo>
                    <a:lnTo>
                      <a:pt x="206" y="469"/>
                    </a:lnTo>
                    <a:lnTo>
                      <a:pt x="208" y="515"/>
                    </a:lnTo>
                    <a:lnTo>
                      <a:pt x="214" y="555"/>
                    </a:lnTo>
                    <a:lnTo>
                      <a:pt x="220" y="589"/>
                    </a:lnTo>
                    <a:lnTo>
                      <a:pt x="230" y="617"/>
                    </a:lnTo>
                    <a:lnTo>
                      <a:pt x="239" y="641"/>
                    </a:lnTo>
                    <a:lnTo>
                      <a:pt x="254" y="668"/>
                    </a:lnTo>
                    <a:lnTo>
                      <a:pt x="270" y="687"/>
                    </a:lnTo>
                    <a:lnTo>
                      <a:pt x="288" y="700"/>
                    </a:lnTo>
                    <a:lnTo>
                      <a:pt x="308" y="707"/>
                    </a:lnTo>
                    <a:lnTo>
                      <a:pt x="331" y="709"/>
                    </a:lnTo>
                    <a:lnTo>
                      <a:pt x="351" y="709"/>
                    </a:lnTo>
                    <a:lnTo>
                      <a:pt x="368" y="705"/>
                    </a:lnTo>
                    <a:lnTo>
                      <a:pt x="383" y="696"/>
                    </a:lnTo>
                    <a:lnTo>
                      <a:pt x="398" y="683"/>
                    </a:lnTo>
                    <a:lnTo>
                      <a:pt x="411" y="668"/>
                    </a:lnTo>
                    <a:lnTo>
                      <a:pt x="422" y="649"/>
                    </a:lnTo>
                    <a:lnTo>
                      <a:pt x="430" y="627"/>
                    </a:lnTo>
                    <a:lnTo>
                      <a:pt x="436" y="599"/>
                    </a:lnTo>
                    <a:lnTo>
                      <a:pt x="440" y="575"/>
                    </a:lnTo>
                    <a:lnTo>
                      <a:pt x="443" y="545"/>
                    </a:lnTo>
                    <a:lnTo>
                      <a:pt x="444" y="512"/>
                    </a:lnTo>
                    <a:lnTo>
                      <a:pt x="444" y="473"/>
                    </a:lnTo>
                    <a:lnTo>
                      <a:pt x="443" y="429"/>
                    </a:lnTo>
                    <a:lnTo>
                      <a:pt x="442" y="375"/>
                    </a:lnTo>
                    <a:lnTo>
                      <a:pt x="438" y="328"/>
                    </a:lnTo>
                    <a:lnTo>
                      <a:pt x="432" y="287"/>
                    </a:lnTo>
                    <a:lnTo>
                      <a:pt x="426" y="252"/>
                    </a:lnTo>
                    <a:lnTo>
                      <a:pt x="418" y="223"/>
                    </a:lnTo>
                    <a:lnTo>
                      <a:pt x="408" y="199"/>
                    </a:lnTo>
                    <a:lnTo>
                      <a:pt x="394" y="174"/>
                    </a:lnTo>
                    <a:lnTo>
                      <a:pt x="379" y="155"/>
                    </a:lnTo>
                    <a:lnTo>
                      <a:pt x="360" y="142"/>
                    </a:lnTo>
                    <a:lnTo>
                      <a:pt x="339" y="135"/>
                    </a:lnTo>
                    <a:lnTo>
                      <a:pt x="312" y="132"/>
                    </a:lnTo>
                    <a:close/>
                    <a:moveTo>
                      <a:pt x="318" y="0"/>
                    </a:moveTo>
                    <a:lnTo>
                      <a:pt x="355" y="3"/>
                    </a:lnTo>
                    <a:lnTo>
                      <a:pt x="390" y="7"/>
                    </a:lnTo>
                    <a:lnTo>
                      <a:pt x="422" y="14"/>
                    </a:lnTo>
                    <a:lnTo>
                      <a:pt x="450" y="23"/>
                    </a:lnTo>
                    <a:lnTo>
                      <a:pt x="480" y="39"/>
                    </a:lnTo>
                    <a:lnTo>
                      <a:pt x="510" y="58"/>
                    </a:lnTo>
                    <a:lnTo>
                      <a:pt x="534" y="78"/>
                    </a:lnTo>
                    <a:lnTo>
                      <a:pt x="563" y="111"/>
                    </a:lnTo>
                    <a:lnTo>
                      <a:pt x="587" y="147"/>
                    </a:lnTo>
                    <a:lnTo>
                      <a:pt x="599" y="172"/>
                    </a:lnTo>
                    <a:lnTo>
                      <a:pt x="610" y="200"/>
                    </a:lnTo>
                    <a:lnTo>
                      <a:pt x="619" y="231"/>
                    </a:lnTo>
                    <a:lnTo>
                      <a:pt x="634" y="294"/>
                    </a:lnTo>
                    <a:lnTo>
                      <a:pt x="643" y="359"/>
                    </a:lnTo>
                    <a:lnTo>
                      <a:pt x="648" y="424"/>
                    </a:lnTo>
                    <a:lnTo>
                      <a:pt x="648" y="485"/>
                    </a:lnTo>
                    <a:lnTo>
                      <a:pt x="644" y="541"/>
                    </a:lnTo>
                    <a:lnTo>
                      <a:pt x="639" y="593"/>
                    </a:lnTo>
                    <a:lnTo>
                      <a:pt x="630" y="641"/>
                    </a:lnTo>
                    <a:lnTo>
                      <a:pt x="618" y="683"/>
                    </a:lnTo>
                    <a:lnTo>
                      <a:pt x="603" y="720"/>
                    </a:lnTo>
                    <a:lnTo>
                      <a:pt x="584" y="751"/>
                    </a:lnTo>
                    <a:lnTo>
                      <a:pt x="563" y="777"/>
                    </a:lnTo>
                    <a:lnTo>
                      <a:pt x="535" y="799"/>
                    </a:lnTo>
                    <a:lnTo>
                      <a:pt x="504" y="817"/>
                    </a:lnTo>
                    <a:lnTo>
                      <a:pt x="468" y="831"/>
                    </a:lnTo>
                    <a:lnTo>
                      <a:pt x="428" y="840"/>
                    </a:lnTo>
                    <a:lnTo>
                      <a:pt x="384" y="845"/>
                    </a:lnTo>
                    <a:lnTo>
                      <a:pt x="336" y="847"/>
                    </a:lnTo>
                    <a:lnTo>
                      <a:pt x="290" y="843"/>
                    </a:lnTo>
                    <a:lnTo>
                      <a:pt x="246" y="835"/>
                    </a:lnTo>
                    <a:lnTo>
                      <a:pt x="207" y="824"/>
                    </a:lnTo>
                    <a:lnTo>
                      <a:pt x="174" y="809"/>
                    </a:lnTo>
                    <a:lnTo>
                      <a:pt x="144" y="791"/>
                    </a:lnTo>
                    <a:lnTo>
                      <a:pt x="116" y="767"/>
                    </a:lnTo>
                    <a:lnTo>
                      <a:pt x="92" y="741"/>
                    </a:lnTo>
                    <a:lnTo>
                      <a:pt x="70" y="712"/>
                    </a:lnTo>
                    <a:lnTo>
                      <a:pt x="55" y="688"/>
                    </a:lnTo>
                    <a:lnTo>
                      <a:pt x="43" y="657"/>
                    </a:lnTo>
                    <a:lnTo>
                      <a:pt x="32" y="624"/>
                    </a:lnTo>
                    <a:lnTo>
                      <a:pt x="22" y="588"/>
                    </a:lnTo>
                    <a:lnTo>
                      <a:pt x="11" y="533"/>
                    </a:lnTo>
                    <a:lnTo>
                      <a:pt x="4" y="475"/>
                    </a:lnTo>
                    <a:lnTo>
                      <a:pt x="0" y="412"/>
                    </a:lnTo>
                    <a:lnTo>
                      <a:pt x="0" y="348"/>
                    </a:lnTo>
                    <a:lnTo>
                      <a:pt x="4" y="291"/>
                    </a:lnTo>
                    <a:lnTo>
                      <a:pt x="11" y="238"/>
                    </a:lnTo>
                    <a:lnTo>
                      <a:pt x="22" y="191"/>
                    </a:lnTo>
                    <a:lnTo>
                      <a:pt x="35" y="150"/>
                    </a:lnTo>
                    <a:lnTo>
                      <a:pt x="52" y="115"/>
                    </a:lnTo>
                    <a:lnTo>
                      <a:pt x="72" y="87"/>
                    </a:lnTo>
                    <a:lnTo>
                      <a:pt x="96" y="63"/>
                    </a:lnTo>
                    <a:lnTo>
                      <a:pt x="124" y="43"/>
                    </a:lnTo>
                    <a:lnTo>
                      <a:pt x="156" y="27"/>
                    </a:lnTo>
                    <a:lnTo>
                      <a:pt x="192" y="15"/>
                    </a:lnTo>
                    <a:lnTo>
                      <a:pt x="231" y="7"/>
                    </a:lnTo>
                    <a:lnTo>
                      <a:pt x="272" y="2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0" name="Freeform 29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2422115" y="2010950"/>
              <a:ext cx="1034154" cy="874367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8B0304">
                <a:lumMod val="40000"/>
                <a:lumOff val="60000"/>
              </a:srgbClr>
            </a:solidFill>
            <a:ln w="9525">
              <a:solidFill>
                <a:srgbClr val="8B0304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 lIns="97656" tIns="97656" rIns="97656" bIns="97656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160310" y="3578427"/>
            <a:ext cx="959962" cy="851270"/>
            <a:chOff x="1007325" y="4027922"/>
            <a:chExt cx="959962" cy="851270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1176150" y="4227774"/>
              <a:ext cx="697247" cy="588072"/>
              <a:chOff x="6025386" y="810330"/>
              <a:chExt cx="697247" cy="588072"/>
            </a:xfrm>
          </p:grpSpPr>
          <p:sp>
            <p:nvSpPr>
              <p:cNvPr id="118" name="Овал 117"/>
              <p:cNvSpPr/>
              <p:nvPr>
                <p:custDataLst>
                  <p:tags r:id="rId28"/>
                </p:custDataLst>
              </p:nvPr>
            </p:nvSpPr>
            <p:spPr>
              <a:xfrm>
                <a:off x="6262069" y="810330"/>
                <a:ext cx="460564" cy="460564"/>
              </a:xfrm>
              <a:prstGeom prst="ellipse">
                <a:avLst/>
              </a:prstGeom>
              <a:solidFill>
                <a:srgbClr val="F8F8F8"/>
              </a:solidFill>
              <a:ln w="25400" cap="flat" cmpd="sng" algn="ctr">
                <a:solidFill>
                  <a:srgbClr val="8B0304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9" name="Picture 2" descr="E:\Cafeteria plan\Тиражирование ИСП (после пилота на Ильича)\12. Последняя попытка возродить проект\0. Исходные данные\Кортинки в презенташку\Пиктограммы\бус.jp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68" cstate="print">
                <a:duotone>
                  <a:srgbClr val="8C8C8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333048" y="886088"/>
                <a:ext cx="316985" cy="324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0" name="Freeform 127"/>
              <p:cNvSpPr>
                <a:spLocks/>
              </p:cNvSpPr>
              <p:nvPr/>
            </p:nvSpPr>
            <p:spPr bwMode="auto">
              <a:xfrm>
                <a:off x="6025386" y="1091083"/>
                <a:ext cx="173380" cy="234539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408" y="9"/>
                  </a:cxn>
                  <a:cxn ang="0">
                    <a:pos x="475" y="32"/>
                  </a:cxn>
                  <a:cxn ang="0">
                    <a:pos x="524" y="73"/>
                  </a:cxn>
                  <a:cxn ang="0">
                    <a:pos x="560" y="131"/>
                  </a:cxn>
                  <a:cxn ang="0">
                    <a:pos x="577" y="195"/>
                  </a:cxn>
                  <a:cxn ang="0">
                    <a:pos x="573" y="244"/>
                  </a:cxn>
                  <a:cxn ang="0">
                    <a:pos x="559" y="289"/>
                  </a:cxn>
                  <a:cxn ang="0">
                    <a:pos x="535" y="324"/>
                  </a:cxn>
                  <a:cxn ang="0">
                    <a:pos x="493" y="361"/>
                  </a:cxn>
                  <a:cxn ang="0">
                    <a:pos x="493" y="389"/>
                  </a:cxn>
                  <a:cxn ang="0">
                    <a:pos x="535" y="401"/>
                  </a:cxn>
                  <a:cxn ang="0">
                    <a:pos x="559" y="412"/>
                  </a:cxn>
                  <a:cxn ang="0">
                    <a:pos x="603" y="450"/>
                  </a:cxn>
                  <a:cxn ang="0">
                    <a:pos x="635" y="502"/>
                  </a:cxn>
                  <a:cxn ang="0">
                    <a:pos x="651" y="569"/>
                  </a:cxn>
                  <a:cxn ang="0">
                    <a:pos x="643" y="664"/>
                  </a:cxn>
                  <a:cxn ang="0">
                    <a:pos x="611" y="738"/>
                  </a:cxn>
                  <a:cxn ang="0">
                    <a:pos x="564" y="792"/>
                  </a:cxn>
                  <a:cxn ang="0">
                    <a:pos x="509" y="828"/>
                  </a:cxn>
                  <a:cxn ang="0">
                    <a:pos x="444" y="848"/>
                  </a:cxn>
                  <a:cxn ang="0">
                    <a:pos x="365" y="857"/>
                  </a:cxn>
                  <a:cxn ang="0">
                    <a:pos x="271" y="854"/>
                  </a:cxn>
                  <a:cxn ang="0">
                    <a:pos x="197" y="838"/>
                  </a:cxn>
                  <a:cxn ang="0">
                    <a:pos x="140" y="809"/>
                  </a:cxn>
                  <a:cxn ang="0">
                    <a:pos x="92" y="766"/>
                  </a:cxn>
                  <a:cxn ang="0">
                    <a:pos x="53" y="710"/>
                  </a:cxn>
                  <a:cxn ang="0">
                    <a:pos x="25" y="652"/>
                  </a:cxn>
                  <a:cxn ang="0">
                    <a:pos x="229" y="645"/>
                  </a:cxn>
                  <a:cxn ang="0">
                    <a:pos x="255" y="690"/>
                  </a:cxn>
                  <a:cxn ang="0">
                    <a:pos x="287" y="720"/>
                  </a:cxn>
                  <a:cxn ang="0">
                    <a:pos x="325" y="734"/>
                  </a:cxn>
                  <a:cxn ang="0">
                    <a:pos x="373" y="732"/>
                  </a:cxn>
                  <a:cxn ang="0">
                    <a:pos x="411" y="712"/>
                  </a:cxn>
                  <a:cxn ang="0">
                    <a:pos x="439" y="672"/>
                  </a:cxn>
                  <a:cxn ang="0">
                    <a:pos x="451" y="622"/>
                  </a:cxn>
                  <a:cxn ang="0">
                    <a:pos x="447" y="561"/>
                  </a:cxn>
                  <a:cxn ang="0">
                    <a:pos x="427" y="512"/>
                  </a:cxn>
                  <a:cxn ang="0">
                    <a:pos x="393" y="478"/>
                  </a:cxn>
                  <a:cxn ang="0">
                    <a:pos x="351" y="462"/>
                  </a:cxn>
                  <a:cxn ang="0">
                    <a:pos x="304" y="464"/>
                  </a:cxn>
                  <a:cxn ang="0">
                    <a:pos x="264" y="474"/>
                  </a:cxn>
                  <a:cxn ang="0">
                    <a:pos x="281" y="332"/>
                  </a:cxn>
                  <a:cxn ang="0">
                    <a:pos x="324" y="324"/>
                  </a:cxn>
                  <a:cxn ang="0">
                    <a:pos x="357" y="296"/>
                  </a:cxn>
                  <a:cxn ang="0">
                    <a:pos x="380" y="261"/>
                  </a:cxn>
                  <a:cxn ang="0">
                    <a:pos x="383" y="217"/>
                  </a:cxn>
                  <a:cxn ang="0">
                    <a:pos x="373" y="177"/>
                  </a:cxn>
                  <a:cxn ang="0">
                    <a:pos x="352" y="149"/>
                  </a:cxn>
                  <a:cxn ang="0">
                    <a:pos x="323" y="129"/>
                  </a:cxn>
                  <a:cxn ang="0">
                    <a:pos x="284" y="125"/>
                  </a:cxn>
                  <a:cxn ang="0">
                    <a:pos x="244" y="133"/>
                  </a:cxn>
                  <a:cxn ang="0">
                    <a:pos x="217" y="157"/>
                  </a:cxn>
                  <a:cxn ang="0">
                    <a:pos x="197" y="193"/>
                  </a:cxn>
                  <a:cxn ang="0">
                    <a:pos x="191" y="241"/>
                  </a:cxn>
                  <a:cxn ang="0">
                    <a:pos x="8" y="181"/>
                  </a:cxn>
                  <a:cxn ang="0">
                    <a:pos x="36" y="117"/>
                  </a:cxn>
                  <a:cxn ang="0">
                    <a:pos x="80" y="64"/>
                  </a:cxn>
                  <a:cxn ang="0">
                    <a:pos x="144" y="27"/>
                  </a:cxn>
                  <a:cxn ang="0">
                    <a:pos x="228" y="5"/>
                  </a:cxn>
                </a:cxnLst>
                <a:rect l="0" t="0" r="r" b="b"/>
                <a:pathLst>
                  <a:path w="651" h="857">
                    <a:moveTo>
                      <a:pt x="277" y="0"/>
                    </a:moveTo>
                    <a:lnTo>
                      <a:pt x="325" y="0"/>
                    </a:lnTo>
                    <a:lnTo>
                      <a:pt x="368" y="3"/>
                    </a:lnTo>
                    <a:lnTo>
                      <a:pt x="408" y="9"/>
                    </a:lnTo>
                    <a:lnTo>
                      <a:pt x="444" y="20"/>
                    </a:lnTo>
                    <a:lnTo>
                      <a:pt x="475" y="32"/>
                    </a:lnTo>
                    <a:lnTo>
                      <a:pt x="500" y="49"/>
                    </a:lnTo>
                    <a:lnTo>
                      <a:pt x="524" y="73"/>
                    </a:lnTo>
                    <a:lnTo>
                      <a:pt x="544" y="100"/>
                    </a:lnTo>
                    <a:lnTo>
                      <a:pt x="560" y="131"/>
                    </a:lnTo>
                    <a:lnTo>
                      <a:pt x="572" y="163"/>
                    </a:lnTo>
                    <a:lnTo>
                      <a:pt x="577" y="195"/>
                    </a:lnTo>
                    <a:lnTo>
                      <a:pt x="577" y="219"/>
                    </a:lnTo>
                    <a:lnTo>
                      <a:pt x="573" y="244"/>
                    </a:lnTo>
                    <a:lnTo>
                      <a:pt x="568" y="268"/>
                    </a:lnTo>
                    <a:lnTo>
                      <a:pt x="559" y="289"/>
                    </a:lnTo>
                    <a:lnTo>
                      <a:pt x="548" y="306"/>
                    </a:lnTo>
                    <a:lnTo>
                      <a:pt x="535" y="324"/>
                    </a:lnTo>
                    <a:lnTo>
                      <a:pt x="516" y="341"/>
                    </a:lnTo>
                    <a:lnTo>
                      <a:pt x="493" y="361"/>
                    </a:lnTo>
                    <a:lnTo>
                      <a:pt x="464" y="382"/>
                    </a:lnTo>
                    <a:lnTo>
                      <a:pt x="493" y="389"/>
                    </a:lnTo>
                    <a:lnTo>
                      <a:pt x="516" y="396"/>
                    </a:lnTo>
                    <a:lnTo>
                      <a:pt x="535" y="401"/>
                    </a:lnTo>
                    <a:lnTo>
                      <a:pt x="548" y="406"/>
                    </a:lnTo>
                    <a:lnTo>
                      <a:pt x="559" y="412"/>
                    </a:lnTo>
                    <a:lnTo>
                      <a:pt x="583" y="429"/>
                    </a:lnTo>
                    <a:lnTo>
                      <a:pt x="603" y="450"/>
                    </a:lnTo>
                    <a:lnTo>
                      <a:pt x="621" y="473"/>
                    </a:lnTo>
                    <a:lnTo>
                      <a:pt x="635" y="502"/>
                    </a:lnTo>
                    <a:lnTo>
                      <a:pt x="645" y="534"/>
                    </a:lnTo>
                    <a:lnTo>
                      <a:pt x="651" y="569"/>
                    </a:lnTo>
                    <a:lnTo>
                      <a:pt x="651" y="617"/>
                    </a:lnTo>
                    <a:lnTo>
                      <a:pt x="643" y="664"/>
                    </a:lnTo>
                    <a:lnTo>
                      <a:pt x="627" y="708"/>
                    </a:lnTo>
                    <a:lnTo>
                      <a:pt x="611" y="738"/>
                    </a:lnTo>
                    <a:lnTo>
                      <a:pt x="589" y="766"/>
                    </a:lnTo>
                    <a:lnTo>
                      <a:pt x="564" y="792"/>
                    </a:lnTo>
                    <a:lnTo>
                      <a:pt x="536" y="813"/>
                    </a:lnTo>
                    <a:lnTo>
                      <a:pt x="509" y="828"/>
                    </a:lnTo>
                    <a:lnTo>
                      <a:pt x="479" y="838"/>
                    </a:lnTo>
                    <a:lnTo>
                      <a:pt x="444" y="848"/>
                    </a:lnTo>
                    <a:lnTo>
                      <a:pt x="407" y="853"/>
                    </a:lnTo>
                    <a:lnTo>
                      <a:pt x="365" y="857"/>
                    </a:lnTo>
                    <a:lnTo>
                      <a:pt x="316" y="857"/>
                    </a:lnTo>
                    <a:lnTo>
                      <a:pt x="271" y="854"/>
                    </a:lnTo>
                    <a:lnTo>
                      <a:pt x="231" y="849"/>
                    </a:lnTo>
                    <a:lnTo>
                      <a:pt x="197" y="838"/>
                    </a:lnTo>
                    <a:lnTo>
                      <a:pt x="168" y="825"/>
                    </a:lnTo>
                    <a:lnTo>
                      <a:pt x="140" y="809"/>
                    </a:lnTo>
                    <a:lnTo>
                      <a:pt x="115" y="789"/>
                    </a:lnTo>
                    <a:lnTo>
                      <a:pt x="92" y="766"/>
                    </a:lnTo>
                    <a:lnTo>
                      <a:pt x="71" y="740"/>
                    </a:lnTo>
                    <a:lnTo>
                      <a:pt x="53" y="710"/>
                    </a:lnTo>
                    <a:lnTo>
                      <a:pt x="37" y="681"/>
                    </a:lnTo>
                    <a:lnTo>
                      <a:pt x="25" y="652"/>
                    </a:lnTo>
                    <a:lnTo>
                      <a:pt x="221" y="616"/>
                    </a:lnTo>
                    <a:lnTo>
                      <a:pt x="229" y="645"/>
                    </a:lnTo>
                    <a:lnTo>
                      <a:pt x="241" y="670"/>
                    </a:lnTo>
                    <a:lnTo>
                      <a:pt x="255" y="690"/>
                    </a:lnTo>
                    <a:lnTo>
                      <a:pt x="271" y="708"/>
                    </a:lnTo>
                    <a:lnTo>
                      <a:pt x="287" y="720"/>
                    </a:lnTo>
                    <a:lnTo>
                      <a:pt x="305" y="729"/>
                    </a:lnTo>
                    <a:lnTo>
                      <a:pt x="325" y="734"/>
                    </a:lnTo>
                    <a:lnTo>
                      <a:pt x="349" y="734"/>
                    </a:lnTo>
                    <a:lnTo>
                      <a:pt x="373" y="732"/>
                    </a:lnTo>
                    <a:lnTo>
                      <a:pt x="393" y="724"/>
                    </a:lnTo>
                    <a:lnTo>
                      <a:pt x="411" y="712"/>
                    </a:lnTo>
                    <a:lnTo>
                      <a:pt x="427" y="693"/>
                    </a:lnTo>
                    <a:lnTo>
                      <a:pt x="439" y="672"/>
                    </a:lnTo>
                    <a:lnTo>
                      <a:pt x="447" y="649"/>
                    </a:lnTo>
                    <a:lnTo>
                      <a:pt x="451" y="622"/>
                    </a:lnTo>
                    <a:lnTo>
                      <a:pt x="451" y="592"/>
                    </a:lnTo>
                    <a:lnTo>
                      <a:pt x="447" y="561"/>
                    </a:lnTo>
                    <a:lnTo>
                      <a:pt x="439" y="534"/>
                    </a:lnTo>
                    <a:lnTo>
                      <a:pt x="427" y="512"/>
                    </a:lnTo>
                    <a:lnTo>
                      <a:pt x="411" y="493"/>
                    </a:lnTo>
                    <a:lnTo>
                      <a:pt x="393" y="478"/>
                    </a:lnTo>
                    <a:lnTo>
                      <a:pt x="373" y="468"/>
                    </a:lnTo>
                    <a:lnTo>
                      <a:pt x="351" y="462"/>
                    </a:lnTo>
                    <a:lnTo>
                      <a:pt x="324" y="461"/>
                    </a:lnTo>
                    <a:lnTo>
                      <a:pt x="304" y="464"/>
                    </a:lnTo>
                    <a:lnTo>
                      <a:pt x="283" y="468"/>
                    </a:lnTo>
                    <a:lnTo>
                      <a:pt x="264" y="474"/>
                    </a:lnTo>
                    <a:lnTo>
                      <a:pt x="261" y="332"/>
                    </a:lnTo>
                    <a:lnTo>
                      <a:pt x="281" y="332"/>
                    </a:lnTo>
                    <a:lnTo>
                      <a:pt x="305" y="330"/>
                    </a:lnTo>
                    <a:lnTo>
                      <a:pt x="324" y="324"/>
                    </a:lnTo>
                    <a:lnTo>
                      <a:pt x="341" y="313"/>
                    </a:lnTo>
                    <a:lnTo>
                      <a:pt x="357" y="296"/>
                    </a:lnTo>
                    <a:lnTo>
                      <a:pt x="372" y="278"/>
                    </a:lnTo>
                    <a:lnTo>
                      <a:pt x="380" y="261"/>
                    </a:lnTo>
                    <a:lnTo>
                      <a:pt x="384" y="241"/>
                    </a:lnTo>
                    <a:lnTo>
                      <a:pt x="383" y="217"/>
                    </a:lnTo>
                    <a:lnTo>
                      <a:pt x="380" y="196"/>
                    </a:lnTo>
                    <a:lnTo>
                      <a:pt x="373" y="177"/>
                    </a:lnTo>
                    <a:lnTo>
                      <a:pt x="364" y="163"/>
                    </a:lnTo>
                    <a:lnTo>
                      <a:pt x="352" y="149"/>
                    </a:lnTo>
                    <a:lnTo>
                      <a:pt x="339" y="137"/>
                    </a:lnTo>
                    <a:lnTo>
                      <a:pt x="323" y="129"/>
                    </a:lnTo>
                    <a:lnTo>
                      <a:pt x="305" y="125"/>
                    </a:lnTo>
                    <a:lnTo>
                      <a:pt x="284" y="125"/>
                    </a:lnTo>
                    <a:lnTo>
                      <a:pt x="263" y="128"/>
                    </a:lnTo>
                    <a:lnTo>
                      <a:pt x="244" y="133"/>
                    </a:lnTo>
                    <a:lnTo>
                      <a:pt x="229" y="144"/>
                    </a:lnTo>
                    <a:lnTo>
                      <a:pt x="217" y="157"/>
                    </a:lnTo>
                    <a:lnTo>
                      <a:pt x="205" y="173"/>
                    </a:lnTo>
                    <a:lnTo>
                      <a:pt x="197" y="193"/>
                    </a:lnTo>
                    <a:lnTo>
                      <a:pt x="192" y="216"/>
                    </a:lnTo>
                    <a:lnTo>
                      <a:pt x="191" y="241"/>
                    </a:lnTo>
                    <a:lnTo>
                      <a:pt x="0" y="215"/>
                    </a:lnTo>
                    <a:lnTo>
                      <a:pt x="8" y="181"/>
                    </a:lnTo>
                    <a:lnTo>
                      <a:pt x="20" y="149"/>
                    </a:lnTo>
                    <a:lnTo>
                      <a:pt x="36" y="117"/>
                    </a:lnTo>
                    <a:lnTo>
                      <a:pt x="56" y="89"/>
                    </a:lnTo>
                    <a:lnTo>
                      <a:pt x="80" y="64"/>
                    </a:lnTo>
                    <a:lnTo>
                      <a:pt x="109" y="43"/>
                    </a:lnTo>
                    <a:lnTo>
                      <a:pt x="144" y="27"/>
                    </a:lnTo>
                    <a:lnTo>
                      <a:pt x="184" y="13"/>
                    </a:lnTo>
                    <a:lnTo>
                      <a:pt x="228" y="5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1" name="Freeform 471"/>
              <p:cNvSpPr>
                <a:spLocks noEditPoints="1"/>
              </p:cNvSpPr>
              <p:nvPr/>
            </p:nvSpPr>
            <p:spPr bwMode="auto">
              <a:xfrm rot="1181266">
                <a:off x="6210241" y="1155603"/>
                <a:ext cx="180524" cy="242799"/>
              </a:xfrm>
              <a:custGeom>
                <a:avLst/>
                <a:gdLst/>
                <a:ahLst/>
                <a:cxnLst>
                  <a:cxn ang="0">
                    <a:pos x="286" y="134"/>
                  </a:cxn>
                  <a:cxn ang="0">
                    <a:pos x="248" y="152"/>
                  </a:cxn>
                  <a:cxn ang="0">
                    <a:pos x="223" y="196"/>
                  </a:cxn>
                  <a:cxn ang="0">
                    <a:pos x="210" y="247"/>
                  </a:cxn>
                  <a:cxn ang="0">
                    <a:pos x="203" y="322"/>
                  </a:cxn>
                  <a:cxn ang="0">
                    <a:pos x="203" y="417"/>
                  </a:cxn>
                  <a:cxn ang="0">
                    <a:pos x="208" y="515"/>
                  </a:cxn>
                  <a:cxn ang="0">
                    <a:pos x="220" y="589"/>
                  </a:cxn>
                  <a:cxn ang="0">
                    <a:pos x="239" y="641"/>
                  </a:cxn>
                  <a:cxn ang="0">
                    <a:pos x="270" y="687"/>
                  </a:cxn>
                  <a:cxn ang="0">
                    <a:pos x="308" y="707"/>
                  </a:cxn>
                  <a:cxn ang="0">
                    <a:pos x="351" y="709"/>
                  </a:cxn>
                  <a:cxn ang="0">
                    <a:pos x="383" y="696"/>
                  </a:cxn>
                  <a:cxn ang="0">
                    <a:pos x="411" y="668"/>
                  </a:cxn>
                  <a:cxn ang="0">
                    <a:pos x="430" y="627"/>
                  </a:cxn>
                  <a:cxn ang="0">
                    <a:pos x="440" y="575"/>
                  </a:cxn>
                  <a:cxn ang="0">
                    <a:pos x="444" y="512"/>
                  </a:cxn>
                  <a:cxn ang="0">
                    <a:pos x="443" y="429"/>
                  </a:cxn>
                  <a:cxn ang="0">
                    <a:pos x="438" y="328"/>
                  </a:cxn>
                  <a:cxn ang="0">
                    <a:pos x="426" y="252"/>
                  </a:cxn>
                  <a:cxn ang="0">
                    <a:pos x="408" y="199"/>
                  </a:cxn>
                  <a:cxn ang="0">
                    <a:pos x="379" y="155"/>
                  </a:cxn>
                  <a:cxn ang="0">
                    <a:pos x="339" y="135"/>
                  </a:cxn>
                  <a:cxn ang="0">
                    <a:pos x="318" y="0"/>
                  </a:cxn>
                  <a:cxn ang="0">
                    <a:pos x="390" y="7"/>
                  </a:cxn>
                  <a:cxn ang="0">
                    <a:pos x="450" y="23"/>
                  </a:cxn>
                  <a:cxn ang="0">
                    <a:pos x="510" y="58"/>
                  </a:cxn>
                  <a:cxn ang="0">
                    <a:pos x="563" y="111"/>
                  </a:cxn>
                  <a:cxn ang="0">
                    <a:pos x="599" y="172"/>
                  </a:cxn>
                  <a:cxn ang="0">
                    <a:pos x="619" y="231"/>
                  </a:cxn>
                  <a:cxn ang="0">
                    <a:pos x="643" y="359"/>
                  </a:cxn>
                  <a:cxn ang="0">
                    <a:pos x="648" y="485"/>
                  </a:cxn>
                  <a:cxn ang="0">
                    <a:pos x="639" y="593"/>
                  </a:cxn>
                  <a:cxn ang="0">
                    <a:pos x="618" y="683"/>
                  </a:cxn>
                  <a:cxn ang="0">
                    <a:pos x="584" y="751"/>
                  </a:cxn>
                  <a:cxn ang="0">
                    <a:pos x="535" y="799"/>
                  </a:cxn>
                  <a:cxn ang="0">
                    <a:pos x="468" y="831"/>
                  </a:cxn>
                  <a:cxn ang="0">
                    <a:pos x="384" y="845"/>
                  </a:cxn>
                  <a:cxn ang="0">
                    <a:pos x="290" y="843"/>
                  </a:cxn>
                  <a:cxn ang="0">
                    <a:pos x="207" y="824"/>
                  </a:cxn>
                  <a:cxn ang="0">
                    <a:pos x="144" y="791"/>
                  </a:cxn>
                  <a:cxn ang="0">
                    <a:pos x="92" y="741"/>
                  </a:cxn>
                  <a:cxn ang="0">
                    <a:pos x="55" y="688"/>
                  </a:cxn>
                  <a:cxn ang="0">
                    <a:pos x="32" y="624"/>
                  </a:cxn>
                  <a:cxn ang="0">
                    <a:pos x="11" y="533"/>
                  </a:cxn>
                  <a:cxn ang="0">
                    <a:pos x="0" y="412"/>
                  </a:cxn>
                  <a:cxn ang="0">
                    <a:pos x="4" y="291"/>
                  </a:cxn>
                  <a:cxn ang="0">
                    <a:pos x="22" y="191"/>
                  </a:cxn>
                  <a:cxn ang="0">
                    <a:pos x="52" y="115"/>
                  </a:cxn>
                  <a:cxn ang="0">
                    <a:pos x="96" y="63"/>
                  </a:cxn>
                  <a:cxn ang="0">
                    <a:pos x="156" y="27"/>
                  </a:cxn>
                  <a:cxn ang="0">
                    <a:pos x="231" y="7"/>
                  </a:cxn>
                  <a:cxn ang="0">
                    <a:pos x="318" y="0"/>
                  </a:cxn>
                </a:cxnLst>
                <a:rect l="0" t="0" r="r" b="b"/>
                <a:pathLst>
                  <a:path w="648" h="847">
                    <a:moveTo>
                      <a:pt x="312" y="132"/>
                    </a:moveTo>
                    <a:lnTo>
                      <a:pt x="286" y="134"/>
                    </a:lnTo>
                    <a:lnTo>
                      <a:pt x="264" y="140"/>
                    </a:lnTo>
                    <a:lnTo>
                      <a:pt x="248" y="152"/>
                    </a:lnTo>
                    <a:lnTo>
                      <a:pt x="235" y="171"/>
                    </a:lnTo>
                    <a:lnTo>
                      <a:pt x="223" y="196"/>
                    </a:lnTo>
                    <a:lnTo>
                      <a:pt x="216" y="219"/>
                    </a:lnTo>
                    <a:lnTo>
                      <a:pt x="210" y="247"/>
                    </a:lnTo>
                    <a:lnTo>
                      <a:pt x="206" y="282"/>
                    </a:lnTo>
                    <a:lnTo>
                      <a:pt x="203" y="322"/>
                    </a:lnTo>
                    <a:lnTo>
                      <a:pt x="202" y="367"/>
                    </a:lnTo>
                    <a:lnTo>
                      <a:pt x="203" y="417"/>
                    </a:lnTo>
                    <a:lnTo>
                      <a:pt x="206" y="469"/>
                    </a:lnTo>
                    <a:lnTo>
                      <a:pt x="208" y="515"/>
                    </a:lnTo>
                    <a:lnTo>
                      <a:pt x="214" y="555"/>
                    </a:lnTo>
                    <a:lnTo>
                      <a:pt x="220" y="589"/>
                    </a:lnTo>
                    <a:lnTo>
                      <a:pt x="230" y="617"/>
                    </a:lnTo>
                    <a:lnTo>
                      <a:pt x="239" y="641"/>
                    </a:lnTo>
                    <a:lnTo>
                      <a:pt x="254" y="668"/>
                    </a:lnTo>
                    <a:lnTo>
                      <a:pt x="270" y="687"/>
                    </a:lnTo>
                    <a:lnTo>
                      <a:pt x="288" y="700"/>
                    </a:lnTo>
                    <a:lnTo>
                      <a:pt x="308" y="707"/>
                    </a:lnTo>
                    <a:lnTo>
                      <a:pt x="331" y="709"/>
                    </a:lnTo>
                    <a:lnTo>
                      <a:pt x="351" y="709"/>
                    </a:lnTo>
                    <a:lnTo>
                      <a:pt x="368" y="705"/>
                    </a:lnTo>
                    <a:lnTo>
                      <a:pt x="383" y="696"/>
                    </a:lnTo>
                    <a:lnTo>
                      <a:pt x="398" y="683"/>
                    </a:lnTo>
                    <a:lnTo>
                      <a:pt x="411" y="668"/>
                    </a:lnTo>
                    <a:lnTo>
                      <a:pt x="422" y="649"/>
                    </a:lnTo>
                    <a:lnTo>
                      <a:pt x="430" y="627"/>
                    </a:lnTo>
                    <a:lnTo>
                      <a:pt x="436" y="599"/>
                    </a:lnTo>
                    <a:lnTo>
                      <a:pt x="440" y="575"/>
                    </a:lnTo>
                    <a:lnTo>
                      <a:pt x="443" y="545"/>
                    </a:lnTo>
                    <a:lnTo>
                      <a:pt x="444" y="512"/>
                    </a:lnTo>
                    <a:lnTo>
                      <a:pt x="444" y="473"/>
                    </a:lnTo>
                    <a:lnTo>
                      <a:pt x="443" y="429"/>
                    </a:lnTo>
                    <a:lnTo>
                      <a:pt x="442" y="375"/>
                    </a:lnTo>
                    <a:lnTo>
                      <a:pt x="438" y="328"/>
                    </a:lnTo>
                    <a:lnTo>
                      <a:pt x="432" y="287"/>
                    </a:lnTo>
                    <a:lnTo>
                      <a:pt x="426" y="252"/>
                    </a:lnTo>
                    <a:lnTo>
                      <a:pt x="418" y="223"/>
                    </a:lnTo>
                    <a:lnTo>
                      <a:pt x="408" y="199"/>
                    </a:lnTo>
                    <a:lnTo>
                      <a:pt x="394" y="174"/>
                    </a:lnTo>
                    <a:lnTo>
                      <a:pt x="379" y="155"/>
                    </a:lnTo>
                    <a:lnTo>
                      <a:pt x="360" y="142"/>
                    </a:lnTo>
                    <a:lnTo>
                      <a:pt x="339" y="135"/>
                    </a:lnTo>
                    <a:lnTo>
                      <a:pt x="312" y="132"/>
                    </a:lnTo>
                    <a:close/>
                    <a:moveTo>
                      <a:pt x="318" y="0"/>
                    </a:moveTo>
                    <a:lnTo>
                      <a:pt x="355" y="3"/>
                    </a:lnTo>
                    <a:lnTo>
                      <a:pt x="390" y="7"/>
                    </a:lnTo>
                    <a:lnTo>
                      <a:pt x="422" y="14"/>
                    </a:lnTo>
                    <a:lnTo>
                      <a:pt x="450" y="23"/>
                    </a:lnTo>
                    <a:lnTo>
                      <a:pt x="480" y="39"/>
                    </a:lnTo>
                    <a:lnTo>
                      <a:pt x="510" y="58"/>
                    </a:lnTo>
                    <a:lnTo>
                      <a:pt x="534" y="78"/>
                    </a:lnTo>
                    <a:lnTo>
                      <a:pt x="563" y="111"/>
                    </a:lnTo>
                    <a:lnTo>
                      <a:pt x="587" y="147"/>
                    </a:lnTo>
                    <a:lnTo>
                      <a:pt x="599" y="172"/>
                    </a:lnTo>
                    <a:lnTo>
                      <a:pt x="610" y="200"/>
                    </a:lnTo>
                    <a:lnTo>
                      <a:pt x="619" y="231"/>
                    </a:lnTo>
                    <a:lnTo>
                      <a:pt x="634" y="294"/>
                    </a:lnTo>
                    <a:lnTo>
                      <a:pt x="643" y="359"/>
                    </a:lnTo>
                    <a:lnTo>
                      <a:pt x="648" y="424"/>
                    </a:lnTo>
                    <a:lnTo>
                      <a:pt x="648" y="485"/>
                    </a:lnTo>
                    <a:lnTo>
                      <a:pt x="644" y="541"/>
                    </a:lnTo>
                    <a:lnTo>
                      <a:pt x="639" y="593"/>
                    </a:lnTo>
                    <a:lnTo>
                      <a:pt x="630" y="641"/>
                    </a:lnTo>
                    <a:lnTo>
                      <a:pt x="618" y="683"/>
                    </a:lnTo>
                    <a:lnTo>
                      <a:pt x="603" y="720"/>
                    </a:lnTo>
                    <a:lnTo>
                      <a:pt x="584" y="751"/>
                    </a:lnTo>
                    <a:lnTo>
                      <a:pt x="563" y="777"/>
                    </a:lnTo>
                    <a:lnTo>
                      <a:pt x="535" y="799"/>
                    </a:lnTo>
                    <a:lnTo>
                      <a:pt x="504" y="817"/>
                    </a:lnTo>
                    <a:lnTo>
                      <a:pt x="468" y="831"/>
                    </a:lnTo>
                    <a:lnTo>
                      <a:pt x="428" y="840"/>
                    </a:lnTo>
                    <a:lnTo>
                      <a:pt x="384" y="845"/>
                    </a:lnTo>
                    <a:lnTo>
                      <a:pt x="336" y="847"/>
                    </a:lnTo>
                    <a:lnTo>
                      <a:pt x="290" y="843"/>
                    </a:lnTo>
                    <a:lnTo>
                      <a:pt x="246" y="835"/>
                    </a:lnTo>
                    <a:lnTo>
                      <a:pt x="207" y="824"/>
                    </a:lnTo>
                    <a:lnTo>
                      <a:pt x="174" y="809"/>
                    </a:lnTo>
                    <a:lnTo>
                      <a:pt x="144" y="791"/>
                    </a:lnTo>
                    <a:lnTo>
                      <a:pt x="116" y="767"/>
                    </a:lnTo>
                    <a:lnTo>
                      <a:pt x="92" y="741"/>
                    </a:lnTo>
                    <a:lnTo>
                      <a:pt x="70" y="712"/>
                    </a:lnTo>
                    <a:lnTo>
                      <a:pt x="55" y="688"/>
                    </a:lnTo>
                    <a:lnTo>
                      <a:pt x="43" y="657"/>
                    </a:lnTo>
                    <a:lnTo>
                      <a:pt x="32" y="624"/>
                    </a:lnTo>
                    <a:lnTo>
                      <a:pt x="22" y="588"/>
                    </a:lnTo>
                    <a:lnTo>
                      <a:pt x="11" y="533"/>
                    </a:lnTo>
                    <a:lnTo>
                      <a:pt x="4" y="475"/>
                    </a:lnTo>
                    <a:lnTo>
                      <a:pt x="0" y="412"/>
                    </a:lnTo>
                    <a:lnTo>
                      <a:pt x="0" y="348"/>
                    </a:lnTo>
                    <a:lnTo>
                      <a:pt x="4" y="291"/>
                    </a:lnTo>
                    <a:lnTo>
                      <a:pt x="11" y="238"/>
                    </a:lnTo>
                    <a:lnTo>
                      <a:pt x="22" y="191"/>
                    </a:lnTo>
                    <a:lnTo>
                      <a:pt x="35" y="150"/>
                    </a:lnTo>
                    <a:lnTo>
                      <a:pt x="52" y="115"/>
                    </a:lnTo>
                    <a:lnTo>
                      <a:pt x="72" y="87"/>
                    </a:lnTo>
                    <a:lnTo>
                      <a:pt x="96" y="63"/>
                    </a:lnTo>
                    <a:lnTo>
                      <a:pt x="124" y="43"/>
                    </a:lnTo>
                    <a:lnTo>
                      <a:pt x="156" y="27"/>
                    </a:lnTo>
                    <a:lnTo>
                      <a:pt x="192" y="15"/>
                    </a:lnTo>
                    <a:lnTo>
                      <a:pt x="231" y="7"/>
                    </a:lnTo>
                    <a:lnTo>
                      <a:pt x="272" y="2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7" name="Freeform 29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1007325" y="4027922"/>
              <a:ext cx="959962" cy="85127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8B0304">
                <a:lumMod val="40000"/>
                <a:lumOff val="60000"/>
              </a:srgbClr>
            </a:solidFill>
            <a:ln w="9525">
              <a:solidFill>
                <a:srgbClr val="8B0304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 lIns="97656" tIns="97656" rIns="97656" bIns="97656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122" name="Picture 2" descr="E:\Cafeteria plan\Тиражирование ИСП (после пилота на Ильича)\12. Последняя попытка возродить проект\0. Исходные данные\Кортинки в презенташку\Пиктограммы\бус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8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97636" y="4688306"/>
            <a:ext cx="485601" cy="4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Группа 122"/>
          <p:cNvGrpSpPr/>
          <p:nvPr/>
        </p:nvGrpSpPr>
        <p:grpSpPr>
          <a:xfrm>
            <a:off x="1511320" y="2883213"/>
            <a:ext cx="619643" cy="570845"/>
            <a:chOff x="1804938" y="2527839"/>
            <a:chExt cx="619643" cy="570845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1804938" y="2527839"/>
              <a:ext cx="619643" cy="570845"/>
              <a:chOff x="1804938" y="2527839"/>
              <a:chExt cx="619643" cy="570845"/>
            </a:xfrm>
          </p:grpSpPr>
          <p:sp>
            <p:nvSpPr>
              <p:cNvPr id="126" name="Овал 125"/>
              <p:cNvSpPr/>
              <p:nvPr>
                <p:custDataLst>
                  <p:tags r:id="rId26"/>
                </p:custDataLst>
              </p:nvPr>
            </p:nvSpPr>
            <p:spPr>
              <a:xfrm>
                <a:off x="1964017" y="2527839"/>
                <a:ext cx="460564" cy="460564"/>
              </a:xfrm>
              <a:prstGeom prst="ellipse">
                <a:avLst/>
              </a:prstGeom>
              <a:solidFill>
                <a:srgbClr val="F8F8F8"/>
              </a:solidFill>
              <a:ln w="25400" cap="flat" cmpd="sng" algn="ctr">
                <a:solidFill>
                  <a:srgbClr val="8B0304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203"/>
              <p:cNvSpPr>
                <a:spLocks/>
              </p:cNvSpPr>
              <p:nvPr/>
            </p:nvSpPr>
            <p:spPr bwMode="auto">
              <a:xfrm>
                <a:off x="1804938" y="2897823"/>
                <a:ext cx="119835" cy="200861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523" y="932"/>
                  </a:cxn>
                  <a:cxn ang="0">
                    <a:pos x="312" y="952"/>
                  </a:cxn>
                  <a:cxn ang="0">
                    <a:pos x="243" y="316"/>
                  </a:cxn>
                  <a:cxn ang="0">
                    <a:pos x="193" y="365"/>
                  </a:cxn>
                  <a:cxn ang="0">
                    <a:pos x="172" y="385"/>
                  </a:cxn>
                  <a:cxn ang="0">
                    <a:pos x="151" y="403"/>
                  </a:cxn>
                  <a:cxn ang="0">
                    <a:pos x="132" y="417"/>
                  </a:cxn>
                  <a:cxn ang="0">
                    <a:pos x="97" y="440"/>
                  </a:cxn>
                  <a:cxn ang="0">
                    <a:pos x="59" y="461"/>
                  </a:cxn>
                  <a:cxn ang="0">
                    <a:pos x="20" y="480"/>
                  </a:cxn>
                  <a:cxn ang="0">
                    <a:pos x="0" y="289"/>
                  </a:cxn>
                  <a:cxn ang="0">
                    <a:pos x="49" y="264"/>
                  </a:cxn>
                  <a:cxn ang="0">
                    <a:pos x="93" y="235"/>
                  </a:cxn>
                  <a:cxn ang="0">
                    <a:pos x="132" y="204"/>
                  </a:cxn>
                  <a:cxn ang="0">
                    <a:pos x="164" y="171"/>
                  </a:cxn>
                  <a:cxn ang="0">
                    <a:pos x="192" y="136"/>
                  </a:cxn>
                  <a:cxn ang="0">
                    <a:pos x="216" y="99"/>
                  </a:cxn>
                  <a:cxn ang="0">
                    <a:pos x="235" y="59"/>
                  </a:cxn>
                  <a:cxn ang="0">
                    <a:pos x="249" y="16"/>
                  </a:cxn>
                  <a:cxn ang="0">
                    <a:pos x="421" y="0"/>
                  </a:cxn>
                </a:cxnLst>
                <a:rect l="0" t="0" r="r" b="b"/>
                <a:pathLst>
                  <a:path w="523" h="952">
                    <a:moveTo>
                      <a:pt x="421" y="0"/>
                    </a:moveTo>
                    <a:lnTo>
                      <a:pt x="523" y="932"/>
                    </a:lnTo>
                    <a:lnTo>
                      <a:pt x="312" y="952"/>
                    </a:lnTo>
                    <a:lnTo>
                      <a:pt x="243" y="316"/>
                    </a:lnTo>
                    <a:lnTo>
                      <a:pt x="193" y="365"/>
                    </a:lnTo>
                    <a:lnTo>
                      <a:pt x="172" y="385"/>
                    </a:lnTo>
                    <a:lnTo>
                      <a:pt x="151" y="403"/>
                    </a:lnTo>
                    <a:lnTo>
                      <a:pt x="132" y="417"/>
                    </a:lnTo>
                    <a:lnTo>
                      <a:pt x="97" y="440"/>
                    </a:lnTo>
                    <a:lnTo>
                      <a:pt x="59" y="461"/>
                    </a:lnTo>
                    <a:lnTo>
                      <a:pt x="20" y="480"/>
                    </a:lnTo>
                    <a:lnTo>
                      <a:pt x="0" y="289"/>
                    </a:lnTo>
                    <a:lnTo>
                      <a:pt x="49" y="264"/>
                    </a:lnTo>
                    <a:lnTo>
                      <a:pt x="93" y="235"/>
                    </a:lnTo>
                    <a:lnTo>
                      <a:pt x="132" y="204"/>
                    </a:lnTo>
                    <a:lnTo>
                      <a:pt x="164" y="171"/>
                    </a:lnTo>
                    <a:lnTo>
                      <a:pt x="192" y="136"/>
                    </a:lnTo>
                    <a:lnTo>
                      <a:pt x="216" y="99"/>
                    </a:lnTo>
                    <a:lnTo>
                      <a:pt x="235" y="59"/>
                    </a:lnTo>
                    <a:lnTo>
                      <a:pt x="249" y="16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25" name="Рисунок 124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9" cstate="print">
              <a:duotone>
                <a:srgbClr val="8C8C8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189" y="2607937"/>
              <a:ext cx="310446" cy="310446"/>
            </a:xfrm>
            <a:prstGeom prst="rect">
              <a:avLst/>
            </a:prstGeom>
          </p:spPr>
        </p:pic>
      </p:grpSp>
      <p:grpSp>
        <p:nvGrpSpPr>
          <p:cNvPr id="128" name="Группа 127"/>
          <p:cNvGrpSpPr/>
          <p:nvPr/>
        </p:nvGrpSpPr>
        <p:grpSpPr>
          <a:xfrm>
            <a:off x="3192130" y="4425722"/>
            <a:ext cx="1059072" cy="851270"/>
            <a:chOff x="2397197" y="4814975"/>
            <a:chExt cx="1059072" cy="851270"/>
          </a:xfrm>
        </p:grpSpPr>
        <p:sp>
          <p:nvSpPr>
            <p:cNvPr id="129" name="Freeform 29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2397197" y="4814975"/>
              <a:ext cx="1059072" cy="85127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8B0304">
                <a:lumMod val="40000"/>
                <a:lumOff val="60000"/>
              </a:srgbClr>
            </a:solidFill>
            <a:ln w="9525">
              <a:solidFill>
                <a:srgbClr val="8B0304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 lIns="97656" tIns="97656" rIns="97656" bIns="97656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30" name="Группа 129"/>
            <p:cNvGrpSpPr/>
            <p:nvPr/>
          </p:nvGrpSpPr>
          <p:grpSpPr>
            <a:xfrm>
              <a:off x="2619825" y="4931451"/>
              <a:ext cx="634600" cy="651224"/>
              <a:chOff x="2619825" y="4931451"/>
              <a:chExt cx="634600" cy="651224"/>
            </a:xfrm>
          </p:grpSpPr>
          <p:sp>
            <p:nvSpPr>
              <p:cNvPr id="131" name="Freeform 203"/>
              <p:cNvSpPr>
                <a:spLocks/>
              </p:cNvSpPr>
              <p:nvPr/>
            </p:nvSpPr>
            <p:spPr bwMode="auto">
              <a:xfrm>
                <a:off x="2619825" y="5367931"/>
                <a:ext cx="119835" cy="200861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523" y="932"/>
                  </a:cxn>
                  <a:cxn ang="0">
                    <a:pos x="312" y="952"/>
                  </a:cxn>
                  <a:cxn ang="0">
                    <a:pos x="243" y="316"/>
                  </a:cxn>
                  <a:cxn ang="0">
                    <a:pos x="193" y="365"/>
                  </a:cxn>
                  <a:cxn ang="0">
                    <a:pos x="172" y="385"/>
                  </a:cxn>
                  <a:cxn ang="0">
                    <a:pos x="151" y="403"/>
                  </a:cxn>
                  <a:cxn ang="0">
                    <a:pos x="132" y="417"/>
                  </a:cxn>
                  <a:cxn ang="0">
                    <a:pos x="97" y="440"/>
                  </a:cxn>
                  <a:cxn ang="0">
                    <a:pos x="59" y="461"/>
                  </a:cxn>
                  <a:cxn ang="0">
                    <a:pos x="20" y="480"/>
                  </a:cxn>
                  <a:cxn ang="0">
                    <a:pos x="0" y="289"/>
                  </a:cxn>
                  <a:cxn ang="0">
                    <a:pos x="49" y="264"/>
                  </a:cxn>
                  <a:cxn ang="0">
                    <a:pos x="93" y="235"/>
                  </a:cxn>
                  <a:cxn ang="0">
                    <a:pos x="132" y="204"/>
                  </a:cxn>
                  <a:cxn ang="0">
                    <a:pos x="164" y="171"/>
                  </a:cxn>
                  <a:cxn ang="0">
                    <a:pos x="192" y="136"/>
                  </a:cxn>
                  <a:cxn ang="0">
                    <a:pos x="216" y="99"/>
                  </a:cxn>
                  <a:cxn ang="0">
                    <a:pos x="235" y="59"/>
                  </a:cxn>
                  <a:cxn ang="0">
                    <a:pos x="249" y="16"/>
                  </a:cxn>
                  <a:cxn ang="0">
                    <a:pos x="421" y="0"/>
                  </a:cxn>
                </a:cxnLst>
                <a:rect l="0" t="0" r="r" b="b"/>
                <a:pathLst>
                  <a:path w="523" h="952">
                    <a:moveTo>
                      <a:pt x="421" y="0"/>
                    </a:moveTo>
                    <a:lnTo>
                      <a:pt x="523" y="932"/>
                    </a:lnTo>
                    <a:lnTo>
                      <a:pt x="312" y="952"/>
                    </a:lnTo>
                    <a:lnTo>
                      <a:pt x="243" y="316"/>
                    </a:lnTo>
                    <a:lnTo>
                      <a:pt x="193" y="365"/>
                    </a:lnTo>
                    <a:lnTo>
                      <a:pt x="172" y="385"/>
                    </a:lnTo>
                    <a:lnTo>
                      <a:pt x="151" y="403"/>
                    </a:lnTo>
                    <a:lnTo>
                      <a:pt x="132" y="417"/>
                    </a:lnTo>
                    <a:lnTo>
                      <a:pt x="97" y="440"/>
                    </a:lnTo>
                    <a:lnTo>
                      <a:pt x="59" y="461"/>
                    </a:lnTo>
                    <a:lnTo>
                      <a:pt x="20" y="480"/>
                    </a:lnTo>
                    <a:lnTo>
                      <a:pt x="0" y="289"/>
                    </a:lnTo>
                    <a:lnTo>
                      <a:pt x="49" y="264"/>
                    </a:lnTo>
                    <a:lnTo>
                      <a:pt x="93" y="235"/>
                    </a:lnTo>
                    <a:lnTo>
                      <a:pt x="132" y="204"/>
                    </a:lnTo>
                    <a:lnTo>
                      <a:pt x="164" y="171"/>
                    </a:lnTo>
                    <a:lnTo>
                      <a:pt x="192" y="136"/>
                    </a:lnTo>
                    <a:lnTo>
                      <a:pt x="216" y="99"/>
                    </a:lnTo>
                    <a:lnTo>
                      <a:pt x="235" y="59"/>
                    </a:lnTo>
                    <a:lnTo>
                      <a:pt x="249" y="16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32" name="Группа 131"/>
              <p:cNvGrpSpPr/>
              <p:nvPr/>
            </p:nvGrpSpPr>
            <p:grpSpPr>
              <a:xfrm>
                <a:off x="2791076" y="4931451"/>
                <a:ext cx="463349" cy="651224"/>
                <a:chOff x="2791076" y="4931451"/>
                <a:chExt cx="463349" cy="651224"/>
              </a:xfrm>
            </p:grpSpPr>
            <p:grpSp>
              <p:nvGrpSpPr>
                <p:cNvPr id="133" name="Группа 132"/>
                <p:cNvGrpSpPr/>
                <p:nvPr/>
              </p:nvGrpSpPr>
              <p:grpSpPr>
                <a:xfrm>
                  <a:off x="2791076" y="4931451"/>
                  <a:ext cx="463349" cy="651224"/>
                  <a:chOff x="5880943" y="1457622"/>
                  <a:chExt cx="463349" cy="651224"/>
                </a:xfrm>
              </p:grpSpPr>
              <p:sp>
                <p:nvSpPr>
                  <p:cNvPr id="135" name="Овал 134"/>
                  <p:cNvSpPr/>
                  <p:nvPr>
                    <p:custDataLst>
                      <p:tags r:id="rId24"/>
                    </p:custDataLst>
                  </p:nvPr>
                </p:nvSpPr>
                <p:spPr>
                  <a:xfrm>
                    <a:off x="5883728" y="1457622"/>
                    <a:ext cx="460564" cy="460564"/>
                  </a:xfrm>
                  <a:prstGeom prst="ellipse">
                    <a:avLst/>
                  </a:prstGeom>
                  <a:solidFill>
                    <a:srgbClr val="F8F8F8"/>
                  </a:solidFill>
                  <a:ln w="25400" cap="flat" cmpd="sng" algn="ctr">
                    <a:solidFill>
                      <a:srgbClr val="8B0304">
                        <a:lumMod val="20000"/>
                        <a:lumOff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Freeform 471"/>
                  <p:cNvSpPr>
                    <a:spLocks noEditPoints="1"/>
                  </p:cNvSpPr>
                  <p:nvPr/>
                </p:nvSpPr>
                <p:spPr bwMode="auto">
                  <a:xfrm rot="21359109">
                    <a:off x="5880943" y="1887437"/>
                    <a:ext cx="166642" cy="221409"/>
                  </a:xfrm>
                  <a:custGeom>
                    <a:avLst/>
                    <a:gdLst/>
                    <a:ahLst/>
                    <a:cxnLst>
                      <a:cxn ang="0">
                        <a:pos x="286" y="134"/>
                      </a:cxn>
                      <a:cxn ang="0">
                        <a:pos x="248" y="152"/>
                      </a:cxn>
                      <a:cxn ang="0">
                        <a:pos x="223" y="196"/>
                      </a:cxn>
                      <a:cxn ang="0">
                        <a:pos x="210" y="247"/>
                      </a:cxn>
                      <a:cxn ang="0">
                        <a:pos x="203" y="322"/>
                      </a:cxn>
                      <a:cxn ang="0">
                        <a:pos x="203" y="417"/>
                      </a:cxn>
                      <a:cxn ang="0">
                        <a:pos x="208" y="515"/>
                      </a:cxn>
                      <a:cxn ang="0">
                        <a:pos x="220" y="589"/>
                      </a:cxn>
                      <a:cxn ang="0">
                        <a:pos x="239" y="641"/>
                      </a:cxn>
                      <a:cxn ang="0">
                        <a:pos x="270" y="687"/>
                      </a:cxn>
                      <a:cxn ang="0">
                        <a:pos x="308" y="707"/>
                      </a:cxn>
                      <a:cxn ang="0">
                        <a:pos x="351" y="709"/>
                      </a:cxn>
                      <a:cxn ang="0">
                        <a:pos x="383" y="696"/>
                      </a:cxn>
                      <a:cxn ang="0">
                        <a:pos x="411" y="668"/>
                      </a:cxn>
                      <a:cxn ang="0">
                        <a:pos x="430" y="627"/>
                      </a:cxn>
                      <a:cxn ang="0">
                        <a:pos x="440" y="575"/>
                      </a:cxn>
                      <a:cxn ang="0">
                        <a:pos x="444" y="512"/>
                      </a:cxn>
                      <a:cxn ang="0">
                        <a:pos x="443" y="429"/>
                      </a:cxn>
                      <a:cxn ang="0">
                        <a:pos x="438" y="328"/>
                      </a:cxn>
                      <a:cxn ang="0">
                        <a:pos x="426" y="252"/>
                      </a:cxn>
                      <a:cxn ang="0">
                        <a:pos x="408" y="199"/>
                      </a:cxn>
                      <a:cxn ang="0">
                        <a:pos x="379" y="155"/>
                      </a:cxn>
                      <a:cxn ang="0">
                        <a:pos x="339" y="135"/>
                      </a:cxn>
                      <a:cxn ang="0">
                        <a:pos x="318" y="0"/>
                      </a:cxn>
                      <a:cxn ang="0">
                        <a:pos x="390" y="7"/>
                      </a:cxn>
                      <a:cxn ang="0">
                        <a:pos x="450" y="23"/>
                      </a:cxn>
                      <a:cxn ang="0">
                        <a:pos x="510" y="58"/>
                      </a:cxn>
                      <a:cxn ang="0">
                        <a:pos x="563" y="111"/>
                      </a:cxn>
                      <a:cxn ang="0">
                        <a:pos x="599" y="172"/>
                      </a:cxn>
                      <a:cxn ang="0">
                        <a:pos x="619" y="231"/>
                      </a:cxn>
                      <a:cxn ang="0">
                        <a:pos x="643" y="359"/>
                      </a:cxn>
                      <a:cxn ang="0">
                        <a:pos x="648" y="485"/>
                      </a:cxn>
                      <a:cxn ang="0">
                        <a:pos x="639" y="593"/>
                      </a:cxn>
                      <a:cxn ang="0">
                        <a:pos x="618" y="683"/>
                      </a:cxn>
                      <a:cxn ang="0">
                        <a:pos x="584" y="751"/>
                      </a:cxn>
                      <a:cxn ang="0">
                        <a:pos x="535" y="799"/>
                      </a:cxn>
                      <a:cxn ang="0">
                        <a:pos x="468" y="831"/>
                      </a:cxn>
                      <a:cxn ang="0">
                        <a:pos x="384" y="845"/>
                      </a:cxn>
                      <a:cxn ang="0">
                        <a:pos x="290" y="843"/>
                      </a:cxn>
                      <a:cxn ang="0">
                        <a:pos x="207" y="824"/>
                      </a:cxn>
                      <a:cxn ang="0">
                        <a:pos x="144" y="791"/>
                      </a:cxn>
                      <a:cxn ang="0">
                        <a:pos x="92" y="741"/>
                      </a:cxn>
                      <a:cxn ang="0">
                        <a:pos x="55" y="688"/>
                      </a:cxn>
                      <a:cxn ang="0">
                        <a:pos x="32" y="624"/>
                      </a:cxn>
                      <a:cxn ang="0">
                        <a:pos x="11" y="533"/>
                      </a:cxn>
                      <a:cxn ang="0">
                        <a:pos x="0" y="412"/>
                      </a:cxn>
                      <a:cxn ang="0">
                        <a:pos x="4" y="291"/>
                      </a:cxn>
                      <a:cxn ang="0">
                        <a:pos x="22" y="191"/>
                      </a:cxn>
                      <a:cxn ang="0">
                        <a:pos x="52" y="115"/>
                      </a:cxn>
                      <a:cxn ang="0">
                        <a:pos x="96" y="63"/>
                      </a:cxn>
                      <a:cxn ang="0">
                        <a:pos x="156" y="27"/>
                      </a:cxn>
                      <a:cxn ang="0">
                        <a:pos x="231" y="7"/>
                      </a:cxn>
                      <a:cxn ang="0">
                        <a:pos x="318" y="0"/>
                      </a:cxn>
                    </a:cxnLst>
                    <a:rect l="0" t="0" r="r" b="b"/>
                    <a:pathLst>
                      <a:path w="648" h="847">
                        <a:moveTo>
                          <a:pt x="312" y="132"/>
                        </a:moveTo>
                        <a:lnTo>
                          <a:pt x="286" y="134"/>
                        </a:lnTo>
                        <a:lnTo>
                          <a:pt x="264" y="140"/>
                        </a:lnTo>
                        <a:lnTo>
                          <a:pt x="248" y="152"/>
                        </a:lnTo>
                        <a:lnTo>
                          <a:pt x="235" y="171"/>
                        </a:lnTo>
                        <a:lnTo>
                          <a:pt x="223" y="196"/>
                        </a:lnTo>
                        <a:lnTo>
                          <a:pt x="216" y="219"/>
                        </a:lnTo>
                        <a:lnTo>
                          <a:pt x="210" y="247"/>
                        </a:lnTo>
                        <a:lnTo>
                          <a:pt x="206" y="282"/>
                        </a:lnTo>
                        <a:lnTo>
                          <a:pt x="203" y="322"/>
                        </a:lnTo>
                        <a:lnTo>
                          <a:pt x="202" y="367"/>
                        </a:lnTo>
                        <a:lnTo>
                          <a:pt x="203" y="417"/>
                        </a:lnTo>
                        <a:lnTo>
                          <a:pt x="206" y="469"/>
                        </a:lnTo>
                        <a:lnTo>
                          <a:pt x="208" y="515"/>
                        </a:lnTo>
                        <a:lnTo>
                          <a:pt x="214" y="555"/>
                        </a:lnTo>
                        <a:lnTo>
                          <a:pt x="220" y="589"/>
                        </a:lnTo>
                        <a:lnTo>
                          <a:pt x="230" y="617"/>
                        </a:lnTo>
                        <a:lnTo>
                          <a:pt x="239" y="641"/>
                        </a:lnTo>
                        <a:lnTo>
                          <a:pt x="254" y="668"/>
                        </a:lnTo>
                        <a:lnTo>
                          <a:pt x="270" y="687"/>
                        </a:lnTo>
                        <a:lnTo>
                          <a:pt x="288" y="700"/>
                        </a:lnTo>
                        <a:lnTo>
                          <a:pt x="308" y="707"/>
                        </a:lnTo>
                        <a:lnTo>
                          <a:pt x="331" y="709"/>
                        </a:lnTo>
                        <a:lnTo>
                          <a:pt x="351" y="709"/>
                        </a:lnTo>
                        <a:lnTo>
                          <a:pt x="368" y="705"/>
                        </a:lnTo>
                        <a:lnTo>
                          <a:pt x="383" y="696"/>
                        </a:lnTo>
                        <a:lnTo>
                          <a:pt x="398" y="683"/>
                        </a:lnTo>
                        <a:lnTo>
                          <a:pt x="411" y="668"/>
                        </a:lnTo>
                        <a:lnTo>
                          <a:pt x="422" y="649"/>
                        </a:lnTo>
                        <a:lnTo>
                          <a:pt x="430" y="627"/>
                        </a:lnTo>
                        <a:lnTo>
                          <a:pt x="436" y="599"/>
                        </a:lnTo>
                        <a:lnTo>
                          <a:pt x="440" y="575"/>
                        </a:lnTo>
                        <a:lnTo>
                          <a:pt x="443" y="545"/>
                        </a:lnTo>
                        <a:lnTo>
                          <a:pt x="444" y="512"/>
                        </a:lnTo>
                        <a:lnTo>
                          <a:pt x="444" y="473"/>
                        </a:lnTo>
                        <a:lnTo>
                          <a:pt x="443" y="429"/>
                        </a:lnTo>
                        <a:lnTo>
                          <a:pt x="442" y="375"/>
                        </a:lnTo>
                        <a:lnTo>
                          <a:pt x="438" y="328"/>
                        </a:lnTo>
                        <a:lnTo>
                          <a:pt x="432" y="287"/>
                        </a:lnTo>
                        <a:lnTo>
                          <a:pt x="426" y="252"/>
                        </a:lnTo>
                        <a:lnTo>
                          <a:pt x="418" y="223"/>
                        </a:lnTo>
                        <a:lnTo>
                          <a:pt x="408" y="199"/>
                        </a:lnTo>
                        <a:lnTo>
                          <a:pt x="394" y="174"/>
                        </a:lnTo>
                        <a:lnTo>
                          <a:pt x="379" y="155"/>
                        </a:lnTo>
                        <a:lnTo>
                          <a:pt x="360" y="142"/>
                        </a:lnTo>
                        <a:lnTo>
                          <a:pt x="339" y="135"/>
                        </a:lnTo>
                        <a:lnTo>
                          <a:pt x="312" y="132"/>
                        </a:lnTo>
                        <a:close/>
                        <a:moveTo>
                          <a:pt x="318" y="0"/>
                        </a:moveTo>
                        <a:lnTo>
                          <a:pt x="355" y="3"/>
                        </a:lnTo>
                        <a:lnTo>
                          <a:pt x="390" y="7"/>
                        </a:lnTo>
                        <a:lnTo>
                          <a:pt x="422" y="14"/>
                        </a:lnTo>
                        <a:lnTo>
                          <a:pt x="450" y="23"/>
                        </a:lnTo>
                        <a:lnTo>
                          <a:pt x="480" y="39"/>
                        </a:lnTo>
                        <a:lnTo>
                          <a:pt x="510" y="58"/>
                        </a:lnTo>
                        <a:lnTo>
                          <a:pt x="534" y="78"/>
                        </a:lnTo>
                        <a:lnTo>
                          <a:pt x="563" y="111"/>
                        </a:lnTo>
                        <a:lnTo>
                          <a:pt x="587" y="147"/>
                        </a:lnTo>
                        <a:lnTo>
                          <a:pt x="599" y="172"/>
                        </a:lnTo>
                        <a:lnTo>
                          <a:pt x="610" y="200"/>
                        </a:lnTo>
                        <a:lnTo>
                          <a:pt x="619" y="231"/>
                        </a:lnTo>
                        <a:lnTo>
                          <a:pt x="634" y="294"/>
                        </a:lnTo>
                        <a:lnTo>
                          <a:pt x="643" y="359"/>
                        </a:lnTo>
                        <a:lnTo>
                          <a:pt x="648" y="424"/>
                        </a:lnTo>
                        <a:lnTo>
                          <a:pt x="648" y="485"/>
                        </a:lnTo>
                        <a:lnTo>
                          <a:pt x="644" y="541"/>
                        </a:lnTo>
                        <a:lnTo>
                          <a:pt x="639" y="593"/>
                        </a:lnTo>
                        <a:lnTo>
                          <a:pt x="630" y="641"/>
                        </a:lnTo>
                        <a:lnTo>
                          <a:pt x="618" y="683"/>
                        </a:lnTo>
                        <a:lnTo>
                          <a:pt x="603" y="720"/>
                        </a:lnTo>
                        <a:lnTo>
                          <a:pt x="584" y="751"/>
                        </a:lnTo>
                        <a:lnTo>
                          <a:pt x="563" y="777"/>
                        </a:lnTo>
                        <a:lnTo>
                          <a:pt x="535" y="799"/>
                        </a:lnTo>
                        <a:lnTo>
                          <a:pt x="504" y="817"/>
                        </a:lnTo>
                        <a:lnTo>
                          <a:pt x="468" y="831"/>
                        </a:lnTo>
                        <a:lnTo>
                          <a:pt x="428" y="840"/>
                        </a:lnTo>
                        <a:lnTo>
                          <a:pt x="384" y="845"/>
                        </a:lnTo>
                        <a:lnTo>
                          <a:pt x="336" y="847"/>
                        </a:lnTo>
                        <a:lnTo>
                          <a:pt x="290" y="843"/>
                        </a:lnTo>
                        <a:lnTo>
                          <a:pt x="246" y="835"/>
                        </a:lnTo>
                        <a:lnTo>
                          <a:pt x="207" y="824"/>
                        </a:lnTo>
                        <a:lnTo>
                          <a:pt x="174" y="809"/>
                        </a:lnTo>
                        <a:lnTo>
                          <a:pt x="144" y="791"/>
                        </a:lnTo>
                        <a:lnTo>
                          <a:pt x="116" y="767"/>
                        </a:lnTo>
                        <a:lnTo>
                          <a:pt x="92" y="741"/>
                        </a:lnTo>
                        <a:lnTo>
                          <a:pt x="70" y="712"/>
                        </a:lnTo>
                        <a:lnTo>
                          <a:pt x="55" y="688"/>
                        </a:lnTo>
                        <a:lnTo>
                          <a:pt x="43" y="657"/>
                        </a:lnTo>
                        <a:lnTo>
                          <a:pt x="32" y="624"/>
                        </a:lnTo>
                        <a:lnTo>
                          <a:pt x="22" y="588"/>
                        </a:lnTo>
                        <a:lnTo>
                          <a:pt x="11" y="533"/>
                        </a:lnTo>
                        <a:lnTo>
                          <a:pt x="4" y="475"/>
                        </a:lnTo>
                        <a:lnTo>
                          <a:pt x="0" y="412"/>
                        </a:lnTo>
                        <a:lnTo>
                          <a:pt x="0" y="348"/>
                        </a:lnTo>
                        <a:lnTo>
                          <a:pt x="4" y="291"/>
                        </a:lnTo>
                        <a:lnTo>
                          <a:pt x="11" y="238"/>
                        </a:lnTo>
                        <a:lnTo>
                          <a:pt x="22" y="191"/>
                        </a:lnTo>
                        <a:lnTo>
                          <a:pt x="35" y="150"/>
                        </a:lnTo>
                        <a:lnTo>
                          <a:pt x="52" y="115"/>
                        </a:lnTo>
                        <a:lnTo>
                          <a:pt x="72" y="87"/>
                        </a:lnTo>
                        <a:lnTo>
                          <a:pt x="96" y="63"/>
                        </a:lnTo>
                        <a:lnTo>
                          <a:pt x="124" y="43"/>
                        </a:lnTo>
                        <a:lnTo>
                          <a:pt x="156" y="27"/>
                        </a:lnTo>
                        <a:lnTo>
                          <a:pt x="192" y="15"/>
                        </a:lnTo>
                        <a:lnTo>
                          <a:pt x="231" y="7"/>
                        </a:lnTo>
                        <a:lnTo>
                          <a:pt x="272" y="2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 cap="flat" cmpd="sng" algn="ctr">
                    <a:solidFill>
                      <a:srgbClr val="EE2F3C"/>
                    </a:solidFill>
                    <a:prstDash val="solid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134" name="Picture 3" descr="E:\Cafeteria plan\Тиражирование ИСП (после пилота на Ильича)\12. Последняя попытка возродить проект\0. Исходные данные\Кортинки в презенташку\Пиктограммы\no-translate-detected_318-70995.jpg"/>
                <p:cNvPicPr>
                  <a:picLocks noChangeAspect="1" noChangeArrowheads="1"/>
                </p:cNvPicPr>
                <p:nvPr/>
              </p:nvPicPr>
              <p:blipFill>
                <a:blip r:embed="rId70" cstate="print">
                  <a:duotone>
                    <a:srgbClr val="8C8C8C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2908" y="5018115"/>
                  <a:ext cx="284756" cy="2847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37" name="Группа 136"/>
          <p:cNvGrpSpPr/>
          <p:nvPr/>
        </p:nvGrpSpPr>
        <p:grpSpPr>
          <a:xfrm>
            <a:off x="4274317" y="3666806"/>
            <a:ext cx="934485" cy="874367"/>
            <a:chOff x="2758455" y="2824004"/>
            <a:chExt cx="934485" cy="874367"/>
          </a:xfrm>
        </p:grpSpPr>
        <p:grpSp>
          <p:nvGrpSpPr>
            <p:cNvPr id="138" name="Группа 137"/>
            <p:cNvGrpSpPr/>
            <p:nvPr/>
          </p:nvGrpSpPr>
          <p:grpSpPr>
            <a:xfrm>
              <a:off x="2977090" y="2936514"/>
              <a:ext cx="517751" cy="644444"/>
              <a:chOff x="7935652" y="712809"/>
              <a:chExt cx="517751" cy="644444"/>
            </a:xfrm>
          </p:grpSpPr>
          <p:sp>
            <p:nvSpPr>
              <p:cNvPr id="140" name="Овал 139"/>
              <p:cNvSpPr/>
              <p:nvPr>
                <p:custDataLst>
                  <p:tags r:id="rId21"/>
                </p:custDataLst>
              </p:nvPr>
            </p:nvSpPr>
            <p:spPr>
              <a:xfrm>
                <a:off x="7992839" y="712809"/>
                <a:ext cx="460564" cy="460564"/>
              </a:xfrm>
              <a:prstGeom prst="ellipse">
                <a:avLst/>
              </a:prstGeom>
              <a:solidFill>
                <a:srgbClr val="F8F8F8"/>
              </a:solidFill>
              <a:ln w="25400" cap="flat" cmpd="sng" algn="ctr">
                <a:solidFill>
                  <a:srgbClr val="8B0304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41" name="Picture 3" descr="E:\Cafeteria plan\Тиражирование ИСП (после пилота на Ильича)\12. Последняя попытка возродить проект\0. Исходные данные\Кортинки в презенташку\Пиктограммы\no-translate-detected_318-46193.jp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 rotWithShape="1">
              <a:blip r:embed="rId71" cstate="print">
                <a:duotone>
                  <a:srgbClr val="8C8C8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371"/>
              <a:stretch/>
            </p:blipFill>
            <p:spPr bwMode="auto">
              <a:xfrm>
                <a:off x="8063410" y="793162"/>
                <a:ext cx="327227" cy="306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2" name="Freeform 471"/>
              <p:cNvSpPr>
                <a:spLocks noEditPoints="1"/>
              </p:cNvSpPr>
              <p:nvPr/>
            </p:nvSpPr>
            <p:spPr bwMode="auto">
              <a:xfrm rot="21359109">
                <a:off x="8094156" y="1135844"/>
                <a:ext cx="166642" cy="221409"/>
              </a:xfrm>
              <a:custGeom>
                <a:avLst/>
                <a:gdLst/>
                <a:ahLst/>
                <a:cxnLst>
                  <a:cxn ang="0">
                    <a:pos x="286" y="134"/>
                  </a:cxn>
                  <a:cxn ang="0">
                    <a:pos x="248" y="152"/>
                  </a:cxn>
                  <a:cxn ang="0">
                    <a:pos x="223" y="196"/>
                  </a:cxn>
                  <a:cxn ang="0">
                    <a:pos x="210" y="247"/>
                  </a:cxn>
                  <a:cxn ang="0">
                    <a:pos x="203" y="322"/>
                  </a:cxn>
                  <a:cxn ang="0">
                    <a:pos x="203" y="417"/>
                  </a:cxn>
                  <a:cxn ang="0">
                    <a:pos x="208" y="515"/>
                  </a:cxn>
                  <a:cxn ang="0">
                    <a:pos x="220" y="589"/>
                  </a:cxn>
                  <a:cxn ang="0">
                    <a:pos x="239" y="641"/>
                  </a:cxn>
                  <a:cxn ang="0">
                    <a:pos x="270" y="687"/>
                  </a:cxn>
                  <a:cxn ang="0">
                    <a:pos x="308" y="707"/>
                  </a:cxn>
                  <a:cxn ang="0">
                    <a:pos x="351" y="709"/>
                  </a:cxn>
                  <a:cxn ang="0">
                    <a:pos x="383" y="696"/>
                  </a:cxn>
                  <a:cxn ang="0">
                    <a:pos x="411" y="668"/>
                  </a:cxn>
                  <a:cxn ang="0">
                    <a:pos x="430" y="627"/>
                  </a:cxn>
                  <a:cxn ang="0">
                    <a:pos x="440" y="575"/>
                  </a:cxn>
                  <a:cxn ang="0">
                    <a:pos x="444" y="512"/>
                  </a:cxn>
                  <a:cxn ang="0">
                    <a:pos x="443" y="429"/>
                  </a:cxn>
                  <a:cxn ang="0">
                    <a:pos x="438" y="328"/>
                  </a:cxn>
                  <a:cxn ang="0">
                    <a:pos x="426" y="252"/>
                  </a:cxn>
                  <a:cxn ang="0">
                    <a:pos x="408" y="199"/>
                  </a:cxn>
                  <a:cxn ang="0">
                    <a:pos x="379" y="155"/>
                  </a:cxn>
                  <a:cxn ang="0">
                    <a:pos x="339" y="135"/>
                  </a:cxn>
                  <a:cxn ang="0">
                    <a:pos x="318" y="0"/>
                  </a:cxn>
                  <a:cxn ang="0">
                    <a:pos x="390" y="7"/>
                  </a:cxn>
                  <a:cxn ang="0">
                    <a:pos x="450" y="23"/>
                  </a:cxn>
                  <a:cxn ang="0">
                    <a:pos x="510" y="58"/>
                  </a:cxn>
                  <a:cxn ang="0">
                    <a:pos x="563" y="111"/>
                  </a:cxn>
                  <a:cxn ang="0">
                    <a:pos x="599" y="172"/>
                  </a:cxn>
                  <a:cxn ang="0">
                    <a:pos x="619" y="231"/>
                  </a:cxn>
                  <a:cxn ang="0">
                    <a:pos x="643" y="359"/>
                  </a:cxn>
                  <a:cxn ang="0">
                    <a:pos x="648" y="485"/>
                  </a:cxn>
                  <a:cxn ang="0">
                    <a:pos x="639" y="593"/>
                  </a:cxn>
                  <a:cxn ang="0">
                    <a:pos x="618" y="683"/>
                  </a:cxn>
                  <a:cxn ang="0">
                    <a:pos x="584" y="751"/>
                  </a:cxn>
                  <a:cxn ang="0">
                    <a:pos x="535" y="799"/>
                  </a:cxn>
                  <a:cxn ang="0">
                    <a:pos x="468" y="831"/>
                  </a:cxn>
                  <a:cxn ang="0">
                    <a:pos x="384" y="845"/>
                  </a:cxn>
                  <a:cxn ang="0">
                    <a:pos x="290" y="843"/>
                  </a:cxn>
                  <a:cxn ang="0">
                    <a:pos x="207" y="824"/>
                  </a:cxn>
                  <a:cxn ang="0">
                    <a:pos x="144" y="791"/>
                  </a:cxn>
                  <a:cxn ang="0">
                    <a:pos x="92" y="741"/>
                  </a:cxn>
                  <a:cxn ang="0">
                    <a:pos x="55" y="688"/>
                  </a:cxn>
                  <a:cxn ang="0">
                    <a:pos x="32" y="624"/>
                  </a:cxn>
                  <a:cxn ang="0">
                    <a:pos x="11" y="533"/>
                  </a:cxn>
                  <a:cxn ang="0">
                    <a:pos x="0" y="412"/>
                  </a:cxn>
                  <a:cxn ang="0">
                    <a:pos x="4" y="291"/>
                  </a:cxn>
                  <a:cxn ang="0">
                    <a:pos x="22" y="191"/>
                  </a:cxn>
                  <a:cxn ang="0">
                    <a:pos x="52" y="115"/>
                  </a:cxn>
                  <a:cxn ang="0">
                    <a:pos x="96" y="63"/>
                  </a:cxn>
                  <a:cxn ang="0">
                    <a:pos x="156" y="27"/>
                  </a:cxn>
                  <a:cxn ang="0">
                    <a:pos x="231" y="7"/>
                  </a:cxn>
                  <a:cxn ang="0">
                    <a:pos x="318" y="0"/>
                  </a:cxn>
                </a:cxnLst>
                <a:rect l="0" t="0" r="r" b="b"/>
                <a:pathLst>
                  <a:path w="648" h="847">
                    <a:moveTo>
                      <a:pt x="312" y="132"/>
                    </a:moveTo>
                    <a:lnTo>
                      <a:pt x="286" y="134"/>
                    </a:lnTo>
                    <a:lnTo>
                      <a:pt x="264" y="140"/>
                    </a:lnTo>
                    <a:lnTo>
                      <a:pt x="248" y="152"/>
                    </a:lnTo>
                    <a:lnTo>
                      <a:pt x="235" y="171"/>
                    </a:lnTo>
                    <a:lnTo>
                      <a:pt x="223" y="196"/>
                    </a:lnTo>
                    <a:lnTo>
                      <a:pt x="216" y="219"/>
                    </a:lnTo>
                    <a:lnTo>
                      <a:pt x="210" y="247"/>
                    </a:lnTo>
                    <a:lnTo>
                      <a:pt x="206" y="282"/>
                    </a:lnTo>
                    <a:lnTo>
                      <a:pt x="203" y="322"/>
                    </a:lnTo>
                    <a:lnTo>
                      <a:pt x="202" y="367"/>
                    </a:lnTo>
                    <a:lnTo>
                      <a:pt x="203" y="417"/>
                    </a:lnTo>
                    <a:lnTo>
                      <a:pt x="206" y="469"/>
                    </a:lnTo>
                    <a:lnTo>
                      <a:pt x="208" y="515"/>
                    </a:lnTo>
                    <a:lnTo>
                      <a:pt x="214" y="555"/>
                    </a:lnTo>
                    <a:lnTo>
                      <a:pt x="220" y="589"/>
                    </a:lnTo>
                    <a:lnTo>
                      <a:pt x="230" y="617"/>
                    </a:lnTo>
                    <a:lnTo>
                      <a:pt x="239" y="641"/>
                    </a:lnTo>
                    <a:lnTo>
                      <a:pt x="254" y="668"/>
                    </a:lnTo>
                    <a:lnTo>
                      <a:pt x="270" y="687"/>
                    </a:lnTo>
                    <a:lnTo>
                      <a:pt x="288" y="700"/>
                    </a:lnTo>
                    <a:lnTo>
                      <a:pt x="308" y="707"/>
                    </a:lnTo>
                    <a:lnTo>
                      <a:pt x="331" y="709"/>
                    </a:lnTo>
                    <a:lnTo>
                      <a:pt x="351" y="709"/>
                    </a:lnTo>
                    <a:lnTo>
                      <a:pt x="368" y="705"/>
                    </a:lnTo>
                    <a:lnTo>
                      <a:pt x="383" y="696"/>
                    </a:lnTo>
                    <a:lnTo>
                      <a:pt x="398" y="683"/>
                    </a:lnTo>
                    <a:lnTo>
                      <a:pt x="411" y="668"/>
                    </a:lnTo>
                    <a:lnTo>
                      <a:pt x="422" y="649"/>
                    </a:lnTo>
                    <a:lnTo>
                      <a:pt x="430" y="627"/>
                    </a:lnTo>
                    <a:lnTo>
                      <a:pt x="436" y="599"/>
                    </a:lnTo>
                    <a:lnTo>
                      <a:pt x="440" y="575"/>
                    </a:lnTo>
                    <a:lnTo>
                      <a:pt x="443" y="545"/>
                    </a:lnTo>
                    <a:lnTo>
                      <a:pt x="444" y="512"/>
                    </a:lnTo>
                    <a:lnTo>
                      <a:pt x="444" y="473"/>
                    </a:lnTo>
                    <a:lnTo>
                      <a:pt x="443" y="429"/>
                    </a:lnTo>
                    <a:lnTo>
                      <a:pt x="442" y="375"/>
                    </a:lnTo>
                    <a:lnTo>
                      <a:pt x="438" y="328"/>
                    </a:lnTo>
                    <a:lnTo>
                      <a:pt x="432" y="287"/>
                    </a:lnTo>
                    <a:lnTo>
                      <a:pt x="426" y="252"/>
                    </a:lnTo>
                    <a:lnTo>
                      <a:pt x="418" y="223"/>
                    </a:lnTo>
                    <a:lnTo>
                      <a:pt x="408" y="199"/>
                    </a:lnTo>
                    <a:lnTo>
                      <a:pt x="394" y="174"/>
                    </a:lnTo>
                    <a:lnTo>
                      <a:pt x="379" y="155"/>
                    </a:lnTo>
                    <a:lnTo>
                      <a:pt x="360" y="142"/>
                    </a:lnTo>
                    <a:lnTo>
                      <a:pt x="339" y="135"/>
                    </a:lnTo>
                    <a:lnTo>
                      <a:pt x="312" y="132"/>
                    </a:lnTo>
                    <a:close/>
                    <a:moveTo>
                      <a:pt x="318" y="0"/>
                    </a:moveTo>
                    <a:lnTo>
                      <a:pt x="355" y="3"/>
                    </a:lnTo>
                    <a:lnTo>
                      <a:pt x="390" y="7"/>
                    </a:lnTo>
                    <a:lnTo>
                      <a:pt x="422" y="14"/>
                    </a:lnTo>
                    <a:lnTo>
                      <a:pt x="450" y="23"/>
                    </a:lnTo>
                    <a:lnTo>
                      <a:pt x="480" y="39"/>
                    </a:lnTo>
                    <a:lnTo>
                      <a:pt x="510" y="58"/>
                    </a:lnTo>
                    <a:lnTo>
                      <a:pt x="534" y="78"/>
                    </a:lnTo>
                    <a:lnTo>
                      <a:pt x="563" y="111"/>
                    </a:lnTo>
                    <a:lnTo>
                      <a:pt x="587" y="147"/>
                    </a:lnTo>
                    <a:lnTo>
                      <a:pt x="599" y="172"/>
                    </a:lnTo>
                    <a:lnTo>
                      <a:pt x="610" y="200"/>
                    </a:lnTo>
                    <a:lnTo>
                      <a:pt x="619" y="231"/>
                    </a:lnTo>
                    <a:lnTo>
                      <a:pt x="634" y="294"/>
                    </a:lnTo>
                    <a:lnTo>
                      <a:pt x="643" y="359"/>
                    </a:lnTo>
                    <a:lnTo>
                      <a:pt x="648" y="424"/>
                    </a:lnTo>
                    <a:lnTo>
                      <a:pt x="648" y="485"/>
                    </a:lnTo>
                    <a:lnTo>
                      <a:pt x="644" y="541"/>
                    </a:lnTo>
                    <a:lnTo>
                      <a:pt x="639" y="593"/>
                    </a:lnTo>
                    <a:lnTo>
                      <a:pt x="630" y="641"/>
                    </a:lnTo>
                    <a:lnTo>
                      <a:pt x="618" y="683"/>
                    </a:lnTo>
                    <a:lnTo>
                      <a:pt x="603" y="720"/>
                    </a:lnTo>
                    <a:lnTo>
                      <a:pt x="584" y="751"/>
                    </a:lnTo>
                    <a:lnTo>
                      <a:pt x="563" y="777"/>
                    </a:lnTo>
                    <a:lnTo>
                      <a:pt x="535" y="799"/>
                    </a:lnTo>
                    <a:lnTo>
                      <a:pt x="504" y="817"/>
                    </a:lnTo>
                    <a:lnTo>
                      <a:pt x="468" y="831"/>
                    </a:lnTo>
                    <a:lnTo>
                      <a:pt x="428" y="840"/>
                    </a:lnTo>
                    <a:lnTo>
                      <a:pt x="384" y="845"/>
                    </a:lnTo>
                    <a:lnTo>
                      <a:pt x="336" y="847"/>
                    </a:lnTo>
                    <a:lnTo>
                      <a:pt x="290" y="843"/>
                    </a:lnTo>
                    <a:lnTo>
                      <a:pt x="246" y="835"/>
                    </a:lnTo>
                    <a:lnTo>
                      <a:pt x="207" y="824"/>
                    </a:lnTo>
                    <a:lnTo>
                      <a:pt x="174" y="809"/>
                    </a:lnTo>
                    <a:lnTo>
                      <a:pt x="144" y="791"/>
                    </a:lnTo>
                    <a:lnTo>
                      <a:pt x="116" y="767"/>
                    </a:lnTo>
                    <a:lnTo>
                      <a:pt x="92" y="741"/>
                    </a:lnTo>
                    <a:lnTo>
                      <a:pt x="70" y="712"/>
                    </a:lnTo>
                    <a:lnTo>
                      <a:pt x="55" y="688"/>
                    </a:lnTo>
                    <a:lnTo>
                      <a:pt x="43" y="657"/>
                    </a:lnTo>
                    <a:lnTo>
                      <a:pt x="32" y="624"/>
                    </a:lnTo>
                    <a:lnTo>
                      <a:pt x="22" y="588"/>
                    </a:lnTo>
                    <a:lnTo>
                      <a:pt x="11" y="533"/>
                    </a:lnTo>
                    <a:lnTo>
                      <a:pt x="4" y="475"/>
                    </a:lnTo>
                    <a:lnTo>
                      <a:pt x="0" y="412"/>
                    </a:lnTo>
                    <a:lnTo>
                      <a:pt x="0" y="348"/>
                    </a:lnTo>
                    <a:lnTo>
                      <a:pt x="4" y="291"/>
                    </a:lnTo>
                    <a:lnTo>
                      <a:pt x="11" y="238"/>
                    </a:lnTo>
                    <a:lnTo>
                      <a:pt x="22" y="191"/>
                    </a:lnTo>
                    <a:lnTo>
                      <a:pt x="35" y="150"/>
                    </a:lnTo>
                    <a:lnTo>
                      <a:pt x="52" y="115"/>
                    </a:lnTo>
                    <a:lnTo>
                      <a:pt x="72" y="87"/>
                    </a:lnTo>
                    <a:lnTo>
                      <a:pt x="96" y="63"/>
                    </a:lnTo>
                    <a:lnTo>
                      <a:pt x="124" y="43"/>
                    </a:lnTo>
                    <a:lnTo>
                      <a:pt x="156" y="27"/>
                    </a:lnTo>
                    <a:lnTo>
                      <a:pt x="192" y="15"/>
                    </a:lnTo>
                    <a:lnTo>
                      <a:pt x="231" y="7"/>
                    </a:lnTo>
                    <a:lnTo>
                      <a:pt x="272" y="2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267"/>
              <p:cNvSpPr>
                <a:spLocks/>
              </p:cNvSpPr>
              <p:nvPr/>
            </p:nvSpPr>
            <p:spPr bwMode="auto">
              <a:xfrm>
                <a:off x="7935652" y="1092563"/>
                <a:ext cx="162173" cy="246141"/>
              </a:xfrm>
              <a:custGeom>
                <a:avLst/>
                <a:gdLst/>
                <a:ahLst/>
                <a:cxnLst>
                  <a:cxn ang="0">
                    <a:pos x="416" y="0"/>
                  </a:cxn>
                  <a:cxn ang="0">
                    <a:pos x="474" y="13"/>
                  </a:cxn>
                  <a:cxn ang="0">
                    <a:pos x="527" y="43"/>
                  </a:cxn>
                  <a:cxn ang="0">
                    <a:pos x="567" y="88"/>
                  </a:cxn>
                  <a:cxn ang="0">
                    <a:pos x="594" y="147"/>
                  </a:cxn>
                  <a:cxn ang="0">
                    <a:pos x="603" y="213"/>
                  </a:cxn>
                  <a:cxn ang="0">
                    <a:pos x="591" y="287"/>
                  </a:cxn>
                  <a:cxn ang="0">
                    <a:pos x="563" y="353"/>
                  </a:cxn>
                  <a:cxn ang="0">
                    <a:pos x="516" y="422"/>
                  </a:cxn>
                  <a:cxn ang="0">
                    <a:pos x="451" y="500"/>
                  </a:cxn>
                  <a:cxn ang="0">
                    <a:pos x="402" y="552"/>
                  </a:cxn>
                  <a:cxn ang="0">
                    <a:pos x="372" y="585"/>
                  </a:cxn>
                  <a:cxn ang="0">
                    <a:pos x="355" y="608"/>
                  </a:cxn>
                  <a:cxn ang="0">
                    <a:pos x="330" y="642"/>
                  </a:cxn>
                  <a:cxn ang="0">
                    <a:pos x="662" y="594"/>
                  </a:cxn>
                  <a:cxn ang="0">
                    <a:pos x="62" y="888"/>
                  </a:cxn>
                  <a:cxn ang="0">
                    <a:pos x="67" y="817"/>
                  </a:cxn>
                  <a:cxn ang="0">
                    <a:pos x="87" y="740"/>
                  </a:cxn>
                  <a:cxn ang="0">
                    <a:pos x="119" y="666"/>
                  </a:cxn>
                  <a:cxn ang="0">
                    <a:pos x="170" y="589"/>
                  </a:cxn>
                  <a:cxn ang="0">
                    <a:pos x="239" y="500"/>
                  </a:cxn>
                  <a:cxn ang="0">
                    <a:pos x="314" y="415"/>
                  </a:cxn>
                  <a:cxn ang="0">
                    <a:pos x="362" y="355"/>
                  </a:cxn>
                  <a:cxn ang="0">
                    <a:pos x="390" y="311"/>
                  </a:cxn>
                  <a:cxn ang="0">
                    <a:pos x="406" y="265"/>
                  </a:cxn>
                  <a:cxn ang="0">
                    <a:pos x="407" y="225"/>
                  </a:cxn>
                  <a:cxn ang="0">
                    <a:pos x="396" y="187"/>
                  </a:cxn>
                  <a:cxn ang="0">
                    <a:pos x="368" y="160"/>
                  </a:cxn>
                  <a:cxn ang="0">
                    <a:pos x="334" y="145"/>
                  </a:cxn>
                  <a:cxn ang="0">
                    <a:pos x="292" y="147"/>
                  </a:cxn>
                  <a:cxn ang="0">
                    <a:pos x="250" y="163"/>
                  </a:cxn>
                  <a:cxn ang="0">
                    <a:pos x="222" y="192"/>
                  </a:cxn>
                  <a:cxn ang="0">
                    <a:pos x="203" y="236"/>
                  </a:cxn>
                  <a:cxn ang="0">
                    <a:pos x="198" y="293"/>
                  </a:cxn>
                  <a:cxn ang="0">
                    <a:pos x="3" y="279"/>
                  </a:cxn>
                  <a:cxn ang="0">
                    <a:pos x="15" y="205"/>
                  </a:cxn>
                  <a:cxn ang="0">
                    <a:pos x="40" y="145"/>
                  </a:cxn>
                  <a:cxn ang="0">
                    <a:pos x="80" y="97"/>
                  </a:cxn>
                  <a:cxn ang="0">
                    <a:pos x="136" y="57"/>
                  </a:cxn>
                  <a:cxn ang="0">
                    <a:pos x="219" y="27"/>
                  </a:cxn>
                  <a:cxn ang="0">
                    <a:pos x="311" y="7"/>
                  </a:cxn>
                  <a:cxn ang="0">
                    <a:pos x="384" y="0"/>
                  </a:cxn>
                </a:cxnLst>
                <a:rect l="0" t="0" r="r" b="b"/>
                <a:pathLst>
                  <a:path w="684" h="888">
                    <a:moveTo>
                      <a:pt x="384" y="0"/>
                    </a:moveTo>
                    <a:lnTo>
                      <a:pt x="416" y="0"/>
                    </a:lnTo>
                    <a:lnTo>
                      <a:pt x="444" y="4"/>
                    </a:lnTo>
                    <a:lnTo>
                      <a:pt x="474" y="13"/>
                    </a:lnTo>
                    <a:lnTo>
                      <a:pt x="500" y="25"/>
                    </a:lnTo>
                    <a:lnTo>
                      <a:pt x="527" y="43"/>
                    </a:lnTo>
                    <a:lnTo>
                      <a:pt x="550" y="64"/>
                    </a:lnTo>
                    <a:lnTo>
                      <a:pt x="567" y="88"/>
                    </a:lnTo>
                    <a:lnTo>
                      <a:pt x="582" y="116"/>
                    </a:lnTo>
                    <a:lnTo>
                      <a:pt x="594" y="147"/>
                    </a:lnTo>
                    <a:lnTo>
                      <a:pt x="600" y="177"/>
                    </a:lnTo>
                    <a:lnTo>
                      <a:pt x="603" y="213"/>
                    </a:lnTo>
                    <a:lnTo>
                      <a:pt x="599" y="251"/>
                    </a:lnTo>
                    <a:lnTo>
                      <a:pt x="591" y="287"/>
                    </a:lnTo>
                    <a:lnTo>
                      <a:pt x="579" y="323"/>
                    </a:lnTo>
                    <a:lnTo>
                      <a:pt x="563" y="353"/>
                    </a:lnTo>
                    <a:lnTo>
                      <a:pt x="543" y="387"/>
                    </a:lnTo>
                    <a:lnTo>
                      <a:pt x="516" y="422"/>
                    </a:lnTo>
                    <a:lnTo>
                      <a:pt x="486" y="460"/>
                    </a:lnTo>
                    <a:lnTo>
                      <a:pt x="451" y="500"/>
                    </a:lnTo>
                    <a:lnTo>
                      <a:pt x="424" y="528"/>
                    </a:lnTo>
                    <a:lnTo>
                      <a:pt x="402" y="552"/>
                    </a:lnTo>
                    <a:lnTo>
                      <a:pt x="384" y="570"/>
                    </a:lnTo>
                    <a:lnTo>
                      <a:pt x="372" y="585"/>
                    </a:lnTo>
                    <a:lnTo>
                      <a:pt x="364" y="596"/>
                    </a:lnTo>
                    <a:lnTo>
                      <a:pt x="355" y="608"/>
                    </a:lnTo>
                    <a:lnTo>
                      <a:pt x="344" y="624"/>
                    </a:lnTo>
                    <a:lnTo>
                      <a:pt x="330" y="642"/>
                    </a:lnTo>
                    <a:lnTo>
                      <a:pt x="312" y="668"/>
                    </a:lnTo>
                    <a:lnTo>
                      <a:pt x="662" y="594"/>
                    </a:lnTo>
                    <a:lnTo>
                      <a:pt x="684" y="758"/>
                    </a:lnTo>
                    <a:lnTo>
                      <a:pt x="62" y="888"/>
                    </a:lnTo>
                    <a:lnTo>
                      <a:pt x="63" y="853"/>
                    </a:lnTo>
                    <a:lnTo>
                      <a:pt x="67" y="817"/>
                    </a:lnTo>
                    <a:lnTo>
                      <a:pt x="76" y="778"/>
                    </a:lnTo>
                    <a:lnTo>
                      <a:pt x="87" y="740"/>
                    </a:lnTo>
                    <a:lnTo>
                      <a:pt x="102" y="701"/>
                    </a:lnTo>
                    <a:lnTo>
                      <a:pt x="119" y="666"/>
                    </a:lnTo>
                    <a:lnTo>
                      <a:pt x="142" y="629"/>
                    </a:lnTo>
                    <a:lnTo>
                      <a:pt x="170" y="589"/>
                    </a:lnTo>
                    <a:lnTo>
                      <a:pt x="202" y="546"/>
                    </a:lnTo>
                    <a:lnTo>
                      <a:pt x="239" y="500"/>
                    </a:lnTo>
                    <a:lnTo>
                      <a:pt x="282" y="450"/>
                    </a:lnTo>
                    <a:lnTo>
                      <a:pt x="314" y="415"/>
                    </a:lnTo>
                    <a:lnTo>
                      <a:pt x="340" y="383"/>
                    </a:lnTo>
                    <a:lnTo>
                      <a:pt x="362" y="355"/>
                    </a:lnTo>
                    <a:lnTo>
                      <a:pt x="379" y="331"/>
                    </a:lnTo>
                    <a:lnTo>
                      <a:pt x="390" y="311"/>
                    </a:lnTo>
                    <a:lnTo>
                      <a:pt x="400" y="287"/>
                    </a:lnTo>
                    <a:lnTo>
                      <a:pt x="406" y="265"/>
                    </a:lnTo>
                    <a:lnTo>
                      <a:pt x="408" y="244"/>
                    </a:lnTo>
                    <a:lnTo>
                      <a:pt x="407" y="225"/>
                    </a:lnTo>
                    <a:lnTo>
                      <a:pt x="403" y="204"/>
                    </a:lnTo>
                    <a:lnTo>
                      <a:pt x="396" y="187"/>
                    </a:lnTo>
                    <a:lnTo>
                      <a:pt x="386" y="173"/>
                    </a:lnTo>
                    <a:lnTo>
                      <a:pt x="368" y="160"/>
                    </a:lnTo>
                    <a:lnTo>
                      <a:pt x="352" y="151"/>
                    </a:lnTo>
                    <a:lnTo>
                      <a:pt x="334" y="145"/>
                    </a:lnTo>
                    <a:lnTo>
                      <a:pt x="315" y="143"/>
                    </a:lnTo>
                    <a:lnTo>
                      <a:pt x="292" y="147"/>
                    </a:lnTo>
                    <a:lnTo>
                      <a:pt x="268" y="152"/>
                    </a:lnTo>
                    <a:lnTo>
                      <a:pt x="250" y="163"/>
                    </a:lnTo>
                    <a:lnTo>
                      <a:pt x="235" y="176"/>
                    </a:lnTo>
                    <a:lnTo>
                      <a:pt x="222" y="192"/>
                    </a:lnTo>
                    <a:lnTo>
                      <a:pt x="211" y="212"/>
                    </a:lnTo>
                    <a:lnTo>
                      <a:pt x="203" y="236"/>
                    </a:lnTo>
                    <a:lnTo>
                      <a:pt x="199" y="263"/>
                    </a:lnTo>
                    <a:lnTo>
                      <a:pt x="198" y="293"/>
                    </a:lnTo>
                    <a:lnTo>
                      <a:pt x="0" y="317"/>
                    </a:lnTo>
                    <a:lnTo>
                      <a:pt x="3" y="279"/>
                    </a:lnTo>
                    <a:lnTo>
                      <a:pt x="7" y="240"/>
                    </a:lnTo>
                    <a:lnTo>
                      <a:pt x="15" y="205"/>
                    </a:lnTo>
                    <a:lnTo>
                      <a:pt x="26" y="173"/>
                    </a:lnTo>
                    <a:lnTo>
                      <a:pt x="40" y="145"/>
                    </a:lnTo>
                    <a:lnTo>
                      <a:pt x="59" y="120"/>
                    </a:lnTo>
                    <a:lnTo>
                      <a:pt x="80" y="97"/>
                    </a:lnTo>
                    <a:lnTo>
                      <a:pt x="106" y="76"/>
                    </a:lnTo>
                    <a:lnTo>
                      <a:pt x="136" y="57"/>
                    </a:lnTo>
                    <a:lnTo>
                      <a:pt x="175" y="40"/>
                    </a:lnTo>
                    <a:lnTo>
                      <a:pt x="219" y="27"/>
                    </a:lnTo>
                    <a:lnTo>
                      <a:pt x="268" y="13"/>
                    </a:lnTo>
                    <a:lnTo>
                      <a:pt x="311" y="7"/>
                    </a:lnTo>
                    <a:lnTo>
                      <a:pt x="350" y="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2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39" name="Freeform 29"/>
            <p:cNvSpPr>
              <a:spLocks/>
            </p:cNvSpPr>
            <p:nvPr>
              <p:custDataLst>
                <p:tags r:id="rId20"/>
              </p:custDataLst>
            </p:nvPr>
          </p:nvSpPr>
          <p:spPr bwMode="gray">
            <a:xfrm>
              <a:off x="2758455" y="2824004"/>
              <a:ext cx="934485" cy="874367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8B0304">
                <a:lumMod val="40000"/>
                <a:lumOff val="60000"/>
              </a:srgbClr>
            </a:solidFill>
            <a:ln w="9525">
              <a:solidFill>
                <a:srgbClr val="8B0304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 lIns="97656" tIns="97656" rIns="97656" bIns="97656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2362932" y="2939655"/>
            <a:ext cx="650285" cy="652349"/>
            <a:chOff x="1173930" y="3186428"/>
            <a:chExt cx="650285" cy="652349"/>
          </a:xfrm>
        </p:grpSpPr>
        <p:grpSp>
          <p:nvGrpSpPr>
            <p:cNvPr id="145" name="Группа 144"/>
            <p:cNvGrpSpPr/>
            <p:nvPr/>
          </p:nvGrpSpPr>
          <p:grpSpPr>
            <a:xfrm>
              <a:off x="1173930" y="3186428"/>
              <a:ext cx="650285" cy="652349"/>
              <a:chOff x="5144094" y="1566453"/>
              <a:chExt cx="650285" cy="652349"/>
            </a:xfrm>
          </p:grpSpPr>
          <p:sp>
            <p:nvSpPr>
              <p:cNvPr id="147" name="Овал 146"/>
              <p:cNvSpPr/>
              <p:nvPr>
                <p:custDataLst>
                  <p:tags r:id="rId19"/>
                </p:custDataLst>
              </p:nvPr>
            </p:nvSpPr>
            <p:spPr>
              <a:xfrm>
                <a:off x="5333815" y="1566453"/>
                <a:ext cx="460564" cy="460564"/>
              </a:xfrm>
              <a:prstGeom prst="ellipse">
                <a:avLst/>
              </a:prstGeom>
              <a:solidFill>
                <a:srgbClr val="F8F8F8"/>
              </a:solidFill>
              <a:ln w="25400" cap="flat" cmpd="sng" algn="ctr">
                <a:solidFill>
                  <a:srgbClr val="8B0304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Freeform 471"/>
              <p:cNvSpPr>
                <a:spLocks noEditPoints="1"/>
              </p:cNvSpPr>
              <p:nvPr/>
            </p:nvSpPr>
            <p:spPr bwMode="auto">
              <a:xfrm rot="21359109">
                <a:off x="5281327" y="1932696"/>
                <a:ext cx="166642" cy="221409"/>
              </a:xfrm>
              <a:custGeom>
                <a:avLst/>
                <a:gdLst/>
                <a:ahLst/>
                <a:cxnLst>
                  <a:cxn ang="0">
                    <a:pos x="286" y="134"/>
                  </a:cxn>
                  <a:cxn ang="0">
                    <a:pos x="248" y="152"/>
                  </a:cxn>
                  <a:cxn ang="0">
                    <a:pos x="223" y="196"/>
                  </a:cxn>
                  <a:cxn ang="0">
                    <a:pos x="210" y="247"/>
                  </a:cxn>
                  <a:cxn ang="0">
                    <a:pos x="203" y="322"/>
                  </a:cxn>
                  <a:cxn ang="0">
                    <a:pos x="203" y="417"/>
                  </a:cxn>
                  <a:cxn ang="0">
                    <a:pos x="208" y="515"/>
                  </a:cxn>
                  <a:cxn ang="0">
                    <a:pos x="220" y="589"/>
                  </a:cxn>
                  <a:cxn ang="0">
                    <a:pos x="239" y="641"/>
                  </a:cxn>
                  <a:cxn ang="0">
                    <a:pos x="270" y="687"/>
                  </a:cxn>
                  <a:cxn ang="0">
                    <a:pos x="308" y="707"/>
                  </a:cxn>
                  <a:cxn ang="0">
                    <a:pos x="351" y="709"/>
                  </a:cxn>
                  <a:cxn ang="0">
                    <a:pos x="383" y="696"/>
                  </a:cxn>
                  <a:cxn ang="0">
                    <a:pos x="411" y="668"/>
                  </a:cxn>
                  <a:cxn ang="0">
                    <a:pos x="430" y="627"/>
                  </a:cxn>
                  <a:cxn ang="0">
                    <a:pos x="440" y="575"/>
                  </a:cxn>
                  <a:cxn ang="0">
                    <a:pos x="444" y="512"/>
                  </a:cxn>
                  <a:cxn ang="0">
                    <a:pos x="443" y="429"/>
                  </a:cxn>
                  <a:cxn ang="0">
                    <a:pos x="438" y="328"/>
                  </a:cxn>
                  <a:cxn ang="0">
                    <a:pos x="426" y="252"/>
                  </a:cxn>
                  <a:cxn ang="0">
                    <a:pos x="408" y="199"/>
                  </a:cxn>
                  <a:cxn ang="0">
                    <a:pos x="379" y="155"/>
                  </a:cxn>
                  <a:cxn ang="0">
                    <a:pos x="339" y="135"/>
                  </a:cxn>
                  <a:cxn ang="0">
                    <a:pos x="318" y="0"/>
                  </a:cxn>
                  <a:cxn ang="0">
                    <a:pos x="390" y="7"/>
                  </a:cxn>
                  <a:cxn ang="0">
                    <a:pos x="450" y="23"/>
                  </a:cxn>
                  <a:cxn ang="0">
                    <a:pos x="510" y="58"/>
                  </a:cxn>
                  <a:cxn ang="0">
                    <a:pos x="563" y="111"/>
                  </a:cxn>
                  <a:cxn ang="0">
                    <a:pos x="599" y="172"/>
                  </a:cxn>
                  <a:cxn ang="0">
                    <a:pos x="619" y="231"/>
                  </a:cxn>
                  <a:cxn ang="0">
                    <a:pos x="643" y="359"/>
                  </a:cxn>
                  <a:cxn ang="0">
                    <a:pos x="648" y="485"/>
                  </a:cxn>
                  <a:cxn ang="0">
                    <a:pos x="639" y="593"/>
                  </a:cxn>
                  <a:cxn ang="0">
                    <a:pos x="618" y="683"/>
                  </a:cxn>
                  <a:cxn ang="0">
                    <a:pos x="584" y="751"/>
                  </a:cxn>
                  <a:cxn ang="0">
                    <a:pos x="535" y="799"/>
                  </a:cxn>
                  <a:cxn ang="0">
                    <a:pos x="468" y="831"/>
                  </a:cxn>
                  <a:cxn ang="0">
                    <a:pos x="384" y="845"/>
                  </a:cxn>
                  <a:cxn ang="0">
                    <a:pos x="290" y="843"/>
                  </a:cxn>
                  <a:cxn ang="0">
                    <a:pos x="207" y="824"/>
                  </a:cxn>
                  <a:cxn ang="0">
                    <a:pos x="144" y="791"/>
                  </a:cxn>
                  <a:cxn ang="0">
                    <a:pos x="92" y="741"/>
                  </a:cxn>
                  <a:cxn ang="0">
                    <a:pos x="55" y="688"/>
                  </a:cxn>
                  <a:cxn ang="0">
                    <a:pos x="32" y="624"/>
                  </a:cxn>
                  <a:cxn ang="0">
                    <a:pos x="11" y="533"/>
                  </a:cxn>
                  <a:cxn ang="0">
                    <a:pos x="0" y="412"/>
                  </a:cxn>
                  <a:cxn ang="0">
                    <a:pos x="4" y="291"/>
                  </a:cxn>
                  <a:cxn ang="0">
                    <a:pos x="22" y="191"/>
                  </a:cxn>
                  <a:cxn ang="0">
                    <a:pos x="52" y="115"/>
                  </a:cxn>
                  <a:cxn ang="0">
                    <a:pos x="96" y="63"/>
                  </a:cxn>
                  <a:cxn ang="0">
                    <a:pos x="156" y="27"/>
                  </a:cxn>
                  <a:cxn ang="0">
                    <a:pos x="231" y="7"/>
                  </a:cxn>
                  <a:cxn ang="0">
                    <a:pos x="318" y="0"/>
                  </a:cxn>
                </a:cxnLst>
                <a:rect l="0" t="0" r="r" b="b"/>
                <a:pathLst>
                  <a:path w="648" h="847">
                    <a:moveTo>
                      <a:pt x="312" y="132"/>
                    </a:moveTo>
                    <a:lnTo>
                      <a:pt x="286" y="134"/>
                    </a:lnTo>
                    <a:lnTo>
                      <a:pt x="264" y="140"/>
                    </a:lnTo>
                    <a:lnTo>
                      <a:pt x="248" y="152"/>
                    </a:lnTo>
                    <a:lnTo>
                      <a:pt x="235" y="171"/>
                    </a:lnTo>
                    <a:lnTo>
                      <a:pt x="223" y="196"/>
                    </a:lnTo>
                    <a:lnTo>
                      <a:pt x="216" y="219"/>
                    </a:lnTo>
                    <a:lnTo>
                      <a:pt x="210" y="247"/>
                    </a:lnTo>
                    <a:lnTo>
                      <a:pt x="206" y="282"/>
                    </a:lnTo>
                    <a:lnTo>
                      <a:pt x="203" y="322"/>
                    </a:lnTo>
                    <a:lnTo>
                      <a:pt x="202" y="367"/>
                    </a:lnTo>
                    <a:lnTo>
                      <a:pt x="203" y="417"/>
                    </a:lnTo>
                    <a:lnTo>
                      <a:pt x="206" y="469"/>
                    </a:lnTo>
                    <a:lnTo>
                      <a:pt x="208" y="515"/>
                    </a:lnTo>
                    <a:lnTo>
                      <a:pt x="214" y="555"/>
                    </a:lnTo>
                    <a:lnTo>
                      <a:pt x="220" y="589"/>
                    </a:lnTo>
                    <a:lnTo>
                      <a:pt x="230" y="617"/>
                    </a:lnTo>
                    <a:lnTo>
                      <a:pt x="239" y="641"/>
                    </a:lnTo>
                    <a:lnTo>
                      <a:pt x="254" y="668"/>
                    </a:lnTo>
                    <a:lnTo>
                      <a:pt x="270" y="687"/>
                    </a:lnTo>
                    <a:lnTo>
                      <a:pt x="288" y="700"/>
                    </a:lnTo>
                    <a:lnTo>
                      <a:pt x="308" y="707"/>
                    </a:lnTo>
                    <a:lnTo>
                      <a:pt x="331" y="709"/>
                    </a:lnTo>
                    <a:lnTo>
                      <a:pt x="351" y="709"/>
                    </a:lnTo>
                    <a:lnTo>
                      <a:pt x="368" y="705"/>
                    </a:lnTo>
                    <a:lnTo>
                      <a:pt x="383" y="696"/>
                    </a:lnTo>
                    <a:lnTo>
                      <a:pt x="398" y="683"/>
                    </a:lnTo>
                    <a:lnTo>
                      <a:pt x="411" y="668"/>
                    </a:lnTo>
                    <a:lnTo>
                      <a:pt x="422" y="649"/>
                    </a:lnTo>
                    <a:lnTo>
                      <a:pt x="430" y="627"/>
                    </a:lnTo>
                    <a:lnTo>
                      <a:pt x="436" y="599"/>
                    </a:lnTo>
                    <a:lnTo>
                      <a:pt x="440" y="575"/>
                    </a:lnTo>
                    <a:lnTo>
                      <a:pt x="443" y="545"/>
                    </a:lnTo>
                    <a:lnTo>
                      <a:pt x="444" y="512"/>
                    </a:lnTo>
                    <a:lnTo>
                      <a:pt x="444" y="473"/>
                    </a:lnTo>
                    <a:lnTo>
                      <a:pt x="443" y="429"/>
                    </a:lnTo>
                    <a:lnTo>
                      <a:pt x="442" y="375"/>
                    </a:lnTo>
                    <a:lnTo>
                      <a:pt x="438" y="328"/>
                    </a:lnTo>
                    <a:lnTo>
                      <a:pt x="432" y="287"/>
                    </a:lnTo>
                    <a:lnTo>
                      <a:pt x="426" y="252"/>
                    </a:lnTo>
                    <a:lnTo>
                      <a:pt x="418" y="223"/>
                    </a:lnTo>
                    <a:lnTo>
                      <a:pt x="408" y="199"/>
                    </a:lnTo>
                    <a:lnTo>
                      <a:pt x="394" y="174"/>
                    </a:lnTo>
                    <a:lnTo>
                      <a:pt x="379" y="155"/>
                    </a:lnTo>
                    <a:lnTo>
                      <a:pt x="360" y="142"/>
                    </a:lnTo>
                    <a:lnTo>
                      <a:pt x="339" y="135"/>
                    </a:lnTo>
                    <a:lnTo>
                      <a:pt x="312" y="132"/>
                    </a:lnTo>
                    <a:close/>
                    <a:moveTo>
                      <a:pt x="318" y="0"/>
                    </a:moveTo>
                    <a:lnTo>
                      <a:pt x="355" y="3"/>
                    </a:lnTo>
                    <a:lnTo>
                      <a:pt x="390" y="7"/>
                    </a:lnTo>
                    <a:lnTo>
                      <a:pt x="422" y="14"/>
                    </a:lnTo>
                    <a:lnTo>
                      <a:pt x="450" y="23"/>
                    </a:lnTo>
                    <a:lnTo>
                      <a:pt x="480" y="39"/>
                    </a:lnTo>
                    <a:lnTo>
                      <a:pt x="510" y="58"/>
                    </a:lnTo>
                    <a:lnTo>
                      <a:pt x="534" y="78"/>
                    </a:lnTo>
                    <a:lnTo>
                      <a:pt x="563" y="111"/>
                    </a:lnTo>
                    <a:lnTo>
                      <a:pt x="587" y="147"/>
                    </a:lnTo>
                    <a:lnTo>
                      <a:pt x="599" y="172"/>
                    </a:lnTo>
                    <a:lnTo>
                      <a:pt x="610" y="200"/>
                    </a:lnTo>
                    <a:lnTo>
                      <a:pt x="619" y="231"/>
                    </a:lnTo>
                    <a:lnTo>
                      <a:pt x="634" y="294"/>
                    </a:lnTo>
                    <a:lnTo>
                      <a:pt x="643" y="359"/>
                    </a:lnTo>
                    <a:lnTo>
                      <a:pt x="648" y="424"/>
                    </a:lnTo>
                    <a:lnTo>
                      <a:pt x="648" y="485"/>
                    </a:lnTo>
                    <a:lnTo>
                      <a:pt x="644" y="541"/>
                    </a:lnTo>
                    <a:lnTo>
                      <a:pt x="639" y="593"/>
                    </a:lnTo>
                    <a:lnTo>
                      <a:pt x="630" y="641"/>
                    </a:lnTo>
                    <a:lnTo>
                      <a:pt x="618" y="683"/>
                    </a:lnTo>
                    <a:lnTo>
                      <a:pt x="603" y="720"/>
                    </a:lnTo>
                    <a:lnTo>
                      <a:pt x="584" y="751"/>
                    </a:lnTo>
                    <a:lnTo>
                      <a:pt x="563" y="777"/>
                    </a:lnTo>
                    <a:lnTo>
                      <a:pt x="535" y="799"/>
                    </a:lnTo>
                    <a:lnTo>
                      <a:pt x="504" y="817"/>
                    </a:lnTo>
                    <a:lnTo>
                      <a:pt x="468" y="831"/>
                    </a:lnTo>
                    <a:lnTo>
                      <a:pt x="428" y="840"/>
                    </a:lnTo>
                    <a:lnTo>
                      <a:pt x="384" y="845"/>
                    </a:lnTo>
                    <a:lnTo>
                      <a:pt x="336" y="847"/>
                    </a:lnTo>
                    <a:lnTo>
                      <a:pt x="290" y="843"/>
                    </a:lnTo>
                    <a:lnTo>
                      <a:pt x="246" y="835"/>
                    </a:lnTo>
                    <a:lnTo>
                      <a:pt x="207" y="824"/>
                    </a:lnTo>
                    <a:lnTo>
                      <a:pt x="174" y="809"/>
                    </a:lnTo>
                    <a:lnTo>
                      <a:pt x="144" y="791"/>
                    </a:lnTo>
                    <a:lnTo>
                      <a:pt x="116" y="767"/>
                    </a:lnTo>
                    <a:lnTo>
                      <a:pt x="92" y="741"/>
                    </a:lnTo>
                    <a:lnTo>
                      <a:pt x="70" y="712"/>
                    </a:lnTo>
                    <a:lnTo>
                      <a:pt x="55" y="688"/>
                    </a:lnTo>
                    <a:lnTo>
                      <a:pt x="43" y="657"/>
                    </a:lnTo>
                    <a:lnTo>
                      <a:pt x="32" y="624"/>
                    </a:lnTo>
                    <a:lnTo>
                      <a:pt x="22" y="588"/>
                    </a:lnTo>
                    <a:lnTo>
                      <a:pt x="11" y="533"/>
                    </a:lnTo>
                    <a:lnTo>
                      <a:pt x="4" y="475"/>
                    </a:lnTo>
                    <a:lnTo>
                      <a:pt x="0" y="412"/>
                    </a:lnTo>
                    <a:lnTo>
                      <a:pt x="0" y="348"/>
                    </a:lnTo>
                    <a:lnTo>
                      <a:pt x="4" y="291"/>
                    </a:lnTo>
                    <a:lnTo>
                      <a:pt x="11" y="238"/>
                    </a:lnTo>
                    <a:lnTo>
                      <a:pt x="22" y="191"/>
                    </a:lnTo>
                    <a:lnTo>
                      <a:pt x="35" y="150"/>
                    </a:lnTo>
                    <a:lnTo>
                      <a:pt x="52" y="115"/>
                    </a:lnTo>
                    <a:lnTo>
                      <a:pt x="72" y="87"/>
                    </a:lnTo>
                    <a:lnTo>
                      <a:pt x="96" y="63"/>
                    </a:lnTo>
                    <a:lnTo>
                      <a:pt x="124" y="43"/>
                    </a:lnTo>
                    <a:lnTo>
                      <a:pt x="156" y="27"/>
                    </a:lnTo>
                    <a:lnTo>
                      <a:pt x="192" y="15"/>
                    </a:lnTo>
                    <a:lnTo>
                      <a:pt x="231" y="7"/>
                    </a:lnTo>
                    <a:lnTo>
                      <a:pt x="272" y="2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eform 267"/>
              <p:cNvSpPr>
                <a:spLocks/>
              </p:cNvSpPr>
              <p:nvPr/>
            </p:nvSpPr>
            <p:spPr bwMode="auto">
              <a:xfrm>
                <a:off x="5144094" y="1972661"/>
                <a:ext cx="162173" cy="246141"/>
              </a:xfrm>
              <a:custGeom>
                <a:avLst/>
                <a:gdLst/>
                <a:ahLst/>
                <a:cxnLst>
                  <a:cxn ang="0">
                    <a:pos x="416" y="0"/>
                  </a:cxn>
                  <a:cxn ang="0">
                    <a:pos x="474" y="13"/>
                  </a:cxn>
                  <a:cxn ang="0">
                    <a:pos x="527" y="43"/>
                  </a:cxn>
                  <a:cxn ang="0">
                    <a:pos x="567" y="88"/>
                  </a:cxn>
                  <a:cxn ang="0">
                    <a:pos x="594" y="147"/>
                  </a:cxn>
                  <a:cxn ang="0">
                    <a:pos x="603" y="213"/>
                  </a:cxn>
                  <a:cxn ang="0">
                    <a:pos x="591" y="287"/>
                  </a:cxn>
                  <a:cxn ang="0">
                    <a:pos x="563" y="353"/>
                  </a:cxn>
                  <a:cxn ang="0">
                    <a:pos x="516" y="422"/>
                  </a:cxn>
                  <a:cxn ang="0">
                    <a:pos x="451" y="500"/>
                  </a:cxn>
                  <a:cxn ang="0">
                    <a:pos x="402" y="552"/>
                  </a:cxn>
                  <a:cxn ang="0">
                    <a:pos x="372" y="585"/>
                  </a:cxn>
                  <a:cxn ang="0">
                    <a:pos x="355" y="608"/>
                  </a:cxn>
                  <a:cxn ang="0">
                    <a:pos x="330" y="642"/>
                  </a:cxn>
                  <a:cxn ang="0">
                    <a:pos x="662" y="594"/>
                  </a:cxn>
                  <a:cxn ang="0">
                    <a:pos x="62" y="888"/>
                  </a:cxn>
                  <a:cxn ang="0">
                    <a:pos x="67" y="817"/>
                  </a:cxn>
                  <a:cxn ang="0">
                    <a:pos x="87" y="740"/>
                  </a:cxn>
                  <a:cxn ang="0">
                    <a:pos x="119" y="666"/>
                  </a:cxn>
                  <a:cxn ang="0">
                    <a:pos x="170" y="589"/>
                  </a:cxn>
                  <a:cxn ang="0">
                    <a:pos x="239" y="500"/>
                  </a:cxn>
                  <a:cxn ang="0">
                    <a:pos x="314" y="415"/>
                  </a:cxn>
                  <a:cxn ang="0">
                    <a:pos x="362" y="355"/>
                  </a:cxn>
                  <a:cxn ang="0">
                    <a:pos x="390" y="311"/>
                  </a:cxn>
                  <a:cxn ang="0">
                    <a:pos x="406" y="265"/>
                  </a:cxn>
                  <a:cxn ang="0">
                    <a:pos x="407" y="225"/>
                  </a:cxn>
                  <a:cxn ang="0">
                    <a:pos x="396" y="187"/>
                  </a:cxn>
                  <a:cxn ang="0">
                    <a:pos x="368" y="160"/>
                  </a:cxn>
                  <a:cxn ang="0">
                    <a:pos x="334" y="145"/>
                  </a:cxn>
                  <a:cxn ang="0">
                    <a:pos x="292" y="147"/>
                  </a:cxn>
                  <a:cxn ang="0">
                    <a:pos x="250" y="163"/>
                  </a:cxn>
                  <a:cxn ang="0">
                    <a:pos x="222" y="192"/>
                  </a:cxn>
                  <a:cxn ang="0">
                    <a:pos x="203" y="236"/>
                  </a:cxn>
                  <a:cxn ang="0">
                    <a:pos x="198" y="293"/>
                  </a:cxn>
                  <a:cxn ang="0">
                    <a:pos x="3" y="279"/>
                  </a:cxn>
                  <a:cxn ang="0">
                    <a:pos x="15" y="205"/>
                  </a:cxn>
                  <a:cxn ang="0">
                    <a:pos x="40" y="145"/>
                  </a:cxn>
                  <a:cxn ang="0">
                    <a:pos x="80" y="97"/>
                  </a:cxn>
                  <a:cxn ang="0">
                    <a:pos x="136" y="57"/>
                  </a:cxn>
                  <a:cxn ang="0">
                    <a:pos x="219" y="27"/>
                  </a:cxn>
                  <a:cxn ang="0">
                    <a:pos x="311" y="7"/>
                  </a:cxn>
                  <a:cxn ang="0">
                    <a:pos x="384" y="0"/>
                  </a:cxn>
                </a:cxnLst>
                <a:rect l="0" t="0" r="r" b="b"/>
                <a:pathLst>
                  <a:path w="684" h="888">
                    <a:moveTo>
                      <a:pt x="384" y="0"/>
                    </a:moveTo>
                    <a:lnTo>
                      <a:pt x="416" y="0"/>
                    </a:lnTo>
                    <a:lnTo>
                      <a:pt x="444" y="4"/>
                    </a:lnTo>
                    <a:lnTo>
                      <a:pt x="474" y="13"/>
                    </a:lnTo>
                    <a:lnTo>
                      <a:pt x="500" y="25"/>
                    </a:lnTo>
                    <a:lnTo>
                      <a:pt x="527" y="43"/>
                    </a:lnTo>
                    <a:lnTo>
                      <a:pt x="550" y="64"/>
                    </a:lnTo>
                    <a:lnTo>
                      <a:pt x="567" y="88"/>
                    </a:lnTo>
                    <a:lnTo>
                      <a:pt x="582" y="116"/>
                    </a:lnTo>
                    <a:lnTo>
                      <a:pt x="594" y="147"/>
                    </a:lnTo>
                    <a:lnTo>
                      <a:pt x="600" y="177"/>
                    </a:lnTo>
                    <a:lnTo>
                      <a:pt x="603" y="213"/>
                    </a:lnTo>
                    <a:lnTo>
                      <a:pt x="599" y="251"/>
                    </a:lnTo>
                    <a:lnTo>
                      <a:pt x="591" y="287"/>
                    </a:lnTo>
                    <a:lnTo>
                      <a:pt x="579" y="323"/>
                    </a:lnTo>
                    <a:lnTo>
                      <a:pt x="563" y="353"/>
                    </a:lnTo>
                    <a:lnTo>
                      <a:pt x="543" y="387"/>
                    </a:lnTo>
                    <a:lnTo>
                      <a:pt x="516" y="422"/>
                    </a:lnTo>
                    <a:lnTo>
                      <a:pt x="486" y="460"/>
                    </a:lnTo>
                    <a:lnTo>
                      <a:pt x="451" y="500"/>
                    </a:lnTo>
                    <a:lnTo>
                      <a:pt x="424" y="528"/>
                    </a:lnTo>
                    <a:lnTo>
                      <a:pt x="402" y="552"/>
                    </a:lnTo>
                    <a:lnTo>
                      <a:pt x="384" y="570"/>
                    </a:lnTo>
                    <a:lnTo>
                      <a:pt x="372" y="585"/>
                    </a:lnTo>
                    <a:lnTo>
                      <a:pt x="364" y="596"/>
                    </a:lnTo>
                    <a:lnTo>
                      <a:pt x="355" y="608"/>
                    </a:lnTo>
                    <a:lnTo>
                      <a:pt x="344" y="624"/>
                    </a:lnTo>
                    <a:lnTo>
                      <a:pt x="330" y="642"/>
                    </a:lnTo>
                    <a:lnTo>
                      <a:pt x="312" y="668"/>
                    </a:lnTo>
                    <a:lnTo>
                      <a:pt x="662" y="594"/>
                    </a:lnTo>
                    <a:lnTo>
                      <a:pt x="684" y="758"/>
                    </a:lnTo>
                    <a:lnTo>
                      <a:pt x="62" y="888"/>
                    </a:lnTo>
                    <a:lnTo>
                      <a:pt x="63" y="853"/>
                    </a:lnTo>
                    <a:lnTo>
                      <a:pt x="67" y="817"/>
                    </a:lnTo>
                    <a:lnTo>
                      <a:pt x="76" y="778"/>
                    </a:lnTo>
                    <a:lnTo>
                      <a:pt x="87" y="740"/>
                    </a:lnTo>
                    <a:lnTo>
                      <a:pt x="102" y="701"/>
                    </a:lnTo>
                    <a:lnTo>
                      <a:pt x="119" y="666"/>
                    </a:lnTo>
                    <a:lnTo>
                      <a:pt x="142" y="629"/>
                    </a:lnTo>
                    <a:lnTo>
                      <a:pt x="170" y="589"/>
                    </a:lnTo>
                    <a:lnTo>
                      <a:pt x="202" y="546"/>
                    </a:lnTo>
                    <a:lnTo>
                      <a:pt x="239" y="500"/>
                    </a:lnTo>
                    <a:lnTo>
                      <a:pt x="282" y="450"/>
                    </a:lnTo>
                    <a:lnTo>
                      <a:pt x="314" y="415"/>
                    </a:lnTo>
                    <a:lnTo>
                      <a:pt x="340" y="383"/>
                    </a:lnTo>
                    <a:lnTo>
                      <a:pt x="362" y="355"/>
                    </a:lnTo>
                    <a:lnTo>
                      <a:pt x="379" y="331"/>
                    </a:lnTo>
                    <a:lnTo>
                      <a:pt x="390" y="311"/>
                    </a:lnTo>
                    <a:lnTo>
                      <a:pt x="400" y="287"/>
                    </a:lnTo>
                    <a:lnTo>
                      <a:pt x="406" y="265"/>
                    </a:lnTo>
                    <a:lnTo>
                      <a:pt x="408" y="244"/>
                    </a:lnTo>
                    <a:lnTo>
                      <a:pt x="407" y="225"/>
                    </a:lnTo>
                    <a:lnTo>
                      <a:pt x="403" y="204"/>
                    </a:lnTo>
                    <a:lnTo>
                      <a:pt x="396" y="187"/>
                    </a:lnTo>
                    <a:lnTo>
                      <a:pt x="386" y="173"/>
                    </a:lnTo>
                    <a:lnTo>
                      <a:pt x="368" y="160"/>
                    </a:lnTo>
                    <a:lnTo>
                      <a:pt x="352" y="151"/>
                    </a:lnTo>
                    <a:lnTo>
                      <a:pt x="334" y="145"/>
                    </a:lnTo>
                    <a:lnTo>
                      <a:pt x="315" y="143"/>
                    </a:lnTo>
                    <a:lnTo>
                      <a:pt x="292" y="147"/>
                    </a:lnTo>
                    <a:lnTo>
                      <a:pt x="268" y="152"/>
                    </a:lnTo>
                    <a:lnTo>
                      <a:pt x="250" y="163"/>
                    </a:lnTo>
                    <a:lnTo>
                      <a:pt x="235" y="176"/>
                    </a:lnTo>
                    <a:lnTo>
                      <a:pt x="222" y="192"/>
                    </a:lnTo>
                    <a:lnTo>
                      <a:pt x="211" y="212"/>
                    </a:lnTo>
                    <a:lnTo>
                      <a:pt x="203" y="236"/>
                    </a:lnTo>
                    <a:lnTo>
                      <a:pt x="199" y="263"/>
                    </a:lnTo>
                    <a:lnTo>
                      <a:pt x="198" y="293"/>
                    </a:lnTo>
                    <a:lnTo>
                      <a:pt x="0" y="317"/>
                    </a:lnTo>
                    <a:lnTo>
                      <a:pt x="3" y="279"/>
                    </a:lnTo>
                    <a:lnTo>
                      <a:pt x="7" y="240"/>
                    </a:lnTo>
                    <a:lnTo>
                      <a:pt x="15" y="205"/>
                    </a:lnTo>
                    <a:lnTo>
                      <a:pt x="26" y="173"/>
                    </a:lnTo>
                    <a:lnTo>
                      <a:pt x="40" y="145"/>
                    </a:lnTo>
                    <a:lnTo>
                      <a:pt x="59" y="120"/>
                    </a:lnTo>
                    <a:lnTo>
                      <a:pt x="80" y="97"/>
                    </a:lnTo>
                    <a:lnTo>
                      <a:pt x="106" y="76"/>
                    </a:lnTo>
                    <a:lnTo>
                      <a:pt x="136" y="57"/>
                    </a:lnTo>
                    <a:lnTo>
                      <a:pt x="175" y="40"/>
                    </a:lnTo>
                    <a:lnTo>
                      <a:pt x="219" y="27"/>
                    </a:lnTo>
                    <a:lnTo>
                      <a:pt x="268" y="13"/>
                    </a:lnTo>
                    <a:lnTo>
                      <a:pt x="311" y="7"/>
                    </a:lnTo>
                    <a:lnTo>
                      <a:pt x="350" y="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2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146" name="Рисунок 14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72" cstate="print">
              <a:duotone>
                <a:srgbClr val="8C8C8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347" y="3266690"/>
              <a:ext cx="286927" cy="286927"/>
            </a:xfrm>
            <a:prstGeom prst="rect">
              <a:avLst/>
            </a:prstGeom>
          </p:spPr>
        </p:pic>
      </p:grpSp>
      <p:grpSp>
        <p:nvGrpSpPr>
          <p:cNvPr id="150" name="Группа 149"/>
          <p:cNvGrpSpPr/>
          <p:nvPr/>
        </p:nvGrpSpPr>
        <p:grpSpPr>
          <a:xfrm>
            <a:off x="1493703" y="2150420"/>
            <a:ext cx="612430" cy="614558"/>
            <a:chOff x="1348425" y="1514264"/>
            <a:chExt cx="612430" cy="614558"/>
          </a:xfrm>
        </p:grpSpPr>
        <p:grpSp>
          <p:nvGrpSpPr>
            <p:cNvPr id="151" name="Группа 150"/>
            <p:cNvGrpSpPr/>
            <p:nvPr/>
          </p:nvGrpSpPr>
          <p:grpSpPr>
            <a:xfrm>
              <a:off x="1348425" y="1514264"/>
              <a:ext cx="612430" cy="614558"/>
              <a:chOff x="5181949" y="1566453"/>
              <a:chExt cx="612430" cy="614558"/>
            </a:xfrm>
          </p:grpSpPr>
          <p:sp>
            <p:nvSpPr>
              <p:cNvPr id="153" name="Овал 152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33815" y="1566453"/>
                <a:ext cx="460564" cy="460564"/>
              </a:xfrm>
              <a:prstGeom prst="ellipse">
                <a:avLst/>
              </a:prstGeom>
              <a:solidFill>
                <a:srgbClr val="F8F8F8"/>
              </a:solidFill>
              <a:ln w="25400" cap="flat" cmpd="sng" algn="ctr">
                <a:solidFill>
                  <a:srgbClr val="8B0304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Freeform 471"/>
              <p:cNvSpPr>
                <a:spLocks noEditPoints="1"/>
              </p:cNvSpPr>
              <p:nvPr/>
            </p:nvSpPr>
            <p:spPr bwMode="auto">
              <a:xfrm rot="21359109">
                <a:off x="5340453" y="1959602"/>
                <a:ext cx="166642" cy="221409"/>
              </a:xfrm>
              <a:custGeom>
                <a:avLst/>
                <a:gdLst/>
                <a:ahLst/>
                <a:cxnLst>
                  <a:cxn ang="0">
                    <a:pos x="286" y="134"/>
                  </a:cxn>
                  <a:cxn ang="0">
                    <a:pos x="248" y="152"/>
                  </a:cxn>
                  <a:cxn ang="0">
                    <a:pos x="223" y="196"/>
                  </a:cxn>
                  <a:cxn ang="0">
                    <a:pos x="210" y="247"/>
                  </a:cxn>
                  <a:cxn ang="0">
                    <a:pos x="203" y="322"/>
                  </a:cxn>
                  <a:cxn ang="0">
                    <a:pos x="203" y="417"/>
                  </a:cxn>
                  <a:cxn ang="0">
                    <a:pos x="208" y="515"/>
                  </a:cxn>
                  <a:cxn ang="0">
                    <a:pos x="220" y="589"/>
                  </a:cxn>
                  <a:cxn ang="0">
                    <a:pos x="239" y="641"/>
                  </a:cxn>
                  <a:cxn ang="0">
                    <a:pos x="270" y="687"/>
                  </a:cxn>
                  <a:cxn ang="0">
                    <a:pos x="308" y="707"/>
                  </a:cxn>
                  <a:cxn ang="0">
                    <a:pos x="351" y="709"/>
                  </a:cxn>
                  <a:cxn ang="0">
                    <a:pos x="383" y="696"/>
                  </a:cxn>
                  <a:cxn ang="0">
                    <a:pos x="411" y="668"/>
                  </a:cxn>
                  <a:cxn ang="0">
                    <a:pos x="430" y="627"/>
                  </a:cxn>
                  <a:cxn ang="0">
                    <a:pos x="440" y="575"/>
                  </a:cxn>
                  <a:cxn ang="0">
                    <a:pos x="444" y="512"/>
                  </a:cxn>
                  <a:cxn ang="0">
                    <a:pos x="443" y="429"/>
                  </a:cxn>
                  <a:cxn ang="0">
                    <a:pos x="438" y="328"/>
                  </a:cxn>
                  <a:cxn ang="0">
                    <a:pos x="426" y="252"/>
                  </a:cxn>
                  <a:cxn ang="0">
                    <a:pos x="408" y="199"/>
                  </a:cxn>
                  <a:cxn ang="0">
                    <a:pos x="379" y="155"/>
                  </a:cxn>
                  <a:cxn ang="0">
                    <a:pos x="339" y="135"/>
                  </a:cxn>
                  <a:cxn ang="0">
                    <a:pos x="318" y="0"/>
                  </a:cxn>
                  <a:cxn ang="0">
                    <a:pos x="390" y="7"/>
                  </a:cxn>
                  <a:cxn ang="0">
                    <a:pos x="450" y="23"/>
                  </a:cxn>
                  <a:cxn ang="0">
                    <a:pos x="510" y="58"/>
                  </a:cxn>
                  <a:cxn ang="0">
                    <a:pos x="563" y="111"/>
                  </a:cxn>
                  <a:cxn ang="0">
                    <a:pos x="599" y="172"/>
                  </a:cxn>
                  <a:cxn ang="0">
                    <a:pos x="619" y="231"/>
                  </a:cxn>
                  <a:cxn ang="0">
                    <a:pos x="643" y="359"/>
                  </a:cxn>
                  <a:cxn ang="0">
                    <a:pos x="648" y="485"/>
                  </a:cxn>
                  <a:cxn ang="0">
                    <a:pos x="639" y="593"/>
                  </a:cxn>
                  <a:cxn ang="0">
                    <a:pos x="618" y="683"/>
                  </a:cxn>
                  <a:cxn ang="0">
                    <a:pos x="584" y="751"/>
                  </a:cxn>
                  <a:cxn ang="0">
                    <a:pos x="535" y="799"/>
                  </a:cxn>
                  <a:cxn ang="0">
                    <a:pos x="468" y="831"/>
                  </a:cxn>
                  <a:cxn ang="0">
                    <a:pos x="384" y="845"/>
                  </a:cxn>
                  <a:cxn ang="0">
                    <a:pos x="290" y="843"/>
                  </a:cxn>
                  <a:cxn ang="0">
                    <a:pos x="207" y="824"/>
                  </a:cxn>
                  <a:cxn ang="0">
                    <a:pos x="144" y="791"/>
                  </a:cxn>
                  <a:cxn ang="0">
                    <a:pos x="92" y="741"/>
                  </a:cxn>
                  <a:cxn ang="0">
                    <a:pos x="55" y="688"/>
                  </a:cxn>
                  <a:cxn ang="0">
                    <a:pos x="32" y="624"/>
                  </a:cxn>
                  <a:cxn ang="0">
                    <a:pos x="11" y="533"/>
                  </a:cxn>
                  <a:cxn ang="0">
                    <a:pos x="0" y="412"/>
                  </a:cxn>
                  <a:cxn ang="0">
                    <a:pos x="4" y="291"/>
                  </a:cxn>
                  <a:cxn ang="0">
                    <a:pos x="22" y="191"/>
                  </a:cxn>
                  <a:cxn ang="0">
                    <a:pos x="52" y="115"/>
                  </a:cxn>
                  <a:cxn ang="0">
                    <a:pos x="96" y="63"/>
                  </a:cxn>
                  <a:cxn ang="0">
                    <a:pos x="156" y="27"/>
                  </a:cxn>
                  <a:cxn ang="0">
                    <a:pos x="231" y="7"/>
                  </a:cxn>
                  <a:cxn ang="0">
                    <a:pos x="318" y="0"/>
                  </a:cxn>
                </a:cxnLst>
                <a:rect l="0" t="0" r="r" b="b"/>
                <a:pathLst>
                  <a:path w="648" h="847">
                    <a:moveTo>
                      <a:pt x="312" y="132"/>
                    </a:moveTo>
                    <a:lnTo>
                      <a:pt x="286" y="134"/>
                    </a:lnTo>
                    <a:lnTo>
                      <a:pt x="264" y="140"/>
                    </a:lnTo>
                    <a:lnTo>
                      <a:pt x="248" y="152"/>
                    </a:lnTo>
                    <a:lnTo>
                      <a:pt x="235" y="171"/>
                    </a:lnTo>
                    <a:lnTo>
                      <a:pt x="223" y="196"/>
                    </a:lnTo>
                    <a:lnTo>
                      <a:pt x="216" y="219"/>
                    </a:lnTo>
                    <a:lnTo>
                      <a:pt x="210" y="247"/>
                    </a:lnTo>
                    <a:lnTo>
                      <a:pt x="206" y="282"/>
                    </a:lnTo>
                    <a:lnTo>
                      <a:pt x="203" y="322"/>
                    </a:lnTo>
                    <a:lnTo>
                      <a:pt x="202" y="367"/>
                    </a:lnTo>
                    <a:lnTo>
                      <a:pt x="203" y="417"/>
                    </a:lnTo>
                    <a:lnTo>
                      <a:pt x="206" y="469"/>
                    </a:lnTo>
                    <a:lnTo>
                      <a:pt x="208" y="515"/>
                    </a:lnTo>
                    <a:lnTo>
                      <a:pt x="214" y="555"/>
                    </a:lnTo>
                    <a:lnTo>
                      <a:pt x="220" y="589"/>
                    </a:lnTo>
                    <a:lnTo>
                      <a:pt x="230" y="617"/>
                    </a:lnTo>
                    <a:lnTo>
                      <a:pt x="239" y="641"/>
                    </a:lnTo>
                    <a:lnTo>
                      <a:pt x="254" y="668"/>
                    </a:lnTo>
                    <a:lnTo>
                      <a:pt x="270" y="687"/>
                    </a:lnTo>
                    <a:lnTo>
                      <a:pt x="288" y="700"/>
                    </a:lnTo>
                    <a:lnTo>
                      <a:pt x="308" y="707"/>
                    </a:lnTo>
                    <a:lnTo>
                      <a:pt x="331" y="709"/>
                    </a:lnTo>
                    <a:lnTo>
                      <a:pt x="351" y="709"/>
                    </a:lnTo>
                    <a:lnTo>
                      <a:pt x="368" y="705"/>
                    </a:lnTo>
                    <a:lnTo>
                      <a:pt x="383" y="696"/>
                    </a:lnTo>
                    <a:lnTo>
                      <a:pt x="398" y="683"/>
                    </a:lnTo>
                    <a:lnTo>
                      <a:pt x="411" y="668"/>
                    </a:lnTo>
                    <a:lnTo>
                      <a:pt x="422" y="649"/>
                    </a:lnTo>
                    <a:lnTo>
                      <a:pt x="430" y="627"/>
                    </a:lnTo>
                    <a:lnTo>
                      <a:pt x="436" y="599"/>
                    </a:lnTo>
                    <a:lnTo>
                      <a:pt x="440" y="575"/>
                    </a:lnTo>
                    <a:lnTo>
                      <a:pt x="443" y="545"/>
                    </a:lnTo>
                    <a:lnTo>
                      <a:pt x="444" y="512"/>
                    </a:lnTo>
                    <a:lnTo>
                      <a:pt x="444" y="473"/>
                    </a:lnTo>
                    <a:lnTo>
                      <a:pt x="443" y="429"/>
                    </a:lnTo>
                    <a:lnTo>
                      <a:pt x="442" y="375"/>
                    </a:lnTo>
                    <a:lnTo>
                      <a:pt x="438" y="328"/>
                    </a:lnTo>
                    <a:lnTo>
                      <a:pt x="432" y="287"/>
                    </a:lnTo>
                    <a:lnTo>
                      <a:pt x="426" y="252"/>
                    </a:lnTo>
                    <a:lnTo>
                      <a:pt x="418" y="223"/>
                    </a:lnTo>
                    <a:lnTo>
                      <a:pt x="408" y="199"/>
                    </a:lnTo>
                    <a:lnTo>
                      <a:pt x="394" y="174"/>
                    </a:lnTo>
                    <a:lnTo>
                      <a:pt x="379" y="155"/>
                    </a:lnTo>
                    <a:lnTo>
                      <a:pt x="360" y="142"/>
                    </a:lnTo>
                    <a:lnTo>
                      <a:pt x="339" y="135"/>
                    </a:lnTo>
                    <a:lnTo>
                      <a:pt x="312" y="132"/>
                    </a:lnTo>
                    <a:close/>
                    <a:moveTo>
                      <a:pt x="318" y="0"/>
                    </a:moveTo>
                    <a:lnTo>
                      <a:pt x="355" y="3"/>
                    </a:lnTo>
                    <a:lnTo>
                      <a:pt x="390" y="7"/>
                    </a:lnTo>
                    <a:lnTo>
                      <a:pt x="422" y="14"/>
                    </a:lnTo>
                    <a:lnTo>
                      <a:pt x="450" y="23"/>
                    </a:lnTo>
                    <a:lnTo>
                      <a:pt x="480" y="39"/>
                    </a:lnTo>
                    <a:lnTo>
                      <a:pt x="510" y="58"/>
                    </a:lnTo>
                    <a:lnTo>
                      <a:pt x="534" y="78"/>
                    </a:lnTo>
                    <a:lnTo>
                      <a:pt x="563" y="111"/>
                    </a:lnTo>
                    <a:lnTo>
                      <a:pt x="587" y="147"/>
                    </a:lnTo>
                    <a:lnTo>
                      <a:pt x="599" y="172"/>
                    </a:lnTo>
                    <a:lnTo>
                      <a:pt x="610" y="200"/>
                    </a:lnTo>
                    <a:lnTo>
                      <a:pt x="619" y="231"/>
                    </a:lnTo>
                    <a:lnTo>
                      <a:pt x="634" y="294"/>
                    </a:lnTo>
                    <a:lnTo>
                      <a:pt x="643" y="359"/>
                    </a:lnTo>
                    <a:lnTo>
                      <a:pt x="648" y="424"/>
                    </a:lnTo>
                    <a:lnTo>
                      <a:pt x="648" y="485"/>
                    </a:lnTo>
                    <a:lnTo>
                      <a:pt x="644" y="541"/>
                    </a:lnTo>
                    <a:lnTo>
                      <a:pt x="639" y="593"/>
                    </a:lnTo>
                    <a:lnTo>
                      <a:pt x="630" y="641"/>
                    </a:lnTo>
                    <a:lnTo>
                      <a:pt x="618" y="683"/>
                    </a:lnTo>
                    <a:lnTo>
                      <a:pt x="603" y="720"/>
                    </a:lnTo>
                    <a:lnTo>
                      <a:pt x="584" y="751"/>
                    </a:lnTo>
                    <a:lnTo>
                      <a:pt x="563" y="777"/>
                    </a:lnTo>
                    <a:lnTo>
                      <a:pt x="535" y="799"/>
                    </a:lnTo>
                    <a:lnTo>
                      <a:pt x="504" y="817"/>
                    </a:lnTo>
                    <a:lnTo>
                      <a:pt x="468" y="831"/>
                    </a:lnTo>
                    <a:lnTo>
                      <a:pt x="428" y="840"/>
                    </a:lnTo>
                    <a:lnTo>
                      <a:pt x="384" y="845"/>
                    </a:lnTo>
                    <a:lnTo>
                      <a:pt x="336" y="847"/>
                    </a:lnTo>
                    <a:lnTo>
                      <a:pt x="290" y="843"/>
                    </a:lnTo>
                    <a:lnTo>
                      <a:pt x="246" y="835"/>
                    </a:lnTo>
                    <a:lnTo>
                      <a:pt x="207" y="824"/>
                    </a:lnTo>
                    <a:lnTo>
                      <a:pt x="174" y="809"/>
                    </a:lnTo>
                    <a:lnTo>
                      <a:pt x="144" y="791"/>
                    </a:lnTo>
                    <a:lnTo>
                      <a:pt x="116" y="767"/>
                    </a:lnTo>
                    <a:lnTo>
                      <a:pt x="92" y="741"/>
                    </a:lnTo>
                    <a:lnTo>
                      <a:pt x="70" y="712"/>
                    </a:lnTo>
                    <a:lnTo>
                      <a:pt x="55" y="688"/>
                    </a:lnTo>
                    <a:lnTo>
                      <a:pt x="43" y="657"/>
                    </a:lnTo>
                    <a:lnTo>
                      <a:pt x="32" y="624"/>
                    </a:lnTo>
                    <a:lnTo>
                      <a:pt x="22" y="588"/>
                    </a:lnTo>
                    <a:lnTo>
                      <a:pt x="11" y="533"/>
                    </a:lnTo>
                    <a:lnTo>
                      <a:pt x="4" y="475"/>
                    </a:lnTo>
                    <a:lnTo>
                      <a:pt x="0" y="412"/>
                    </a:lnTo>
                    <a:lnTo>
                      <a:pt x="0" y="348"/>
                    </a:lnTo>
                    <a:lnTo>
                      <a:pt x="4" y="291"/>
                    </a:lnTo>
                    <a:lnTo>
                      <a:pt x="11" y="238"/>
                    </a:lnTo>
                    <a:lnTo>
                      <a:pt x="22" y="191"/>
                    </a:lnTo>
                    <a:lnTo>
                      <a:pt x="35" y="150"/>
                    </a:lnTo>
                    <a:lnTo>
                      <a:pt x="52" y="115"/>
                    </a:lnTo>
                    <a:lnTo>
                      <a:pt x="72" y="87"/>
                    </a:lnTo>
                    <a:lnTo>
                      <a:pt x="96" y="63"/>
                    </a:lnTo>
                    <a:lnTo>
                      <a:pt x="124" y="43"/>
                    </a:lnTo>
                    <a:lnTo>
                      <a:pt x="156" y="27"/>
                    </a:lnTo>
                    <a:lnTo>
                      <a:pt x="192" y="15"/>
                    </a:lnTo>
                    <a:lnTo>
                      <a:pt x="231" y="7"/>
                    </a:lnTo>
                    <a:lnTo>
                      <a:pt x="272" y="2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Freeform 267"/>
              <p:cNvSpPr>
                <a:spLocks/>
              </p:cNvSpPr>
              <p:nvPr/>
            </p:nvSpPr>
            <p:spPr bwMode="auto">
              <a:xfrm>
                <a:off x="5181949" y="1916321"/>
                <a:ext cx="162173" cy="246141"/>
              </a:xfrm>
              <a:custGeom>
                <a:avLst/>
                <a:gdLst/>
                <a:ahLst/>
                <a:cxnLst>
                  <a:cxn ang="0">
                    <a:pos x="416" y="0"/>
                  </a:cxn>
                  <a:cxn ang="0">
                    <a:pos x="474" y="13"/>
                  </a:cxn>
                  <a:cxn ang="0">
                    <a:pos x="527" y="43"/>
                  </a:cxn>
                  <a:cxn ang="0">
                    <a:pos x="567" y="88"/>
                  </a:cxn>
                  <a:cxn ang="0">
                    <a:pos x="594" y="147"/>
                  </a:cxn>
                  <a:cxn ang="0">
                    <a:pos x="603" y="213"/>
                  </a:cxn>
                  <a:cxn ang="0">
                    <a:pos x="591" y="287"/>
                  </a:cxn>
                  <a:cxn ang="0">
                    <a:pos x="563" y="353"/>
                  </a:cxn>
                  <a:cxn ang="0">
                    <a:pos x="516" y="422"/>
                  </a:cxn>
                  <a:cxn ang="0">
                    <a:pos x="451" y="500"/>
                  </a:cxn>
                  <a:cxn ang="0">
                    <a:pos x="402" y="552"/>
                  </a:cxn>
                  <a:cxn ang="0">
                    <a:pos x="372" y="585"/>
                  </a:cxn>
                  <a:cxn ang="0">
                    <a:pos x="355" y="608"/>
                  </a:cxn>
                  <a:cxn ang="0">
                    <a:pos x="330" y="642"/>
                  </a:cxn>
                  <a:cxn ang="0">
                    <a:pos x="662" y="594"/>
                  </a:cxn>
                  <a:cxn ang="0">
                    <a:pos x="62" y="888"/>
                  </a:cxn>
                  <a:cxn ang="0">
                    <a:pos x="67" y="817"/>
                  </a:cxn>
                  <a:cxn ang="0">
                    <a:pos x="87" y="740"/>
                  </a:cxn>
                  <a:cxn ang="0">
                    <a:pos x="119" y="666"/>
                  </a:cxn>
                  <a:cxn ang="0">
                    <a:pos x="170" y="589"/>
                  </a:cxn>
                  <a:cxn ang="0">
                    <a:pos x="239" y="500"/>
                  </a:cxn>
                  <a:cxn ang="0">
                    <a:pos x="314" y="415"/>
                  </a:cxn>
                  <a:cxn ang="0">
                    <a:pos x="362" y="355"/>
                  </a:cxn>
                  <a:cxn ang="0">
                    <a:pos x="390" y="311"/>
                  </a:cxn>
                  <a:cxn ang="0">
                    <a:pos x="406" y="265"/>
                  </a:cxn>
                  <a:cxn ang="0">
                    <a:pos x="407" y="225"/>
                  </a:cxn>
                  <a:cxn ang="0">
                    <a:pos x="396" y="187"/>
                  </a:cxn>
                  <a:cxn ang="0">
                    <a:pos x="368" y="160"/>
                  </a:cxn>
                  <a:cxn ang="0">
                    <a:pos x="334" y="145"/>
                  </a:cxn>
                  <a:cxn ang="0">
                    <a:pos x="292" y="147"/>
                  </a:cxn>
                  <a:cxn ang="0">
                    <a:pos x="250" y="163"/>
                  </a:cxn>
                  <a:cxn ang="0">
                    <a:pos x="222" y="192"/>
                  </a:cxn>
                  <a:cxn ang="0">
                    <a:pos x="203" y="236"/>
                  </a:cxn>
                  <a:cxn ang="0">
                    <a:pos x="198" y="293"/>
                  </a:cxn>
                  <a:cxn ang="0">
                    <a:pos x="3" y="279"/>
                  </a:cxn>
                  <a:cxn ang="0">
                    <a:pos x="15" y="205"/>
                  </a:cxn>
                  <a:cxn ang="0">
                    <a:pos x="40" y="145"/>
                  </a:cxn>
                  <a:cxn ang="0">
                    <a:pos x="80" y="97"/>
                  </a:cxn>
                  <a:cxn ang="0">
                    <a:pos x="136" y="57"/>
                  </a:cxn>
                  <a:cxn ang="0">
                    <a:pos x="219" y="27"/>
                  </a:cxn>
                  <a:cxn ang="0">
                    <a:pos x="311" y="7"/>
                  </a:cxn>
                  <a:cxn ang="0">
                    <a:pos x="384" y="0"/>
                  </a:cxn>
                </a:cxnLst>
                <a:rect l="0" t="0" r="r" b="b"/>
                <a:pathLst>
                  <a:path w="684" h="888">
                    <a:moveTo>
                      <a:pt x="384" y="0"/>
                    </a:moveTo>
                    <a:lnTo>
                      <a:pt x="416" y="0"/>
                    </a:lnTo>
                    <a:lnTo>
                      <a:pt x="444" y="4"/>
                    </a:lnTo>
                    <a:lnTo>
                      <a:pt x="474" y="13"/>
                    </a:lnTo>
                    <a:lnTo>
                      <a:pt x="500" y="25"/>
                    </a:lnTo>
                    <a:lnTo>
                      <a:pt x="527" y="43"/>
                    </a:lnTo>
                    <a:lnTo>
                      <a:pt x="550" y="64"/>
                    </a:lnTo>
                    <a:lnTo>
                      <a:pt x="567" y="88"/>
                    </a:lnTo>
                    <a:lnTo>
                      <a:pt x="582" y="116"/>
                    </a:lnTo>
                    <a:lnTo>
                      <a:pt x="594" y="147"/>
                    </a:lnTo>
                    <a:lnTo>
                      <a:pt x="600" y="177"/>
                    </a:lnTo>
                    <a:lnTo>
                      <a:pt x="603" y="213"/>
                    </a:lnTo>
                    <a:lnTo>
                      <a:pt x="599" y="251"/>
                    </a:lnTo>
                    <a:lnTo>
                      <a:pt x="591" y="287"/>
                    </a:lnTo>
                    <a:lnTo>
                      <a:pt x="579" y="323"/>
                    </a:lnTo>
                    <a:lnTo>
                      <a:pt x="563" y="353"/>
                    </a:lnTo>
                    <a:lnTo>
                      <a:pt x="543" y="387"/>
                    </a:lnTo>
                    <a:lnTo>
                      <a:pt x="516" y="422"/>
                    </a:lnTo>
                    <a:lnTo>
                      <a:pt x="486" y="460"/>
                    </a:lnTo>
                    <a:lnTo>
                      <a:pt x="451" y="500"/>
                    </a:lnTo>
                    <a:lnTo>
                      <a:pt x="424" y="528"/>
                    </a:lnTo>
                    <a:lnTo>
                      <a:pt x="402" y="552"/>
                    </a:lnTo>
                    <a:lnTo>
                      <a:pt x="384" y="570"/>
                    </a:lnTo>
                    <a:lnTo>
                      <a:pt x="372" y="585"/>
                    </a:lnTo>
                    <a:lnTo>
                      <a:pt x="364" y="596"/>
                    </a:lnTo>
                    <a:lnTo>
                      <a:pt x="355" y="608"/>
                    </a:lnTo>
                    <a:lnTo>
                      <a:pt x="344" y="624"/>
                    </a:lnTo>
                    <a:lnTo>
                      <a:pt x="330" y="642"/>
                    </a:lnTo>
                    <a:lnTo>
                      <a:pt x="312" y="668"/>
                    </a:lnTo>
                    <a:lnTo>
                      <a:pt x="662" y="594"/>
                    </a:lnTo>
                    <a:lnTo>
                      <a:pt x="684" y="758"/>
                    </a:lnTo>
                    <a:lnTo>
                      <a:pt x="62" y="888"/>
                    </a:lnTo>
                    <a:lnTo>
                      <a:pt x="63" y="853"/>
                    </a:lnTo>
                    <a:lnTo>
                      <a:pt x="67" y="817"/>
                    </a:lnTo>
                    <a:lnTo>
                      <a:pt x="76" y="778"/>
                    </a:lnTo>
                    <a:lnTo>
                      <a:pt x="87" y="740"/>
                    </a:lnTo>
                    <a:lnTo>
                      <a:pt x="102" y="701"/>
                    </a:lnTo>
                    <a:lnTo>
                      <a:pt x="119" y="666"/>
                    </a:lnTo>
                    <a:lnTo>
                      <a:pt x="142" y="629"/>
                    </a:lnTo>
                    <a:lnTo>
                      <a:pt x="170" y="589"/>
                    </a:lnTo>
                    <a:lnTo>
                      <a:pt x="202" y="546"/>
                    </a:lnTo>
                    <a:lnTo>
                      <a:pt x="239" y="500"/>
                    </a:lnTo>
                    <a:lnTo>
                      <a:pt x="282" y="450"/>
                    </a:lnTo>
                    <a:lnTo>
                      <a:pt x="314" y="415"/>
                    </a:lnTo>
                    <a:lnTo>
                      <a:pt x="340" y="383"/>
                    </a:lnTo>
                    <a:lnTo>
                      <a:pt x="362" y="355"/>
                    </a:lnTo>
                    <a:lnTo>
                      <a:pt x="379" y="331"/>
                    </a:lnTo>
                    <a:lnTo>
                      <a:pt x="390" y="311"/>
                    </a:lnTo>
                    <a:lnTo>
                      <a:pt x="400" y="287"/>
                    </a:lnTo>
                    <a:lnTo>
                      <a:pt x="406" y="265"/>
                    </a:lnTo>
                    <a:lnTo>
                      <a:pt x="408" y="244"/>
                    </a:lnTo>
                    <a:lnTo>
                      <a:pt x="407" y="225"/>
                    </a:lnTo>
                    <a:lnTo>
                      <a:pt x="403" y="204"/>
                    </a:lnTo>
                    <a:lnTo>
                      <a:pt x="396" y="187"/>
                    </a:lnTo>
                    <a:lnTo>
                      <a:pt x="386" y="173"/>
                    </a:lnTo>
                    <a:lnTo>
                      <a:pt x="368" y="160"/>
                    </a:lnTo>
                    <a:lnTo>
                      <a:pt x="352" y="151"/>
                    </a:lnTo>
                    <a:lnTo>
                      <a:pt x="334" y="145"/>
                    </a:lnTo>
                    <a:lnTo>
                      <a:pt x="315" y="143"/>
                    </a:lnTo>
                    <a:lnTo>
                      <a:pt x="292" y="147"/>
                    </a:lnTo>
                    <a:lnTo>
                      <a:pt x="268" y="152"/>
                    </a:lnTo>
                    <a:lnTo>
                      <a:pt x="250" y="163"/>
                    </a:lnTo>
                    <a:lnTo>
                      <a:pt x="235" y="176"/>
                    </a:lnTo>
                    <a:lnTo>
                      <a:pt x="222" y="192"/>
                    </a:lnTo>
                    <a:lnTo>
                      <a:pt x="211" y="212"/>
                    </a:lnTo>
                    <a:lnTo>
                      <a:pt x="203" y="236"/>
                    </a:lnTo>
                    <a:lnTo>
                      <a:pt x="199" y="263"/>
                    </a:lnTo>
                    <a:lnTo>
                      <a:pt x="198" y="293"/>
                    </a:lnTo>
                    <a:lnTo>
                      <a:pt x="0" y="317"/>
                    </a:lnTo>
                    <a:lnTo>
                      <a:pt x="3" y="279"/>
                    </a:lnTo>
                    <a:lnTo>
                      <a:pt x="7" y="240"/>
                    </a:lnTo>
                    <a:lnTo>
                      <a:pt x="15" y="205"/>
                    </a:lnTo>
                    <a:lnTo>
                      <a:pt x="26" y="173"/>
                    </a:lnTo>
                    <a:lnTo>
                      <a:pt x="40" y="145"/>
                    </a:lnTo>
                    <a:lnTo>
                      <a:pt x="59" y="120"/>
                    </a:lnTo>
                    <a:lnTo>
                      <a:pt x="80" y="97"/>
                    </a:lnTo>
                    <a:lnTo>
                      <a:pt x="106" y="76"/>
                    </a:lnTo>
                    <a:lnTo>
                      <a:pt x="136" y="57"/>
                    </a:lnTo>
                    <a:lnTo>
                      <a:pt x="175" y="40"/>
                    </a:lnTo>
                    <a:lnTo>
                      <a:pt x="219" y="27"/>
                    </a:lnTo>
                    <a:lnTo>
                      <a:pt x="268" y="13"/>
                    </a:lnTo>
                    <a:lnTo>
                      <a:pt x="311" y="7"/>
                    </a:lnTo>
                    <a:lnTo>
                      <a:pt x="350" y="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2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152" name="Рисунок 15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73" cstate="print">
              <a:duotone>
                <a:srgbClr val="8C8C8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078" y="1602942"/>
              <a:ext cx="288111" cy="288111"/>
            </a:xfrm>
            <a:prstGeom prst="rect">
              <a:avLst/>
            </a:prstGeom>
          </p:spPr>
        </p:pic>
      </p:grpSp>
      <p:grpSp>
        <p:nvGrpSpPr>
          <p:cNvPr id="156" name="Группа 155"/>
          <p:cNvGrpSpPr/>
          <p:nvPr/>
        </p:nvGrpSpPr>
        <p:grpSpPr>
          <a:xfrm>
            <a:off x="1505982" y="4543957"/>
            <a:ext cx="597450" cy="624321"/>
            <a:chOff x="781599" y="5036923"/>
            <a:chExt cx="597450" cy="624321"/>
          </a:xfrm>
        </p:grpSpPr>
        <p:grpSp>
          <p:nvGrpSpPr>
            <p:cNvPr id="157" name="Группа 156"/>
            <p:cNvGrpSpPr/>
            <p:nvPr/>
          </p:nvGrpSpPr>
          <p:grpSpPr>
            <a:xfrm>
              <a:off x="781599" y="5036923"/>
              <a:ext cx="597450" cy="624321"/>
              <a:chOff x="4283438" y="3548625"/>
              <a:chExt cx="597450" cy="624321"/>
            </a:xfrm>
          </p:grpSpPr>
          <p:sp>
            <p:nvSpPr>
              <p:cNvPr id="159" name="Овал 158"/>
              <p:cNvSpPr/>
              <p:nvPr>
                <p:custDataLst>
                  <p:tags r:id="rId15"/>
                </p:custDataLst>
              </p:nvPr>
            </p:nvSpPr>
            <p:spPr>
              <a:xfrm>
                <a:off x="4420324" y="3548625"/>
                <a:ext cx="460564" cy="460564"/>
              </a:xfrm>
              <a:prstGeom prst="ellipse">
                <a:avLst/>
              </a:prstGeom>
              <a:solidFill>
                <a:srgbClr val="F8F8F8"/>
              </a:solidFill>
              <a:ln w="25400" cap="flat" cmpd="sng" algn="ctr">
                <a:solidFill>
                  <a:srgbClr val="8B0304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Freeform 203"/>
              <p:cNvSpPr>
                <a:spLocks/>
              </p:cNvSpPr>
              <p:nvPr/>
            </p:nvSpPr>
            <p:spPr bwMode="auto">
              <a:xfrm>
                <a:off x="4283438" y="3930351"/>
                <a:ext cx="119835" cy="200861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523" y="932"/>
                  </a:cxn>
                  <a:cxn ang="0">
                    <a:pos x="312" y="952"/>
                  </a:cxn>
                  <a:cxn ang="0">
                    <a:pos x="243" y="316"/>
                  </a:cxn>
                  <a:cxn ang="0">
                    <a:pos x="193" y="365"/>
                  </a:cxn>
                  <a:cxn ang="0">
                    <a:pos x="172" y="385"/>
                  </a:cxn>
                  <a:cxn ang="0">
                    <a:pos x="151" y="403"/>
                  </a:cxn>
                  <a:cxn ang="0">
                    <a:pos x="132" y="417"/>
                  </a:cxn>
                  <a:cxn ang="0">
                    <a:pos x="97" y="440"/>
                  </a:cxn>
                  <a:cxn ang="0">
                    <a:pos x="59" y="461"/>
                  </a:cxn>
                  <a:cxn ang="0">
                    <a:pos x="20" y="480"/>
                  </a:cxn>
                  <a:cxn ang="0">
                    <a:pos x="0" y="289"/>
                  </a:cxn>
                  <a:cxn ang="0">
                    <a:pos x="49" y="264"/>
                  </a:cxn>
                  <a:cxn ang="0">
                    <a:pos x="93" y="235"/>
                  </a:cxn>
                  <a:cxn ang="0">
                    <a:pos x="132" y="204"/>
                  </a:cxn>
                  <a:cxn ang="0">
                    <a:pos x="164" y="171"/>
                  </a:cxn>
                  <a:cxn ang="0">
                    <a:pos x="192" y="136"/>
                  </a:cxn>
                  <a:cxn ang="0">
                    <a:pos x="216" y="99"/>
                  </a:cxn>
                  <a:cxn ang="0">
                    <a:pos x="235" y="59"/>
                  </a:cxn>
                  <a:cxn ang="0">
                    <a:pos x="249" y="16"/>
                  </a:cxn>
                  <a:cxn ang="0">
                    <a:pos x="421" y="0"/>
                  </a:cxn>
                </a:cxnLst>
                <a:rect l="0" t="0" r="r" b="b"/>
                <a:pathLst>
                  <a:path w="523" h="952">
                    <a:moveTo>
                      <a:pt x="421" y="0"/>
                    </a:moveTo>
                    <a:lnTo>
                      <a:pt x="523" y="932"/>
                    </a:lnTo>
                    <a:lnTo>
                      <a:pt x="312" y="952"/>
                    </a:lnTo>
                    <a:lnTo>
                      <a:pt x="243" y="316"/>
                    </a:lnTo>
                    <a:lnTo>
                      <a:pt x="193" y="365"/>
                    </a:lnTo>
                    <a:lnTo>
                      <a:pt x="172" y="385"/>
                    </a:lnTo>
                    <a:lnTo>
                      <a:pt x="151" y="403"/>
                    </a:lnTo>
                    <a:lnTo>
                      <a:pt x="132" y="417"/>
                    </a:lnTo>
                    <a:lnTo>
                      <a:pt x="97" y="440"/>
                    </a:lnTo>
                    <a:lnTo>
                      <a:pt x="59" y="461"/>
                    </a:lnTo>
                    <a:lnTo>
                      <a:pt x="20" y="480"/>
                    </a:lnTo>
                    <a:lnTo>
                      <a:pt x="0" y="289"/>
                    </a:lnTo>
                    <a:lnTo>
                      <a:pt x="49" y="264"/>
                    </a:lnTo>
                    <a:lnTo>
                      <a:pt x="93" y="235"/>
                    </a:lnTo>
                    <a:lnTo>
                      <a:pt x="132" y="204"/>
                    </a:lnTo>
                    <a:lnTo>
                      <a:pt x="164" y="171"/>
                    </a:lnTo>
                    <a:lnTo>
                      <a:pt x="192" y="136"/>
                    </a:lnTo>
                    <a:lnTo>
                      <a:pt x="216" y="99"/>
                    </a:lnTo>
                    <a:lnTo>
                      <a:pt x="235" y="59"/>
                    </a:lnTo>
                    <a:lnTo>
                      <a:pt x="249" y="16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Freeform 439"/>
              <p:cNvSpPr>
                <a:spLocks/>
              </p:cNvSpPr>
              <p:nvPr/>
            </p:nvSpPr>
            <p:spPr bwMode="auto">
              <a:xfrm>
                <a:off x="4430309" y="3942910"/>
                <a:ext cx="182917" cy="230036"/>
              </a:xfrm>
              <a:custGeom>
                <a:avLst/>
                <a:gdLst/>
                <a:ahLst/>
                <a:cxnLst>
                  <a:cxn ang="0">
                    <a:pos x="730" y="48"/>
                  </a:cxn>
                  <a:cxn ang="0">
                    <a:pos x="330" y="185"/>
                  </a:cxn>
                  <a:cxn ang="0">
                    <a:pos x="313" y="331"/>
                  </a:cxn>
                  <a:cxn ang="0">
                    <a:pos x="361" y="317"/>
                  </a:cxn>
                  <a:cxn ang="0">
                    <a:pos x="418" y="309"/>
                  </a:cxn>
                  <a:cxn ang="0">
                    <a:pos x="493" y="316"/>
                  </a:cxn>
                  <a:cxn ang="0">
                    <a:pos x="561" y="340"/>
                  </a:cxn>
                  <a:cxn ang="0">
                    <a:pos x="618" y="377"/>
                  </a:cxn>
                  <a:cxn ang="0">
                    <a:pos x="662" y="436"/>
                  </a:cxn>
                  <a:cxn ang="0">
                    <a:pos x="688" y="514"/>
                  </a:cxn>
                  <a:cxn ang="0">
                    <a:pos x="689" y="600"/>
                  </a:cxn>
                  <a:cxn ang="0">
                    <a:pos x="654" y="704"/>
                  </a:cxn>
                  <a:cxn ang="0">
                    <a:pos x="600" y="784"/>
                  </a:cxn>
                  <a:cxn ang="0">
                    <a:pos x="534" y="836"/>
                  </a:cxn>
                  <a:cxn ang="0">
                    <a:pos x="457" y="869"/>
                  </a:cxn>
                  <a:cxn ang="0">
                    <a:pos x="361" y="880"/>
                  </a:cxn>
                  <a:cxn ang="0">
                    <a:pos x="256" y="872"/>
                  </a:cxn>
                  <a:cxn ang="0">
                    <a:pos x="171" y="850"/>
                  </a:cxn>
                  <a:cxn ang="0">
                    <a:pos x="120" y="826"/>
                  </a:cxn>
                  <a:cxn ang="0">
                    <a:pos x="80" y="794"/>
                  </a:cxn>
                  <a:cxn ang="0">
                    <a:pos x="40" y="746"/>
                  </a:cxn>
                  <a:cxn ang="0">
                    <a:pos x="13" y="689"/>
                  </a:cxn>
                  <a:cxn ang="0">
                    <a:pos x="0" y="629"/>
                  </a:cxn>
                  <a:cxn ang="0">
                    <a:pos x="219" y="649"/>
                  </a:cxn>
                  <a:cxn ang="0">
                    <a:pos x="233" y="694"/>
                  </a:cxn>
                  <a:cxn ang="0">
                    <a:pos x="262" y="730"/>
                  </a:cxn>
                  <a:cxn ang="0">
                    <a:pos x="300" y="749"/>
                  </a:cxn>
                  <a:cxn ang="0">
                    <a:pos x="352" y="753"/>
                  </a:cxn>
                  <a:cxn ang="0">
                    <a:pos x="396" y="738"/>
                  </a:cxn>
                  <a:cxn ang="0">
                    <a:pos x="433" y="702"/>
                  </a:cxn>
                  <a:cxn ang="0">
                    <a:pos x="457" y="660"/>
                  </a:cxn>
                  <a:cxn ang="0">
                    <a:pos x="470" y="602"/>
                  </a:cxn>
                  <a:cxn ang="0">
                    <a:pos x="474" y="542"/>
                  </a:cxn>
                  <a:cxn ang="0">
                    <a:pos x="464" y="497"/>
                  </a:cxn>
                  <a:cxn ang="0">
                    <a:pos x="441" y="462"/>
                  </a:cxn>
                  <a:cxn ang="0">
                    <a:pos x="410" y="441"/>
                  </a:cxn>
                  <a:cxn ang="0">
                    <a:pos x="366" y="432"/>
                  </a:cxn>
                  <a:cxn ang="0">
                    <a:pos x="318" y="434"/>
                  </a:cxn>
                  <a:cxn ang="0">
                    <a:pos x="276" y="453"/>
                  </a:cxn>
                  <a:cxn ang="0">
                    <a:pos x="237" y="482"/>
                  </a:cxn>
                  <a:cxn ang="0">
                    <a:pos x="195" y="0"/>
                  </a:cxn>
                </a:cxnLst>
                <a:rect l="0" t="0" r="r" b="b"/>
                <a:pathLst>
                  <a:path w="730" h="880">
                    <a:moveTo>
                      <a:pt x="195" y="0"/>
                    </a:moveTo>
                    <a:lnTo>
                      <a:pt x="730" y="48"/>
                    </a:lnTo>
                    <a:lnTo>
                      <a:pt x="705" y="219"/>
                    </a:lnTo>
                    <a:lnTo>
                      <a:pt x="330" y="185"/>
                    </a:lnTo>
                    <a:lnTo>
                      <a:pt x="282" y="341"/>
                    </a:lnTo>
                    <a:lnTo>
                      <a:pt x="313" y="331"/>
                    </a:lnTo>
                    <a:lnTo>
                      <a:pt x="338" y="323"/>
                    </a:lnTo>
                    <a:lnTo>
                      <a:pt x="361" y="317"/>
                    </a:lnTo>
                    <a:lnTo>
                      <a:pt x="381" y="313"/>
                    </a:lnTo>
                    <a:lnTo>
                      <a:pt x="418" y="309"/>
                    </a:lnTo>
                    <a:lnTo>
                      <a:pt x="454" y="311"/>
                    </a:lnTo>
                    <a:lnTo>
                      <a:pt x="493" y="316"/>
                    </a:lnTo>
                    <a:lnTo>
                      <a:pt x="528" y="327"/>
                    </a:lnTo>
                    <a:lnTo>
                      <a:pt x="561" y="340"/>
                    </a:lnTo>
                    <a:lnTo>
                      <a:pt x="592" y="357"/>
                    </a:lnTo>
                    <a:lnTo>
                      <a:pt x="618" y="377"/>
                    </a:lnTo>
                    <a:lnTo>
                      <a:pt x="641" y="402"/>
                    </a:lnTo>
                    <a:lnTo>
                      <a:pt x="662" y="436"/>
                    </a:lnTo>
                    <a:lnTo>
                      <a:pt x="678" y="474"/>
                    </a:lnTo>
                    <a:lnTo>
                      <a:pt x="688" y="514"/>
                    </a:lnTo>
                    <a:lnTo>
                      <a:pt x="692" y="556"/>
                    </a:lnTo>
                    <a:lnTo>
                      <a:pt x="689" y="600"/>
                    </a:lnTo>
                    <a:lnTo>
                      <a:pt x="676" y="653"/>
                    </a:lnTo>
                    <a:lnTo>
                      <a:pt x="654" y="704"/>
                    </a:lnTo>
                    <a:lnTo>
                      <a:pt x="626" y="752"/>
                    </a:lnTo>
                    <a:lnTo>
                      <a:pt x="600" y="784"/>
                    </a:lnTo>
                    <a:lnTo>
                      <a:pt x="569" y="812"/>
                    </a:lnTo>
                    <a:lnTo>
                      <a:pt x="534" y="836"/>
                    </a:lnTo>
                    <a:lnTo>
                      <a:pt x="498" y="856"/>
                    </a:lnTo>
                    <a:lnTo>
                      <a:pt x="457" y="869"/>
                    </a:lnTo>
                    <a:lnTo>
                      <a:pt x="412" y="877"/>
                    </a:lnTo>
                    <a:lnTo>
                      <a:pt x="361" y="880"/>
                    </a:lnTo>
                    <a:lnTo>
                      <a:pt x="308" y="878"/>
                    </a:lnTo>
                    <a:lnTo>
                      <a:pt x="256" y="872"/>
                    </a:lnTo>
                    <a:lnTo>
                      <a:pt x="211" y="862"/>
                    </a:lnTo>
                    <a:lnTo>
                      <a:pt x="171" y="850"/>
                    </a:lnTo>
                    <a:lnTo>
                      <a:pt x="144" y="838"/>
                    </a:lnTo>
                    <a:lnTo>
                      <a:pt x="120" y="826"/>
                    </a:lnTo>
                    <a:lnTo>
                      <a:pt x="99" y="812"/>
                    </a:lnTo>
                    <a:lnTo>
                      <a:pt x="80" y="794"/>
                    </a:lnTo>
                    <a:lnTo>
                      <a:pt x="59" y="770"/>
                    </a:lnTo>
                    <a:lnTo>
                      <a:pt x="40" y="746"/>
                    </a:lnTo>
                    <a:lnTo>
                      <a:pt x="25" y="720"/>
                    </a:lnTo>
                    <a:lnTo>
                      <a:pt x="13" y="689"/>
                    </a:lnTo>
                    <a:lnTo>
                      <a:pt x="5" y="658"/>
                    </a:lnTo>
                    <a:lnTo>
                      <a:pt x="0" y="629"/>
                    </a:lnTo>
                    <a:lnTo>
                      <a:pt x="217" y="625"/>
                    </a:lnTo>
                    <a:lnTo>
                      <a:pt x="219" y="649"/>
                    </a:lnTo>
                    <a:lnTo>
                      <a:pt x="224" y="673"/>
                    </a:lnTo>
                    <a:lnTo>
                      <a:pt x="233" y="694"/>
                    </a:lnTo>
                    <a:lnTo>
                      <a:pt x="246" y="713"/>
                    </a:lnTo>
                    <a:lnTo>
                      <a:pt x="262" y="730"/>
                    </a:lnTo>
                    <a:lnTo>
                      <a:pt x="280" y="742"/>
                    </a:lnTo>
                    <a:lnTo>
                      <a:pt x="300" y="749"/>
                    </a:lnTo>
                    <a:lnTo>
                      <a:pt x="324" y="753"/>
                    </a:lnTo>
                    <a:lnTo>
                      <a:pt x="352" y="753"/>
                    </a:lnTo>
                    <a:lnTo>
                      <a:pt x="374" y="749"/>
                    </a:lnTo>
                    <a:lnTo>
                      <a:pt x="396" y="738"/>
                    </a:lnTo>
                    <a:lnTo>
                      <a:pt x="418" y="720"/>
                    </a:lnTo>
                    <a:lnTo>
                      <a:pt x="433" y="702"/>
                    </a:lnTo>
                    <a:lnTo>
                      <a:pt x="446" y="682"/>
                    </a:lnTo>
                    <a:lnTo>
                      <a:pt x="457" y="660"/>
                    </a:lnTo>
                    <a:lnTo>
                      <a:pt x="465" y="633"/>
                    </a:lnTo>
                    <a:lnTo>
                      <a:pt x="470" y="602"/>
                    </a:lnTo>
                    <a:lnTo>
                      <a:pt x="474" y="570"/>
                    </a:lnTo>
                    <a:lnTo>
                      <a:pt x="474" y="542"/>
                    </a:lnTo>
                    <a:lnTo>
                      <a:pt x="472" y="518"/>
                    </a:lnTo>
                    <a:lnTo>
                      <a:pt x="464" y="497"/>
                    </a:lnTo>
                    <a:lnTo>
                      <a:pt x="454" y="478"/>
                    </a:lnTo>
                    <a:lnTo>
                      <a:pt x="441" y="462"/>
                    </a:lnTo>
                    <a:lnTo>
                      <a:pt x="428" y="450"/>
                    </a:lnTo>
                    <a:lnTo>
                      <a:pt x="410" y="441"/>
                    </a:lnTo>
                    <a:lnTo>
                      <a:pt x="390" y="434"/>
                    </a:lnTo>
                    <a:lnTo>
                      <a:pt x="366" y="432"/>
                    </a:lnTo>
                    <a:lnTo>
                      <a:pt x="342" y="430"/>
                    </a:lnTo>
                    <a:lnTo>
                      <a:pt x="318" y="434"/>
                    </a:lnTo>
                    <a:lnTo>
                      <a:pt x="294" y="444"/>
                    </a:lnTo>
                    <a:lnTo>
                      <a:pt x="276" y="453"/>
                    </a:lnTo>
                    <a:lnTo>
                      <a:pt x="256" y="465"/>
                    </a:lnTo>
                    <a:lnTo>
                      <a:pt x="237" y="482"/>
                    </a:lnTo>
                    <a:lnTo>
                      <a:pt x="57" y="438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 cap="flat" cmpd="sng" algn="ctr">
                <a:solidFill>
                  <a:srgbClr val="EE2F3C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58" name="Рисунок 157"/>
            <p:cNvPicPr>
              <a:picLocks noChangeAspect="1"/>
            </p:cNvPicPr>
            <p:nvPr/>
          </p:nvPicPr>
          <p:blipFill>
            <a:blip r:embed="rId74" cstate="print">
              <a:duotone>
                <a:srgbClr val="8C8C8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796" y="5119500"/>
              <a:ext cx="309155" cy="309155"/>
            </a:xfrm>
            <a:prstGeom prst="rect">
              <a:avLst/>
            </a:prstGeom>
          </p:spPr>
        </p:pic>
      </p:grpSp>
      <p:grpSp>
        <p:nvGrpSpPr>
          <p:cNvPr id="162" name="Группа 161"/>
          <p:cNvGrpSpPr/>
          <p:nvPr/>
        </p:nvGrpSpPr>
        <p:grpSpPr>
          <a:xfrm>
            <a:off x="3476102" y="2159224"/>
            <a:ext cx="618284" cy="649091"/>
            <a:chOff x="6956506" y="727362"/>
            <a:chExt cx="618284" cy="649091"/>
          </a:xfrm>
        </p:grpSpPr>
        <p:sp>
          <p:nvSpPr>
            <p:cNvPr id="163" name="Овал 162"/>
            <p:cNvSpPr/>
            <p:nvPr>
              <p:custDataLst>
                <p:tags r:id="rId13"/>
              </p:custDataLst>
            </p:nvPr>
          </p:nvSpPr>
          <p:spPr>
            <a:xfrm>
              <a:off x="7114226" y="727362"/>
              <a:ext cx="460564" cy="460564"/>
            </a:xfrm>
            <a:prstGeom prst="ellipse">
              <a:avLst/>
            </a:prstGeom>
            <a:solidFill>
              <a:srgbClr val="F8F8F8"/>
            </a:solidFill>
            <a:ln w="25400" cap="flat" cmpd="sng" algn="ctr">
              <a:solidFill>
                <a:srgbClr val="8B0304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4" name="Picture 7" descr="E:\Cafeteria plan\Тиражирование ИСП (после пилота на Ильича)\12. Последняя попытка возродить проект\0. Исходные данные\Кортинки в презенташку\Пиктограммы\no-translate-detected_318-51137.jp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3" cstate="print">
              <a:duotone>
                <a:srgbClr val="8C8C8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413" y="841855"/>
              <a:ext cx="280191" cy="280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" name="Freeform 439"/>
            <p:cNvSpPr>
              <a:spLocks/>
            </p:cNvSpPr>
            <p:nvPr/>
          </p:nvSpPr>
          <p:spPr bwMode="auto">
            <a:xfrm>
              <a:off x="6956506" y="1120018"/>
              <a:ext cx="182917" cy="230036"/>
            </a:xfrm>
            <a:custGeom>
              <a:avLst/>
              <a:gdLst/>
              <a:ahLst/>
              <a:cxnLst>
                <a:cxn ang="0">
                  <a:pos x="730" y="48"/>
                </a:cxn>
                <a:cxn ang="0">
                  <a:pos x="330" y="185"/>
                </a:cxn>
                <a:cxn ang="0">
                  <a:pos x="313" y="331"/>
                </a:cxn>
                <a:cxn ang="0">
                  <a:pos x="361" y="317"/>
                </a:cxn>
                <a:cxn ang="0">
                  <a:pos x="418" y="309"/>
                </a:cxn>
                <a:cxn ang="0">
                  <a:pos x="493" y="316"/>
                </a:cxn>
                <a:cxn ang="0">
                  <a:pos x="561" y="340"/>
                </a:cxn>
                <a:cxn ang="0">
                  <a:pos x="618" y="377"/>
                </a:cxn>
                <a:cxn ang="0">
                  <a:pos x="662" y="436"/>
                </a:cxn>
                <a:cxn ang="0">
                  <a:pos x="688" y="514"/>
                </a:cxn>
                <a:cxn ang="0">
                  <a:pos x="689" y="600"/>
                </a:cxn>
                <a:cxn ang="0">
                  <a:pos x="654" y="704"/>
                </a:cxn>
                <a:cxn ang="0">
                  <a:pos x="600" y="784"/>
                </a:cxn>
                <a:cxn ang="0">
                  <a:pos x="534" y="836"/>
                </a:cxn>
                <a:cxn ang="0">
                  <a:pos x="457" y="869"/>
                </a:cxn>
                <a:cxn ang="0">
                  <a:pos x="361" y="880"/>
                </a:cxn>
                <a:cxn ang="0">
                  <a:pos x="256" y="872"/>
                </a:cxn>
                <a:cxn ang="0">
                  <a:pos x="171" y="850"/>
                </a:cxn>
                <a:cxn ang="0">
                  <a:pos x="120" y="826"/>
                </a:cxn>
                <a:cxn ang="0">
                  <a:pos x="80" y="794"/>
                </a:cxn>
                <a:cxn ang="0">
                  <a:pos x="40" y="746"/>
                </a:cxn>
                <a:cxn ang="0">
                  <a:pos x="13" y="689"/>
                </a:cxn>
                <a:cxn ang="0">
                  <a:pos x="0" y="629"/>
                </a:cxn>
                <a:cxn ang="0">
                  <a:pos x="219" y="649"/>
                </a:cxn>
                <a:cxn ang="0">
                  <a:pos x="233" y="694"/>
                </a:cxn>
                <a:cxn ang="0">
                  <a:pos x="262" y="730"/>
                </a:cxn>
                <a:cxn ang="0">
                  <a:pos x="300" y="749"/>
                </a:cxn>
                <a:cxn ang="0">
                  <a:pos x="352" y="753"/>
                </a:cxn>
                <a:cxn ang="0">
                  <a:pos x="396" y="738"/>
                </a:cxn>
                <a:cxn ang="0">
                  <a:pos x="433" y="702"/>
                </a:cxn>
                <a:cxn ang="0">
                  <a:pos x="457" y="660"/>
                </a:cxn>
                <a:cxn ang="0">
                  <a:pos x="470" y="602"/>
                </a:cxn>
                <a:cxn ang="0">
                  <a:pos x="474" y="542"/>
                </a:cxn>
                <a:cxn ang="0">
                  <a:pos x="464" y="497"/>
                </a:cxn>
                <a:cxn ang="0">
                  <a:pos x="441" y="462"/>
                </a:cxn>
                <a:cxn ang="0">
                  <a:pos x="410" y="441"/>
                </a:cxn>
                <a:cxn ang="0">
                  <a:pos x="366" y="432"/>
                </a:cxn>
                <a:cxn ang="0">
                  <a:pos x="318" y="434"/>
                </a:cxn>
                <a:cxn ang="0">
                  <a:pos x="276" y="453"/>
                </a:cxn>
                <a:cxn ang="0">
                  <a:pos x="237" y="482"/>
                </a:cxn>
                <a:cxn ang="0">
                  <a:pos x="195" y="0"/>
                </a:cxn>
              </a:cxnLst>
              <a:rect l="0" t="0" r="r" b="b"/>
              <a:pathLst>
                <a:path w="730" h="880">
                  <a:moveTo>
                    <a:pt x="195" y="0"/>
                  </a:moveTo>
                  <a:lnTo>
                    <a:pt x="730" y="48"/>
                  </a:lnTo>
                  <a:lnTo>
                    <a:pt x="705" y="219"/>
                  </a:lnTo>
                  <a:lnTo>
                    <a:pt x="330" y="185"/>
                  </a:lnTo>
                  <a:lnTo>
                    <a:pt x="282" y="341"/>
                  </a:lnTo>
                  <a:lnTo>
                    <a:pt x="313" y="331"/>
                  </a:lnTo>
                  <a:lnTo>
                    <a:pt x="338" y="323"/>
                  </a:lnTo>
                  <a:lnTo>
                    <a:pt x="361" y="317"/>
                  </a:lnTo>
                  <a:lnTo>
                    <a:pt x="381" y="313"/>
                  </a:lnTo>
                  <a:lnTo>
                    <a:pt x="418" y="309"/>
                  </a:lnTo>
                  <a:lnTo>
                    <a:pt x="454" y="311"/>
                  </a:lnTo>
                  <a:lnTo>
                    <a:pt x="493" y="316"/>
                  </a:lnTo>
                  <a:lnTo>
                    <a:pt x="528" y="327"/>
                  </a:lnTo>
                  <a:lnTo>
                    <a:pt x="561" y="340"/>
                  </a:lnTo>
                  <a:lnTo>
                    <a:pt x="592" y="357"/>
                  </a:lnTo>
                  <a:lnTo>
                    <a:pt x="618" y="377"/>
                  </a:lnTo>
                  <a:lnTo>
                    <a:pt x="641" y="402"/>
                  </a:lnTo>
                  <a:lnTo>
                    <a:pt x="662" y="436"/>
                  </a:lnTo>
                  <a:lnTo>
                    <a:pt x="678" y="474"/>
                  </a:lnTo>
                  <a:lnTo>
                    <a:pt x="688" y="514"/>
                  </a:lnTo>
                  <a:lnTo>
                    <a:pt x="692" y="556"/>
                  </a:lnTo>
                  <a:lnTo>
                    <a:pt x="689" y="600"/>
                  </a:lnTo>
                  <a:lnTo>
                    <a:pt x="676" y="653"/>
                  </a:lnTo>
                  <a:lnTo>
                    <a:pt x="654" y="704"/>
                  </a:lnTo>
                  <a:lnTo>
                    <a:pt x="626" y="752"/>
                  </a:lnTo>
                  <a:lnTo>
                    <a:pt x="600" y="784"/>
                  </a:lnTo>
                  <a:lnTo>
                    <a:pt x="569" y="812"/>
                  </a:lnTo>
                  <a:lnTo>
                    <a:pt x="534" y="836"/>
                  </a:lnTo>
                  <a:lnTo>
                    <a:pt x="498" y="856"/>
                  </a:lnTo>
                  <a:lnTo>
                    <a:pt x="457" y="869"/>
                  </a:lnTo>
                  <a:lnTo>
                    <a:pt x="412" y="877"/>
                  </a:lnTo>
                  <a:lnTo>
                    <a:pt x="361" y="880"/>
                  </a:lnTo>
                  <a:lnTo>
                    <a:pt x="308" y="878"/>
                  </a:lnTo>
                  <a:lnTo>
                    <a:pt x="256" y="872"/>
                  </a:lnTo>
                  <a:lnTo>
                    <a:pt x="211" y="862"/>
                  </a:lnTo>
                  <a:lnTo>
                    <a:pt x="171" y="850"/>
                  </a:lnTo>
                  <a:lnTo>
                    <a:pt x="144" y="838"/>
                  </a:lnTo>
                  <a:lnTo>
                    <a:pt x="120" y="826"/>
                  </a:lnTo>
                  <a:lnTo>
                    <a:pt x="99" y="812"/>
                  </a:lnTo>
                  <a:lnTo>
                    <a:pt x="80" y="794"/>
                  </a:lnTo>
                  <a:lnTo>
                    <a:pt x="59" y="770"/>
                  </a:lnTo>
                  <a:lnTo>
                    <a:pt x="40" y="746"/>
                  </a:lnTo>
                  <a:lnTo>
                    <a:pt x="25" y="720"/>
                  </a:lnTo>
                  <a:lnTo>
                    <a:pt x="13" y="689"/>
                  </a:lnTo>
                  <a:lnTo>
                    <a:pt x="5" y="658"/>
                  </a:lnTo>
                  <a:lnTo>
                    <a:pt x="0" y="629"/>
                  </a:lnTo>
                  <a:lnTo>
                    <a:pt x="217" y="625"/>
                  </a:lnTo>
                  <a:lnTo>
                    <a:pt x="219" y="649"/>
                  </a:lnTo>
                  <a:lnTo>
                    <a:pt x="224" y="673"/>
                  </a:lnTo>
                  <a:lnTo>
                    <a:pt x="233" y="694"/>
                  </a:lnTo>
                  <a:lnTo>
                    <a:pt x="246" y="713"/>
                  </a:lnTo>
                  <a:lnTo>
                    <a:pt x="262" y="730"/>
                  </a:lnTo>
                  <a:lnTo>
                    <a:pt x="280" y="742"/>
                  </a:lnTo>
                  <a:lnTo>
                    <a:pt x="300" y="749"/>
                  </a:lnTo>
                  <a:lnTo>
                    <a:pt x="324" y="753"/>
                  </a:lnTo>
                  <a:lnTo>
                    <a:pt x="352" y="753"/>
                  </a:lnTo>
                  <a:lnTo>
                    <a:pt x="374" y="749"/>
                  </a:lnTo>
                  <a:lnTo>
                    <a:pt x="396" y="738"/>
                  </a:lnTo>
                  <a:lnTo>
                    <a:pt x="418" y="720"/>
                  </a:lnTo>
                  <a:lnTo>
                    <a:pt x="433" y="702"/>
                  </a:lnTo>
                  <a:lnTo>
                    <a:pt x="446" y="682"/>
                  </a:lnTo>
                  <a:lnTo>
                    <a:pt x="457" y="660"/>
                  </a:lnTo>
                  <a:lnTo>
                    <a:pt x="465" y="633"/>
                  </a:lnTo>
                  <a:lnTo>
                    <a:pt x="470" y="602"/>
                  </a:lnTo>
                  <a:lnTo>
                    <a:pt x="474" y="570"/>
                  </a:lnTo>
                  <a:lnTo>
                    <a:pt x="474" y="542"/>
                  </a:lnTo>
                  <a:lnTo>
                    <a:pt x="472" y="518"/>
                  </a:lnTo>
                  <a:lnTo>
                    <a:pt x="464" y="497"/>
                  </a:lnTo>
                  <a:lnTo>
                    <a:pt x="454" y="478"/>
                  </a:lnTo>
                  <a:lnTo>
                    <a:pt x="441" y="462"/>
                  </a:lnTo>
                  <a:lnTo>
                    <a:pt x="428" y="450"/>
                  </a:lnTo>
                  <a:lnTo>
                    <a:pt x="410" y="441"/>
                  </a:lnTo>
                  <a:lnTo>
                    <a:pt x="390" y="434"/>
                  </a:lnTo>
                  <a:lnTo>
                    <a:pt x="366" y="432"/>
                  </a:lnTo>
                  <a:lnTo>
                    <a:pt x="342" y="430"/>
                  </a:lnTo>
                  <a:lnTo>
                    <a:pt x="318" y="434"/>
                  </a:lnTo>
                  <a:lnTo>
                    <a:pt x="294" y="444"/>
                  </a:lnTo>
                  <a:lnTo>
                    <a:pt x="276" y="453"/>
                  </a:lnTo>
                  <a:lnTo>
                    <a:pt x="256" y="465"/>
                  </a:lnTo>
                  <a:lnTo>
                    <a:pt x="237" y="482"/>
                  </a:lnTo>
                  <a:lnTo>
                    <a:pt x="57" y="438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8F8F8"/>
            </a:solidFill>
            <a:ln w="9525" cap="flat" cmpd="sng" algn="ctr">
              <a:solidFill>
                <a:srgbClr val="EE2F3C"/>
              </a:solidFill>
              <a:prstDash val="solid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471"/>
            <p:cNvSpPr>
              <a:spLocks noEditPoints="1"/>
            </p:cNvSpPr>
            <p:nvPr/>
          </p:nvSpPr>
          <p:spPr bwMode="auto">
            <a:xfrm rot="21359109">
              <a:off x="7120459" y="1155044"/>
              <a:ext cx="162369" cy="221409"/>
            </a:xfrm>
            <a:custGeom>
              <a:avLst/>
              <a:gdLst/>
              <a:ahLst/>
              <a:cxnLst>
                <a:cxn ang="0">
                  <a:pos x="286" y="134"/>
                </a:cxn>
                <a:cxn ang="0">
                  <a:pos x="248" y="152"/>
                </a:cxn>
                <a:cxn ang="0">
                  <a:pos x="223" y="196"/>
                </a:cxn>
                <a:cxn ang="0">
                  <a:pos x="210" y="247"/>
                </a:cxn>
                <a:cxn ang="0">
                  <a:pos x="203" y="322"/>
                </a:cxn>
                <a:cxn ang="0">
                  <a:pos x="203" y="417"/>
                </a:cxn>
                <a:cxn ang="0">
                  <a:pos x="208" y="515"/>
                </a:cxn>
                <a:cxn ang="0">
                  <a:pos x="220" y="589"/>
                </a:cxn>
                <a:cxn ang="0">
                  <a:pos x="239" y="641"/>
                </a:cxn>
                <a:cxn ang="0">
                  <a:pos x="270" y="687"/>
                </a:cxn>
                <a:cxn ang="0">
                  <a:pos x="308" y="707"/>
                </a:cxn>
                <a:cxn ang="0">
                  <a:pos x="351" y="709"/>
                </a:cxn>
                <a:cxn ang="0">
                  <a:pos x="383" y="696"/>
                </a:cxn>
                <a:cxn ang="0">
                  <a:pos x="411" y="668"/>
                </a:cxn>
                <a:cxn ang="0">
                  <a:pos x="430" y="627"/>
                </a:cxn>
                <a:cxn ang="0">
                  <a:pos x="440" y="575"/>
                </a:cxn>
                <a:cxn ang="0">
                  <a:pos x="444" y="512"/>
                </a:cxn>
                <a:cxn ang="0">
                  <a:pos x="443" y="429"/>
                </a:cxn>
                <a:cxn ang="0">
                  <a:pos x="438" y="328"/>
                </a:cxn>
                <a:cxn ang="0">
                  <a:pos x="426" y="252"/>
                </a:cxn>
                <a:cxn ang="0">
                  <a:pos x="408" y="199"/>
                </a:cxn>
                <a:cxn ang="0">
                  <a:pos x="379" y="155"/>
                </a:cxn>
                <a:cxn ang="0">
                  <a:pos x="339" y="135"/>
                </a:cxn>
                <a:cxn ang="0">
                  <a:pos x="318" y="0"/>
                </a:cxn>
                <a:cxn ang="0">
                  <a:pos x="390" y="7"/>
                </a:cxn>
                <a:cxn ang="0">
                  <a:pos x="450" y="23"/>
                </a:cxn>
                <a:cxn ang="0">
                  <a:pos x="510" y="58"/>
                </a:cxn>
                <a:cxn ang="0">
                  <a:pos x="563" y="111"/>
                </a:cxn>
                <a:cxn ang="0">
                  <a:pos x="599" y="172"/>
                </a:cxn>
                <a:cxn ang="0">
                  <a:pos x="619" y="231"/>
                </a:cxn>
                <a:cxn ang="0">
                  <a:pos x="643" y="359"/>
                </a:cxn>
                <a:cxn ang="0">
                  <a:pos x="648" y="485"/>
                </a:cxn>
                <a:cxn ang="0">
                  <a:pos x="639" y="593"/>
                </a:cxn>
                <a:cxn ang="0">
                  <a:pos x="618" y="683"/>
                </a:cxn>
                <a:cxn ang="0">
                  <a:pos x="584" y="751"/>
                </a:cxn>
                <a:cxn ang="0">
                  <a:pos x="535" y="799"/>
                </a:cxn>
                <a:cxn ang="0">
                  <a:pos x="468" y="831"/>
                </a:cxn>
                <a:cxn ang="0">
                  <a:pos x="384" y="845"/>
                </a:cxn>
                <a:cxn ang="0">
                  <a:pos x="290" y="843"/>
                </a:cxn>
                <a:cxn ang="0">
                  <a:pos x="207" y="824"/>
                </a:cxn>
                <a:cxn ang="0">
                  <a:pos x="144" y="791"/>
                </a:cxn>
                <a:cxn ang="0">
                  <a:pos x="92" y="741"/>
                </a:cxn>
                <a:cxn ang="0">
                  <a:pos x="55" y="688"/>
                </a:cxn>
                <a:cxn ang="0">
                  <a:pos x="32" y="624"/>
                </a:cxn>
                <a:cxn ang="0">
                  <a:pos x="11" y="533"/>
                </a:cxn>
                <a:cxn ang="0">
                  <a:pos x="0" y="412"/>
                </a:cxn>
                <a:cxn ang="0">
                  <a:pos x="4" y="291"/>
                </a:cxn>
                <a:cxn ang="0">
                  <a:pos x="22" y="191"/>
                </a:cxn>
                <a:cxn ang="0">
                  <a:pos x="52" y="115"/>
                </a:cxn>
                <a:cxn ang="0">
                  <a:pos x="96" y="63"/>
                </a:cxn>
                <a:cxn ang="0">
                  <a:pos x="156" y="27"/>
                </a:cxn>
                <a:cxn ang="0">
                  <a:pos x="231" y="7"/>
                </a:cxn>
                <a:cxn ang="0">
                  <a:pos x="318" y="0"/>
                </a:cxn>
              </a:cxnLst>
              <a:rect l="0" t="0" r="r" b="b"/>
              <a:pathLst>
                <a:path w="648" h="847">
                  <a:moveTo>
                    <a:pt x="312" y="132"/>
                  </a:moveTo>
                  <a:lnTo>
                    <a:pt x="286" y="134"/>
                  </a:lnTo>
                  <a:lnTo>
                    <a:pt x="264" y="140"/>
                  </a:lnTo>
                  <a:lnTo>
                    <a:pt x="248" y="152"/>
                  </a:lnTo>
                  <a:lnTo>
                    <a:pt x="235" y="171"/>
                  </a:lnTo>
                  <a:lnTo>
                    <a:pt x="223" y="196"/>
                  </a:lnTo>
                  <a:lnTo>
                    <a:pt x="216" y="219"/>
                  </a:lnTo>
                  <a:lnTo>
                    <a:pt x="210" y="247"/>
                  </a:lnTo>
                  <a:lnTo>
                    <a:pt x="206" y="282"/>
                  </a:lnTo>
                  <a:lnTo>
                    <a:pt x="203" y="322"/>
                  </a:lnTo>
                  <a:lnTo>
                    <a:pt x="202" y="367"/>
                  </a:lnTo>
                  <a:lnTo>
                    <a:pt x="203" y="417"/>
                  </a:lnTo>
                  <a:lnTo>
                    <a:pt x="206" y="469"/>
                  </a:lnTo>
                  <a:lnTo>
                    <a:pt x="208" y="515"/>
                  </a:lnTo>
                  <a:lnTo>
                    <a:pt x="214" y="555"/>
                  </a:lnTo>
                  <a:lnTo>
                    <a:pt x="220" y="589"/>
                  </a:lnTo>
                  <a:lnTo>
                    <a:pt x="230" y="617"/>
                  </a:lnTo>
                  <a:lnTo>
                    <a:pt x="239" y="641"/>
                  </a:lnTo>
                  <a:lnTo>
                    <a:pt x="254" y="668"/>
                  </a:lnTo>
                  <a:lnTo>
                    <a:pt x="270" y="687"/>
                  </a:lnTo>
                  <a:lnTo>
                    <a:pt x="288" y="700"/>
                  </a:lnTo>
                  <a:lnTo>
                    <a:pt x="308" y="707"/>
                  </a:lnTo>
                  <a:lnTo>
                    <a:pt x="331" y="709"/>
                  </a:lnTo>
                  <a:lnTo>
                    <a:pt x="351" y="709"/>
                  </a:lnTo>
                  <a:lnTo>
                    <a:pt x="368" y="705"/>
                  </a:lnTo>
                  <a:lnTo>
                    <a:pt x="383" y="696"/>
                  </a:lnTo>
                  <a:lnTo>
                    <a:pt x="398" y="683"/>
                  </a:lnTo>
                  <a:lnTo>
                    <a:pt x="411" y="668"/>
                  </a:lnTo>
                  <a:lnTo>
                    <a:pt x="422" y="649"/>
                  </a:lnTo>
                  <a:lnTo>
                    <a:pt x="430" y="627"/>
                  </a:lnTo>
                  <a:lnTo>
                    <a:pt x="436" y="599"/>
                  </a:lnTo>
                  <a:lnTo>
                    <a:pt x="440" y="575"/>
                  </a:lnTo>
                  <a:lnTo>
                    <a:pt x="443" y="545"/>
                  </a:lnTo>
                  <a:lnTo>
                    <a:pt x="444" y="512"/>
                  </a:lnTo>
                  <a:lnTo>
                    <a:pt x="444" y="473"/>
                  </a:lnTo>
                  <a:lnTo>
                    <a:pt x="443" y="429"/>
                  </a:lnTo>
                  <a:lnTo>
                    <a:pt x="442" y="375"/>
                  </a:lnTo>
                  <a:lnTo>
                    <a:pt x="438" y="328"/>
                  </a:lnTo>
                  <a:lnTo>
                    <a:pt x="432" y="287"/>
                  </a:lnTo>
                  <a:lnTo>
                    <a:pt x="426" y="252"/>
                  </a:lnTo>
                  <a:lnTo>
                    <a:pt x="418" y="223"/>
                  </a:lnTo>
                  <a:lnTo>
                    <a:pt x="408" y="199"/>
                  </a:lnTo>
                  <a:lnTo>
                    <a:pt x="394" y="174"/>
                  </a:lnTo>
                  <a:lnTo>
                    <a:pt x="379" y="155"/>
                  </a:lnTo>
                  <a:lnTo>
                    <a:pt x="360" y="142"/>
                  </a:lnTo>
                  <a:lnTo>
                    <a:pt x="339" y="135"/>
                  </a:lnTo>
                  <a:lnTo>
                    <a:pt x="312" y="132"/>
                  </a:lnTo>
                  <a:close/>
                  <a:moveTo>
                    <a:pt x="318" y="0"/>
                  </a:moveTo>
                  <a:lnTo>
                    <a:pt x="355" y="3"/>
                  </a:lnTo>
                  <a:lnTo>
                    <a:pt x="390" y="7"/>
                  </a:lnTo>
                  <a:lnTo>
                    <a:pt x="422" y="14"/>
                  </a:lnTo>
                  <a:lnTo>
                    <a:pt x="450" y="23"/>
                  </a:lnTo>
                  <a:lnTo>
                    <a:pt x="480" y="39"/>
                  </a:lnTo>
                  <a:lnTo>
                    <a:pt x="510" y="58"/>
                  </a:lnTo>
                  <a:lnTo>
                    <a:pt x="534" y="78"/>
                  </a:lnTo>
                  <a:lnTo>
                    <a:pt x="563" y="111"/>
                  </a:lnTo>
                  <a:lnTo>
                    <a:pt x="587" y="147"/>
                  </a:lnTo>
                  <a:lnTo>
                    <a:pt x="599" y="172"/>
                  </a:lnTo>
                  <a:lnTo>
                    <a:pt x="610" y="200"/>
                  </a:lnTo>
                  <a:lnTo>
                    <a:pt x="619" y="231"/>
                  </a:lnTo>
                  <a:lnTo>
                    <a:pt x="634" y="294"/>
                  </a:lnTo>
                  <a:lnTo>
                    <a:pt x="643" y="359"/>
                  </a:lnTo>
                  <a:lnTo>
                    <a:pt x="648" y="424"/>
                  </a:lnTo>
                  <a:lnTo>
                    <a:pt x="648" y="485"/>
                  </a:lnTo>
                  <a:lnTo>
                    <a:pt x="644" y="541"/>
                  </a:lnTo>
                  <a:lnTo>
                    <a:pt x="639" y="593"/>
                  </a:lnTo>
                  <a:lnTo>
                    <a:pt x="630" y="641"/>
                  </a:lnTo>
                  <a:lnTo>
                    <a:pt x="618" y="683"/>
                  </a:lnTo>
                  <a:lnTo>
                    <a:pt x="603" y="720"/>
                  </a:lnTo>
                  <a:lnTo>
                    <a:pt x="584" y="751"/>
                  </a:lnTo>
                  <a:lnTo>
                    <a:pt x="563" y="777"/>
                  </a:lnTo>
                  <a:lnTo>
                    <a:pt x="535" y="799"/>
                  </a:lnTo>
                  <a:lnTo>
                    <a:pt x="504" y="817"/>
                  </a:lnTo>
                  <a:lnTo>
                    <a:pt x="468" y="831"/>
                  </a:lnTo>
                  <a:lnTo>
                    <a:pt x="428" y="840"/>
                  </a:lnTo>
                  <a:lnTo>
                    <a:pt x="384" y="845"/>
                  </a:lnTo>
                  <a:lnTo>
                    <a:pt x="336" y="847"/>
                  </a:lnTo>
                  <a:lnTo>
                    <a:pt x="290" y="843"/>
                  </a:lnTo>
                  <a:lnTo>
                    <a:pt x="246" y="835"/>
                  </a:lnTo>
                  <a:lnTo>
                    <a:pt x="207" y="824"/>
                  </a:lnTo>
                  <a:lnTo>
                    <a:pt x="174" y="809"/>
                  </a:lnTo>
                  <a:lnTo>
                    <a:pt x="144" y="791"/>
                  </a:lnTo>
                  <a:lnTo>
                    <a:pt x="116" y="767"/>
                  </a:lnTo>
                  <a:lnTo>
                    <a:pt x="92" y="741"/>
                  </a:lnTo>
                  <a:lnTo>
                    <a:pt x="70" y="712"/>
                  </a:lnTo>
                  <a:lnTo>
                    <a:pt x="55" y="688"/>
                  </a:lnTo>
                  <a:lnTo>
                    <a:pt x="43" y="657"/>
                  </a:lnTo>
                  <a:lnTo>
                    <a:pt x="32" y="624"/>
                  </a:lnTo>
                  <a:lnTo>
                    <a:pt x="22" y="588"/>
                  </a:lnTo>
                  <a:lnTo>
                    <a:pt x="11" y="533"/>
                  </a:lnTo>
                  <a:lnTo>
                    <a:pt x="4" y="475"/>
                  </a:lnTo>
                  <a:lnTo>
                    <a:pt x="0" y="412"/>
                  </a:lnTo>
                  <a:lnTo>
                    <a:pt x="0" y="348"/>
                  </a:lnTo>
                  <a:lnTo>
                    <a:pt x="4" y="291"/>
                  </a:lnTo>
                  <a:lnTo>
                    <a:pt x="11" y="238"/>
                  </a:lnTo>
                  <a:lnTo>
                    <a:pt x="22" y="191"/>
                  </a:lnTo>
                  <a:lnTo>
                    <a:pt x="35" y="150"/>
                  </a:lnTo>
                  <a:lnTo>
                    <a:pt x="52" y="115"/>
                  </a:lnTo>
                  <a:lnTo>
                    <a:pt x="72" y="87"/>
                  </a:lnTo>
                  <a:lnTo>
                    <a:pt x="96" y="63"/>
                  </a:lnTo>
                  <a:lnTo>
                    <a:pt x="124" y="43"/>
                  </a:lnTo>
                  <a:lnTo>
                    <a:pt x="156" y="27"/>
                  </a:lnTo>
                  <a:lnTo>
                    <a:pt x="192" y="15"/>
                  </a:lnTo>
                  <a:lnTo>
                    <a:pt x="231" y="7"/>
                  </a:lnTo>
                  <a:lnTo>
                    <a:pt x="272" y="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8F8F8"/>
            </a:solidFill>
            <a:ln w="9525" cap="flat" cmpd="sng" algn="ctr">
              <a:solidFill>
                <a:srgbClr val="EE2F3C"/>
              </a:solidFill>
              <a:prstDash val="solid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7" name="Freeform 127"/>
          <p:cNvSpPr>
            <a:spLocks/>
          </p:cNvSpPr>
          <p:nvPr/>
        </p:nvSpPr>
        <p:spPr bwMode="auto">
          <a:xfrm>
            <a:off x="2375474" y="2498741"/>
            <a:ext cx="173380" cy="234539"/>
          </a:xfrm>
          <a:custGeom>
            <a:avLst/>
            <a:gdLst/>
            <a:ahLst/>
            <a:cxnLst>
              <a:cxn ang="0">
                <a:pos x="325" y="0"/>
              </a:cxn>
              <a:cxn ang="0">
                <a:pos x="408" y="9"/>
              </a:cxn>
              <a:cxn ang="0">
                <a:pos x="475" y="32"/>
              </a:cxn>
              <a:cxn ang="0">
                <a:pos x="524" y="73"/>
              </a:cxn>
              <a:cxn ang="0">
                <a:pos x="560" y="131"/>
              </a:cxn>
              <a:cxn ang="0">
                <a:pos x="577" y="195"/>
              </a:cxn>
              <a:cxn ang="0">
                <a:pos x="573" y="244"/>
              </a:cxn>
              <a:cxn ang="0">
                <a:pos x="559" y="289"/>
              </a:cxn>
              <a:cxn ang="0">
                <a:pos x="535" y="324"/>
              </a:cxn>
              <a:cxn ang="0">
                <a:pos x="493" y="361"/>
              </a:cxn>
              <a:cxn ang="0">
                <a:pos x="493" y="389"/>
              </a:cxn>
              <a:cxn ang="0">
                <a:pos x="535" y="401"/>
              </a:cxn>
              <a:cxn ang="0">
                <a:pos x="559" y="412"/>
              </a:cxn>
              <a:cxn ang="0">
                <a:pos x="603" y="450"/>
              </a:cxn>
              <a:cxn ang="0">
                <a:pos x="635" y="502"/>
              </a:cxn>
              <a:cxn ang="0">
                <a:pos x="651" y="569"/>
              </a:cxn>
              <a:cxn ang="0">
                <a:pos x="643" y="664"/>
              </a:cxn>
              <a:cxn ang="0">
                <a:pos x="611" y="738"/>
              </a:cxn>
              <a:cxn ang="0">
                <a:pos x="564" y="792"/>
              </a:cxn>
              <a:cxn ang="0">
                <a:pos x="509" y="828"/>
              </a:cxn>
              <a:cxn ang="0">
                <a:pos x="444" y="848"/>
              </a:cxn>
              <a:cxn ang="0">
                <a:pos x="365" y="857"/>
              </a:cxn>
              <a:cxn ang="0">
                <a:pos x="271" y="854"/>
              </a:cxn>
              <a:cxn ang="0">
                <a:pos x="197" y="838"/>
              </a:cxn>
              <a:cxn ang="0">
                <a:pos x="140" y="809"/>
              </a:cxn>
              <a:cxn ang="0">
                <a:pos x="92" y="766"/>
              </a:cxn>
              <a:cxn ang="0">
                <a:pos x="53" y="710"/>
              </a:cxn>
              <a:cxn ang="0">
                <a:pos x="25" y="652"/>
              </a:cxn>
              <a:cxn ang="0">
                <a:pos x="229" y="645"/>
              </a:cxn>
              <a:cxn ang="0">
                <a:pos x="255" y="690"/>
              </a:cxn>
              <a:cxn ang="0">
                <a:pos x="287" y="720"/>
              </a:cxn>
              <a:cxn ang="0">
                <a:pos x="325" y="734"/>
              </a:cxn>
              <a:cxn ang="0">
                <a:pos x="373" y="732"/>
              </a:cxn>
              <a:cxn ang="0">
                <a:pos x="411" y="712"/>
              </a:cxn>
              <a:cxn ang="0">
                <a:pos x="439" y="672"/>
              </a:cxn>
              <a:cxn ang="0">
                <a:pos x="451" y="622"/>
              </a:cxn>
              <a:cxn ang="0">
                <a:pos x="447" y="561"/>
              </a:cxn>
              <a:cxn ang="0">
                <a:pos x="427" y="512"/>
              </a:cxn>
              <a:cxn ang="0">
                <a:pos x="393" y="478"/>
              </a:cxn>
              <a:cxn ang="0">
                <a:pos x="351" y="462"/>
              </a:cxn>
              <a:cxn ang="0">
                <a:pos x="304" y="464"/>
              </a:cxn>
              <a:cxn ang="0">
                <a:pos x="264" y="474"/>
              </a:cxn>
              <a:cxn ang="0">
                <a:pos x="281" y="332"/>
              </a:cxn>
              <a:cxn ang="0">
                <a:pos x="324" y="324"/>
              </a:cxn>
              <a:cxn ang="0">
                <a:pos x="357" y="296"/>
              </a:cxn>
              <a:cxn ang="0">
                <a:pos x="380" y="261"/>
              </a:cxn>
              <a:cxn ang="0">
                <a:pos x="383" y="217"/>
              </a:cxn>
              <a:cxn ang="0">
                <a:pos x="373" y="177"/>
              </a:cxn>
              <a:cxn ang="0">
                <a:pos x="352" y="149"/>
              </a:cxn>
              <a:cxn ang="0">
                <a:pos x="323" y="129"/>
              </a:cxn>
              <a:cxn ang="0">
                <a:pos x="284" y="125"/>
              </a:cxn>
              <a:cxn ang="0">
                <a:pos x="244" y="133"/>
              </a:cxn>
              <a:cxn ang="0">
                <a:pos x="217" y="157"/>
              </a:cxn>
              <a:cxn ang="0">
                <a:pos x="197" y="193"/>
              </a:cxn>
              <a:cxn ang="0">
                <a:pos x="191" y="241"/>
              </a:cxn>
              <a:cxn ang="0">
                <a:pos x="8" y="181"/>
              </a:cxn>
              <a:cxn ang="0">
                <a:pos x="36" y="117"/>
              </a:cxn>
              <a:cxn ang="0">
                <a:pos x="80" y="64"/>
              </a:cxn>
              <a:cxn ang="0">
                <a:pos x="144" y="27"/>
              </a:cxn>
              <a:cxn ang="0">
                <a:pos x="228" y="5"/>
              </a:cxn>
            </a:cxnLst>
            <a:rect l="0" t="0" r="r" b="b"/>
            <a:pathLst>
              <a:path w="651" h="857">
                <a:moveTo>
                  <a:pt x="277" y="0"/>
                </a:moveTo>
                <a:lnTo>
                  <a:pt x="325" y="0"/>
                </a:lnTo>
                <a:lnTo>
                  <a:pt x="368" y="3"/>
                </a:lnTo>
                <a:lnTo>
                  <a:pt x="408" y="9"/>
                </a:lnTo>
                <a:lnTo>
                  <a:pt x="444" y="20"/>
                </a:lnTo>
                <a:lnTo>
                  <a:pt x="475" y="32"/>
                </a:lnTo>
                <a:lnTo>
                  <a:pt x="500" y="49"/>
                </a:lnTo>
                <a:lnTo>
                  <a:pt x="524" y="73"/>
                </a:lnTo>
                <a:lnTo>
                  <a:pt x="544" y="100"/>
                </a:lnTo>
                <a:lnTo>
                  <a:pt x="560" y="131"/>
                </a:lnTo>
                <a:lnTo>
                  <a:pt x="572" y="163"/>
                </a:lnTo>
                <a:lnTo>
                  <a:pt x="577" y="195"/>
                </a:lnTo>
                <a:lnTo>
                  <a:pt x="577" y="219"/>
                </a:lnTo>
                <a:lnTo>
                  <a:pt x="573" y="244"/>
                </a:lnTo>
                <a:lnTo>
                  <a:pt x="568" y="268"/>
                </a:lnTo>
                <a:lnTo>
                  <a:pt x="559" y="289"/>
                </a:lnTo>
                <a:lnTo>
                  <a:pt x="548" y="306"/>
                </a:lnTo>
                <a:lnTo>
                  <a:pt x="535" y="324"/>
                </a:lnTo>
                <a:lnTo>
                  <a:pt x="516" y="341"/>
                </a:lnTo>
                <a:lnTo>
                  <a:pt x="493" y="361"/>
                </a:lnTo>
                <a:lnTo>
                  <a:pt x="464" y="382"/>
                </a:lnTo>
                <a:lnTo>
                  <a:pt x="493" y="389"/>
                </a:lnTo>
                <a:lnTo>
                  <a:pt x="516" y="396"/>
                </a:lnTo>
                <a:lnTo>
                  <a:pt x="535" y="401"/>
                </a:lnTo>
                <a:lnTo>
                  <a:pt x="548" y="406"/>
                </a:lnTo>
                <a:lnTo>
                  <a:pt x="559" y="412"/>
                </a:lnTo>
                <a:lnTo>
                  <a:pt x="583" y="429"/>
                </a:lnTo>
                <a:lnTo>
                  <a:pt x="603" y="450"/>
                </a:lnTo>
                <a:lnTo>
                  <a:pt x="621" y="473"/>
                </a:lnTo>
                <a:lnTo>
                  <a:pt x="635" y="502"/>
                </a:lnTo>
                <a:lnTo>
                  <a:pt x="645" y="534"/>
                </a:lnTo>
                <a:lnTo>
                  <a:pt x="651" y="569"/>
                </a:lnTo>
                <a:lnTo>
                  <a:pt x="651" y="617"/>
                </a:lnTo>
                <a:lnTo>
                  <a:pt x="643" y="664"/>
                </a:lnTo>
                <a:lnTo>
                  <a:pt x="627" y="708"/>
                </a:lnTo>
                <a:lnTo>
                  <a:pt x="611" y="738"/>
                </a:lnTo>
                <a:lnTo>
                  <a:pt x="589" y="766"/>
                </a:lnTo>
                <a:lnTo>
                  <a:pt x="564" y="792"/>
                </a:lnTo>
                <a:lnTo>
                  <a:pt x="536" y="813"/>
                </a:lnTo>
                <a:lnTo>
                  <a:pt x="509" y="828"/>
                </a:lnTo>
                <a:lnTo>
                  <a:pt x="479" y="838"/>
                </a:lnTo>
                <a:lnTo>
                  <a:pt x="444" y="848"/>
                </a:lnTo>
                <a:lnTo>
                  <a:pt x="407" y="853"/>
                </a:lnTo>
                <a:lnTo>
                  <a:pt x="365" y="857"/>
                </a:lnTo>
                <a:lnTo>
                  <a:pt x="316" y="857"/>
                </a:lnTo>
                <a:lnTo>
                  <a:pt x="271" y="854"/>
                </a:lnTo>
                <a:lnTo>
                  <a:pt x="231" y="849"/>
                </a:lnTo>
                <a:lnTo>
                  <a:pt x="197" y="838"/>
                </a:lnTo>
                <a:lnTo>
                  <a:pt x="168" y="825"/>
                </a:lnTo>
                <a:lnTo>
                  <a:pt x="140" y="809"/>
                </a:lnTo>
                <a:lnTo>
                  <a:pt x="115" y="789"/>
                </a:lnTo>
                <a:lnTo>
                  <a:pt x="92" y="766"/>
                </a:lnTo>
                <a:lnTo>
                  <a:pt x="71" y="740"/>
                </a:lnTo>
                <a:lnTo>
                  <a:pt x="53" y="710"/>
                </a:lnTo>
                <a:lnTo>
                  <a:pt x="37" y="681"/>
                </a:lnTo>
                <a:lnTo>
                  <a:pt x="25" y="652"/>
                </a:lnTo>
                <a:lnTo>
                  <a:pt x="221" y="616"/>
                </a:lnTo>
                <a:lnTo>
                  <a:pt x="229" y="645"/>
                </a:lnTo>
                <a:lnTo>
                  <a:pt x="241" y="670"/>
                </a:lnTo>
                <a:lnTo>
                  <a:pt x="255" y="690"/>
                </a:lnTo>
                <a:lnTo>
                  <a:pt x="271" y="708"/>
                </a:lnTo>
                <a:lnTo>
                  <a:pt x="287" y="720"/>
                </a:lnTo>
                <a:lnTo>
                  <a:pt x="305" y="729"/>
                </a:lnTo>
                <a:lnTo>
                  <a:pt x="325" y="734"/>
                </a:lnTo>
                <a:lnTo>
                  <a:pt x="349" y="734"/>
                </a:lnTo>
                <a:lnTo>
                  <a:pt x="373" y="732"/>
                </a:lnTo>
                <a:lnTo>
                  <a:pt x="393" y="724"/>
                </a:lnTo>
                <a:lnTo>
                  <a:pt x="411" y="712"/>
                </a:lnTo>
                <a:lnTo>
                  <a:pt x="427" y="693"/>
                </a:lnTo>
                <a:lnTo>
                  <a:pt x="439" y="672"/>
                </a:lnTo>
                <a:lnTo>
                  <a:pt x="447" y="649"/>
                </a:lnTo>
                <a:lnTo>
                  <a:pt x="451" y="622"/>
                </a:lnTo>
                <a:lnTo>
                  <a:pt x="451" y="592"/>
                </a:lnTo>
                <a:lnTo>
                  <a:pt x="447" y="561"/>
                </a:lnTo>
                <a:lnTo>
                  <a:pt x="439" y="534"/>
                </a:lnTo>
                <a:lnTo>
                  <a:pt x="427" y="512"/>
                </a:lnTo>
                <a:lnTo>
                  <a:pt x="411" y="493"/>
                </a:lnTo>
                <a:lnTo>
                  <a:pt x="393" y="478"/>
                </a:lnTo>
                <a:lnTo>
                  <a:pt x="373" y="468"/>
                </a:lnTo>
                <a:lnTo>
                  <a:pt x="351" y="462"/>
                </a:lnTo>
                <a:lnTo>
                  <a:pt x="324" y="461"/>
                </a:lnTo>
                <a:lnTo>
                  <a:pt x="304" y="464"/>
                </a:lnTo>
                <a:lnTo>
                  <a:pt x="283" y="468"/>
                </a:lnTo>
                <a:lnTo>
                  <a:pt x="264" y="474"/>
                </a:lnTo>
                <a:lnTo>
                  <a:pt x="261" y="332"/>
                </a:lnTo>
                <a:lnTo>
                  <a:pt x="281" y="332"/>
                </a:lnTo>
                <a:lnTo>
                  <a:pt x="305" y="330"/>
                </a:lnTo>
                <a:lnTo>
                  <a:pt x="324" y="324"/>
                </a:lnTo>
                <a:lnTo>
                  <a:pt x="341" y="313"/>
                </a:lnTo>
                <a:lnTo>
                  <a:pt x="357" y="296"/>
                </a:lnTo>
                <a:lnTo>
                  <a:pt x="372" y="278"/>
                </a:lnTo>
                <a:lnTo>
                  <a:pt x="380" y="261"/>
                </a:lnTo>
                <a:lnTo>
                  <a:pt x="384" y="241"/>
                </a:lnTo>
                <a:lnTo>
                  <a:pt x="383" y="217"/>
                </a:lnTo>
                <a:lnTo>
                  <a:pt x="380" y="196"/>
                </a:lnTo>
                <a:lnTo>
                  <a:pt x="373" y="177"/>
                </a:lnTo>
                <a:lnTo>
                  <a:pt x="364" y="163"/>
                </a:lnTo>
                <a:lnTo>
                  <a:pt x="352" y="149"/>
                </a:lnTo>
                <a:lnTo>
                  <a:pt x="339" y="137"/>
                </a:lnTo>
                <a:lnTo>
                  <a:pt x="323" y="129"/>
                </a:lnTo>
                <a:lnTo>
                  <a:pt x="305" y="125"/>
                </a:lnTo>
                <a:lnTo>
                  <a:pt x="284" y="125"/>
                </a:lnTo>
                <a:lnTo>
                  <a:pt x="263" y="128"/>
                </a:lnTo>
                <a:lnTo>
                  <a:pt x="244" y="133"/>
                </a:lnTo>
                <a:lnTo>
                  <a:pt x="229" y="144"/>
                </a:lnTo>
                <a:lnTo>
                  <a:pt x="217" y="157"/>
                </a:lnTo>
                <a:lnTo>
                  <a:pt x="205" y="173"/>
                </a:lnTo>
                <a:lnTo>
                  <a:pt x="197" y="193"/>
                </a:lnTo>
                <a:lnTo>
                  <a:pt x="192" y="216"/>
                </a:lnTo>
                <a:lnTo>
                  <a:pt x="191" y="241"/>
                </a:lnTo>
                <a:lnTo>
                  <a:pt x="0" y="215"/>
                </a:lnTo>
                <a:lnTo>
                  <a:pt x="8" y="181"/>
                </a:lnTo>
                <a:lnTo>
                  <a:pt x="20" y="149"/>
                </a:lnTo>
                <a:lnTo>
                  <a:pt x="36" y="117"/>
                </a:lnTo>
                <a:lnTo>
                  <a:pt x="56" y="89"/>
                </a:lnTo>
                <a:lnTo>
                  <a:pt x="80" y="64"/>
                </a:lnTo>
                <a:lnTo>
                  <a:pt x="109" y="43"/>
                </a:lnTo>
                <a:lnTo>
                  <a:pt x="144" y="27"/>
                </a:lnTo>
                <a:lnTo>
                  <a:pt x="184" y="13"/>
                </a:lnTo>
                <a:lnTo>
                  <a:pt x="228" y="5"/>
                </a:lnTo>
                <a:lnTo>
                  <a:pt x="277" y="0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68" name="Группа 167"/>
          <p:cNvGrpSpPr/>
          <p:nvPr/>
        </p:nvGrpSpPr>
        <p:grpSpPr>
          <a:xfrm>
            <a:off x="4498052" y="4586859"/>
            <a:ext cx="460564" cy="587557"/>
            <a:chOff x="3079020" y="4745995"/>
            <a:chExt cx="460564" cy="587557"/>
          </a:xfrm>
        </p:grpSpPr>
        <p:sp>
          <p:nvSpPr>
            <p:cNvPr id="169" name="Овал 168"/>
            <p:cNvSpPr/>
            <p:nvPr>
              <p:custDataLst>
                <p:tags r:id="rId12"/>
              </p:custDataLst>
            </p:nvPr>
          </p:nvSpPr>
          <p:spPr>
            <a:xfrm>
              <a:off x="3079020" y="4745995"/>
              <a:ext cx="460564" cy="460564"/>
            </a:xfrm>
            <a:prstGeom prst="ellipse">
              <a:avLst/>
            </a:prstGeom>
            <a:solidFill>
              <a:srgbClr val="F8F8F8"/>
            </a:solidFill>
            <a:ln w="25400" cap="flat" cmpd="sng" algn="ctr">
              <a:solidFill>
                <a:srgbClr val="8B0304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0" name="Рисунок 169"/>
            <p:cNvPicPr>
              <a:picLocks noChangeAspect="1"/>
            </p:cNvPicPr>
            <p:nvPr/>
          </p:nvPicPr>
          <p:blipFill>
            <a:blip r:embed="rId75">
              <a:duotone>
                <a:srgbClr val="8C8C8C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3177756" y="4834019"/>
              <a:ext cx="272285" cy="295483"/>
            </a:xfrm>
            <a:prstGeom prst="rect">
              <a:avLst/>
            </a:prstGeom>
          </p:spPr>
        </p:pic>
        <p:sp>
          <p:nvSpPr>
            <p:cNvPr id="171" name="Freeform 439"/>
            <p:cNvSpPr>
              <a:spLocks/>
            </p:cNvSpPr>
            <p:nvPr/>
          </p:nvSpPr>
          <p:spPr bwMode="auto">
            <a:xfrm>
              <a:off x="3102500" y="5095721"/>
              <a:ext cx="169844" cy="237831"/>
            </a:xfrm>
            <a:custGeom>
              <a:avLst/>
              <a:gdLst/>
              <a:ahLst/>
              <a:cxnLst>
                <a:cxn ang="0">
                  <a:pos x="730" y="48"/>
                </a:cxn>
                <a:cxn ang="0">
                  <a:pos x="330" y="185"/>
                </a:cxn>
                <a:cxn ang="0">
                  <a:pos x="313" y="331"/>
                </a:cxn>
                <a:cxn ang="0">
                  <a:pos x="361" y="317"/>
                </a:cxn>
                <a:cxn ang="0">
                  <a:pos x="418" y="309"/>
                </a:cxn>
                <a:cxn ang="0">
                  <a:pos x="493" y="316"/>
                </a:cxn>
                <a:cxn ang="0">
                  <a:pos x="561" y="340"/>
                </a:cxn>
                <a:cxn ang="0">
                  <a:pos x="618" y="377"/>
                </a:cxn>
                <a:cxn ang="0">
                  <a:pos x="662" y="436"/>
                </a:cxn>
                <a:cxn ang="0">
                  <a:pos x="688" y="514"/>
                </a:cxn>
                <a:cxn ang="0">
                  <a:pos x="689" y="600"/>
                </a:cxn>
                <a:cxn ang="0">
                  <a:pos x="654" y="704"/>
                </a:cxn>
                <a:cxn ang="0">
                  <a:pos x="600" y="784"/>
                </a:cxn>
                <a:cxn ang="0">
                  <a:pos x="534" y="836"/>
                </a:cxn>
                <a:cxn ang="0">
                  <a:pos x="457" y="869"/>
                </a:cxn>
                <a:cxn ang="0">
                  <a:pos x="361" y="880"/>
                </a:cxn>
                <a:cxn ang="0">
                  <a:pos x="256" y="872"/>
                </a:cxn>
                <a:cxn ang="0">
                  <a:pos x="171" y="850"/>
                </a:cxn>
                <a:cxn ang="0">
                  <a:pos x="120" y="826"/>
                </a:cxn>
                <a:cxn ang="0">
                  <a:pos x="80" y="794"/>
                </a:cxn>
                <a:cxn ang="0">
                  <a:pos x="40" y="746"/>
                </a:cxn>
                <a:cxn ang="0">
                  <a:pos x="13" y="689"/>
                </a:cxn>
                <a:cxn ang="0">
                  <a:pos x="0" y="629"/>
                </a:cxn>
                <a:cxn ang="0">
                  <a:pos x="219" y="649"/>
                </a:cxn>
                <a:cxn ang="0">
                  <a:pos x="233" y="694"/>
                </a:cxn>
                <a:cxn ang="0">
                  <a:pos x="262" y="730"/>
                </a:cxn>
                <a:cxn ang="0">
                  <a:pos x="300" y="749"/>
                </a:cxn>
                <a:cxn ang="0">
                  <a:pos x="352" y="753"/>
                </a:cxn>
                <a:cxn ang="0">
                  <a:pos x="396" y="738"/>
                </a:cxn>
                <a:cxn ang="0">
                  <a:pos x="433" y="702"/>
                </a:cxn>
                <a:cxn ang="0">
                  <a:pos x="457" y="660"/>
                </a:cxn>
                <a:cxn ang="0">
                  <a:pos x="470" y="602"/>
                </a:cxn>
                <a:cxn ang="0">
                  <a:pos x="474" y="542"/>
                </a:cxn>
                <a:cxn ang="0">
                  <a:pos x="464" y="497"/>
                </a:cxn>
                <a:cxn ang="0">
                  <a:pos x="441" y="462"/>
                </a:cxn>
                <a:cxn ang="0">
                  <a:pos x="410" y="441"/>
                </a:cxn>
                <a:cxn ang="0">
                  <a:pos x="366" y="432"/>
                </a:cxn>
                <a:cxn ang="0">
                  <a:pos x="318" y="434"/>
                </a:cxn>
                <a:cxn ang="0">
                  <a:pos x="276" y="453"/>
                </a:cxn>
                <a:cxn ang="0">
                  <a:pos x="237" y="482"/>
                </a:cxn>
                <a:cxn ang="0">
                  <a:pos x="195" y="0"/>
                </a:cxn>
              </a:cxnLst>
              <a:rect l="0" t="0" r="r" b="b"/>
              <a:pathLst>
                <a:path w="730" h="880">
                  <a:moveTo>
                    <a:pt x="195" y="0"/>
                  </a:moveTo>
                  <a:lnTo>
                    <a:pt x="730" y="48"/>
                  </a:lnTo>
                  <a:lnTo>
                    <a:pt x="705" y="219"/>
                  </a:lnTo>
                  <a:lnTo>
                    <a:pt x="330" y="185"/>
                  </a:lnTo>
                  <a:lnTo>
                    <a:pt x="282" y="341"/>
                  </a:lnTo>
                  <a:lnTo>
                    <a:pt x="313" y="331"/>
                  </a:lnTo>
                  <a:lnTo>
                    <a:pt x="338" y="323"/>
                  </a:lnTo>
                  <a:lnTo>
                    <a:pt x="361" y="317"/>
                  </a:lnTo>
                  <a:lnTo>
                    <a:pt x="381" y="313"/>
                  </a:lnTo>
                  <a:lnTo>
                    <a:pt x="418" y="309"/>
                  </a:lnTo>
                  <a:lnTo>
                    <a:pt x="454" y="311"/>
                  </a:lnTo>
                  <a:lnTo>
                    <a:pt x="493" y="316"/>
                  </a:lnTo>
                  <a:lnTo>
                    <a:pt x="528" y="327"/>
                  </a:lnTo>
                  <a:lnTo>
                    <a:pt x="561" y="340"/>
                  </a:lnTo>
                  <a:lnTo>
                    <a:pt x="592" y="357"/>
                  </a:lnTo>
                  <a:lnTo>
                    <a:pt x="618" y="377"/>
                  </a:lnTo>
                  <a:lnTo>
                    <a:pt x="641" y="402"/>
                  </a:lnTo>
                  <a:lnTo>
                    <a:pt x="662" y="436"/>
                  </a:lnTo>
                  <a:lnTo>
                    <a:pt x="678" y="474"/>
                  </a:lnTo>
                  <a:lnTo>
                    <a:pt x="688" y="514"/>
                  </a:lnTo>
                  <a:lnTo>
                    <a:pt x="692" y="556"/>
                  </a:lnTo>
                  <a:lnTo>
                    <a:pt x="689" y="600"/>
                  </a:lnTo>
                  <a:lnTo>
                    <a:pt x="676" y="653"/>
                  </a:lnTo>
                  <a:lnTo>
                    <a:pt x="654" y="704"/>
                  </a:lnTo>
                  <a:lnTo>
                    <a:pt x="626" y="752"/>
                  </a:lnTo>
                  <a:lnTo>
                    <a:pt x="600" y="784"/>
                  </a:lnTo>
                  <a:lnTo>
                    <a:pt x="569" y="812"/>
                  </a:lnTo>
                  <a:lnTo>
                    <a:pt x="534" y="836"/>
                  </a:lnTo>
                  <a:lnTo>
                    <a:pt x="498" y="856"/>
                  </a:lnTo>
                  <a:lnTo>
                    <a:pt x="457" y="869"/>
                  </a:lnTo>
                  <a:lnTo>
                    <a:pt x="412" y="877"/>
                  </a:lnTo>
                  <a:lnTo>
                    <a:pt x="361" y="880"/>
                  </a:lnTo>
                  <a:lnTo>
                    <a:pt x="308" y="878"/>
                  </a:lnTo>
                  <a:lnTo>
                    <a:pt x="256" y="872"/>
                  </a:lnTo>
                  <a:lnTo>
                    <a:pt x="211" y="862"/>
                  </a:lnTo>
                  <a:lnTo>
                    <a:pt x="171" y="850"/>
                  </a:lnTo>
                  <a:lnTo>
                    <a:pt x="144" y="838"/>
                  </a:lnTo>
                  <a:lnTo>
                    <a:pt x="120" y="826"/>
                  </a:lnTo>
                  <a:lnTo>
                    <a:pt x="99" y="812"/>
                  </a:lnTo>
                  <a:lnTo>
                    <a:pt x="80" y="794"/>
                  </a:lnTo>
                  <a:lnTo>
                    <a:pt x="59" y="770"/>
                  </a:lnTo>
                  <a:lnTo>
                    <a:pt x="40" y="746"/>
                  </a:lnTo>
                  <a:lnTo>
                    <a:pt x="25" y="720"/>
                  </a:lnTo>
                  <a:lnTo>
                    <a:pt x="13" y="689"/>
                  </a:lnTo>
                  <a:lnTo>
                    <a:pt x="5" y="658"/>
                  </a:lnTo>
                  <a:lnTo>
                    <a:pt x="0" y="629"/>
                  </a:lnTo>
                  <a:lnTo>
                    <a:pt x="217" y="625"/>
                  </a:lnTo>
                  <a:lnTo>
                    <a:pt x="219" y="649"/>
                  </a:lnTo>
                  <a:lnTo>
                    <a:pt x="224" y="673"/>
                  </a:lnTo>
                  <a:lnTo>
                    <a:pt x="233" y="694"/>
                  </a:lnTo>
                  <a:lnTo>
                    <a:pt x="246" y="713"/>
                  </a:lnTo>
                  <a:lnTo>
                    <a:pt x="262" y="730"/>
                  </a:lnTo>
                  <a:lnTo>
                    <a:pt x="280" y="742"/>
                  </a:lnTo>
                  <a:lnTo>
                    <a:pt x="300" y="749"/>
                  </a:lnTo>
                  <a:lnTo>
                    <a:pt x="324" y="753"/>
                  </a:lnTo>
                  <a:lnTo>
                    <a:pt x="352" y="753"/>
                  </a:lnTo>
                  <a:lnTo>
                    <a:pt x="374" y="749"/>
                  </a:lnTo>
                  <a:lnTo>
                    <a:pt x="396" y="738"/>
                  </a:lnTo>
                  <a:lnTo>
                    <a:pt x="418" y="720"/>
                  </a:lnTo>
                  <a:lnTo>
                    <a:pt x="433" y="702"/>
                  </a:lnTo>
                  <a:lnTo>
                    <a:pt x="446" y="682"/>
                  </a:lnTo>
                  <a:lnTo>
                    <a:pt x="457" y="660"/>
                  </a:lnTo>
                  <a:lnTo>
                    <a:pt x="465" y="633"/>
                  </a:lnTo>
                  <a:lnTo>
                    <a:pt x="470" y="602"/>
                  </a:lnTo>
                  <a:lnTo>
                    <a:pt x="474" y="570"/>
                  </a:lnTo>
                  <a:lnTo>
                    <a:pt x="474" y="542"/>
                  </a:lnTo>
                  <a:lnTo>
                    <a:pt x="472" y="518"/>
                  </a:lnTo>
                  <a:lnTo>
                    <a:pt x="464" y="497"/>
                  </a:lnTo>
                  <a:lnTo>
                    <a:pt x="454" y="478"/>
                  </a:lnTo>
                  <a:lnTo>
                    <a:pt x="441" y="462"/>
                  </a:lnTo>
                  <a:lnTo>
                    <a:pt x="428" y="450"/>
                  </a:lnTo>
                  <a:lnTo>
                    <a:pt x="410" y="441"/>
                  </a:lnTo>
                  <a:lnTo>
                    <a:pt x="390" y="434"/>
                  </a:lnTo>
                  <a:lnTo>
                    <a:pt x="366" y="432"/>
                  </a:lnTo>
                  <a:lnTo>
                    <a:pt x="342" y="430"/>
                  </a:lnTo>
                  <a:lnTo>
                    <a:pt x="318" y="434"/>
                  </a:lnTo>
                  <a:lnTo>
                    <a:pt x="294" y="444"/>
                  </a:lnTo>
                  <a:lnTo>
                    <a:pt x="276" y="453"/>
                  </a:lnTo>
                  <a:lnTo>
                    <a:pt x="256" y="465"/>
                  </a:lnTo>
                  <a:lnTo>
                    <a:pt x="237" y="482"/>
                  </a:lnTo>
                  <a:lnTo>
                    <a:pt x="57" y="438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8F8F8"/>
            </a:solidFill>
            <a:ln w="9525" cap="flat" cmpd="sng" algn="ctr">
              <a:solidFill>
                <a:srgbClr val="EE2F3C"/>
              </a:solidFill>
              <a:prstDash val="solid"/>
              <a:headEnd/>
              <a:tailEnd/>
            </a:ln>
            <a:effectLst/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" name="Freeform 439"/>
          <p:cNvSpPr>
            <a:spLocks/>
          </p:cNvSpPr>
          <p:nvPr/>
        </p:nvSpPr>
        <p:spPr bwMode="auto">
          <a:xfrm>
            <a:off x="1643718" y="3253197"/>
            <a:ext cx="169844" cy="237831"/>
          </a:xfrm>
          <a:custGeom>
            <a:avLst/>
            <a:gdLst/>
            <a:ahLst/>
            <a:cxnLst>
              <a:cxn ang="0">
                <a:pos x="730" y="48"/>
              </a:cxn>
              <a:cxn ang="0">
                <a:pos x="330" y="185"/>
              </a:cxn>
              <a:cxn ang="0">
                <a:pos x="313" y="331"/>
              </a:cxn>
              <a:cxn ang="0">
                <a:pos x="361" y="317"/>
              </a:cxn>
              <a:cxn ang="0">
                <a:pos x="418" y="309"/>
              </a:cxn>
              <a:cxn ang="0">
                <a:pos x="493" y="316"/>
              </a:cxn>
              <a:cxn ang="0">
                <a:pos x="561" y="340"/>
              </a:cxn>
              <a:cxn ang="0">
                <a:pos x="618" y="377"/>
              </a:cxn>
              <a:cxn ang="0">
                <a:pos x="662" y="436"/>
              </a:cxn>
              <a:cxn ang="0">
                <a:pos x="688" y="514"/>
              </a:cxn>
              <a:cxn ang="0">
                <a:pos x="689" y="600"/>
              </a:cxn>
              <a:cxn ang="0">
                <a:pos x="654" y="704"/>
              </a:cxn>
              <a:cxn ang="0">
                <a:pos x="600" y="784"/>
              </a:cxn>
              <a:cxn ang="0">
                <a:pos x="534" y="836"/>
              </a:cxn>
              <a:cxn ang="0">
                <a:pos x="457" y="869"/>
              </a:cxn>
              <a:cxn ang="0">
                <a:pos x="361" y="880"/>
              </a:cxn>
              <a:cxn ang="0">
                <a:pos x="256" y="872"/>
              </a:cxn>
              <a:cxn ang="0">
                <a:pos x="171" y="850"/>
              </a:cxn>
              <a:cxn ang="0">
                <a:pos x="120" y="826"/>
              </a:cxn>
              <a:cxn ang="0">
                <a:pos x="80" y="794"/>
              </a:cxn>
              <a:cxn ang="0">
                <a:pos x="40" y="746"/>
              </a:cxn>
              <a:cxn ang="0">
                <a:pos x="13" y="689"/>
              </a:cxn>
              <a:cxn ang="0">
                <a:pos x="0" y="629"/>
              </a:cxn>
              <a:cxn ang="0">
                <a:pos x="219" y="649"/>
              </a:cxn>
              <a:cxn ang="0">
                <a:pos x="233" y="694"/>
              </a:cxn>
              <a:cxn ang="0">
                <a:pos x="262" y="730"/>
              </a:cxn>
              <a:cxn ang="0">
                <a:pos x="300" y="749"/>
              </a:cxn>
              <a:cxn ang="0">
                <a:pos x="352" y="753"/>
              </a:cxn>
              <a:cxn ang="0">
                <a:pos x="396" y="738"/>
              </a:cxn>
              <a:cxn ang="0">
                <a:pos x="433" y="702"/>
              </a:cxn>
              <a:cxn ang="0">
                <a:pos x="457" y="660"/>
              </a:cxn>
              <a:cxn ang="0">
                <a:pos x="470" y="602"/>
              </a:cxn>
              <a:cxn ang="0">
                <a:pos x="474" y="542"/>
              </a:cxn>
              <a:cxn ang="0">
                <a:pos x="464" y="497"/>
              </a:cxn>
              <a:cxn ang="0">
                <a:pos x="441" y="462"/>
              </a:cxn>
              <a:cxn ang="0">
                <a:pos x="410" y="441"/>
              </a:cxn>
              <a:cxn ang="0">
                <a:pos x="366" y="432"/>
              </a:cxn>
              <a:cxn ang="0">
                <a:pos x="318" y="434"/>
              </a:cxn>
              <a:cxn ang="0">
                <a:pos x="276" y="453"/>
              </a:cxn>
              <a:cxn ang="0">
                <a:pos x="237" y="482"/>
              </a:cxn>
              <a:cxn ang="0">
                <a:pos x="195" y="0"/>
              </a:cxn>
            </a:cxnLst>
            <a:rect l="0" t="0" r="r" b="b"/>
            <a:pathLst>
              <a:path w="730" h="880">
                <a:moveTo>
                  <a:pt x="195" y="0"/>
                </a:moveTo>
                <a:lnTo>
                  <a:pt x="730" y="48"/>
                </a:lnTo>
                <a:lnTo>
                  <a:pt x="705" y="219"/>
                </a:lnTo>
                <a:lnTo>
                  <a:pt x="330" y="185"/>
                </a:lnTo>
                <a:lnTo>
                  <a:pt x="282" y="341"/>
                </a:lnTo>
                <a:lnTo>
                  <a:pt x="313" y="331"/>
                </a:lnTo>
                <a:lnTo>
                  <a:pt x="338" y="323"/>
                </a:lnTo>
                <a:lnTo>
                  <a:pt x="361" y="317"/>
                </a:lnTo>
                <a:lnTo>
                  <a:pt x="381" y="313"/>
                </a:lnTo>
                <a:lnTo>
                  <a:pt x="418" y="309"/>
                </a:lnTo>
                <a:lnTo>
                  <a:pt x="454" y="311"/>
                </a:lnTo>
                <a:lnTo>
                  <a:pt x="493" y="316"/>
                </a:lnTo>
                <a:lnTo>
                  <a:pt x="528" y="327"/>
                </a:lnTo>
                <a:lnTo>
                  <a:pt x="561" y="340"/>
                </a:lnTo>
                <a:lnTo>
                  <a:pt x="592" y="357"/>
                </a:lnTo>
                <a:lnTo>
                  <a:pt x="618" y="377"/>
                </a:lnTo>
                <a:lnTo>
                  <a:pt x="641" y="402"/>
                </a:lnTo>
                <a:lnTo>
                  <a:pt x="662" y="436"/>
                </a:lnTo>
                <a:lnTo>
                  <a:pt x="678" y="474"/>
                </a:lnTo>
                <a:lnTo>
                  <a:pt x="688" y="514"/>
                </a:lnTo>
                <a:lnTo>
                  <a:pt x="692" y="556"/>
                </a:lnTo>
                <a:lnTo>
                  <a:pt x="689" y="600"/>
                </a:lnTo>
                <a:lnTo>
                  <a:pt x="676" y="653"/>
                </a:lnTo>
                <a:lnTo>
                  <a:pt x="654" y="704"/>
                </a:lnTo>
                <a:lnTo>
                  <a:pt x="626" y="752"/>
                </a:lnTo>
                <a:lnTo>
                  <a:pt x="600" y="784"/>
                </a:lnTo>
                <a:lnTo>
                  <a:pt x="569" y="812"/>
                </a:lnTo>
                <a:lnTo>
                  <a:pt x="534" y="836"/>
                </a:lnTo>
                <a:lnTo>
                  <a:pt x="498" y="856"/>
                </a:lnTo>
                <a:lnTo>
                  <a:pt x="457" y="869"/>
                </a:lnTo>
                <a:lnTo>
                  <a:pt x="412" y="877"/>
                </a:lnTo>
                <a:lnTo>
                  <a:pt x="361" y="880"/>
                </a:lnTo>
                <a:lnTo>
                  <a:pt x="308" y="878"/>
                </a:lnTo>
                <a:lnTo>
                  <a:pt x="256" y="872"/>
                </a:lnTo>
                <a:lnTo>
                  <a:pt x="211" y="862"/>
                </a:lnTo>
                <a:lnTo>
                  <a:pt x="171" y="850"/>
                </a:lnTo>
                <a:lnTo>
                  <a:pt x="144" y="838"/>
                </a:lnTo>
                <a:lnTo>
                  <a:pt x="120" y="826"/>
                </a:lnTo>
                <a:lnTo>
                  <a:pt x="99" y="812"/>
                </a:lnTo>
                <a:lnTo>
                  <a:pt x="80" y="794"/>
                </a:lnTo>
                <a:lnTo>
                  <a:pt x="59" y="770"/>
                </a:lnTo>
                <a:lnTo>
                  <a:pt x="40" y="746"/>
                </a:lnTo>
                <a:lnTo>
                  <a:pt x="25" y="720"/>
                </a:lnTo>
                <a:lnTo>
                  <a:pt x="13" y="689"/>
                </a:lnTo>
                <a:lnTo>
                  <a:pt x="5" y="658"/>
                </a:lnTo>
                <a:lnTo>
                  <a:pt x="0" y="629"/>
                </a:lnTo>
                <a:lnTo>
                  <a:pt x="217" y="625"/>
                </a:lnTo>
                <a:lnTo>
                  <a:pt x="219" y="649"/>
                </a:lnTo>
                <a:lnTo>
                  <a:pt x="224" y="673"/>
                </a:lnTo>
                <a:lnTo>
                  <a:pt x="233" y="694"/>
                </a:lnTo>
                <a:lnTo>
                  <a:pt x="246" y="713"/>
                </a:lnTo>
                <a:lnTo>
                  <a:pt x="262" y="730"/>
                </a:lnTo>
                <a:lnTo>
                  <a:pt x="280" y="742"/>
                </a:lnTo>
                <a:lnTo>
                  <a:pt x="300" y="749"/>
                </a:lnTo>
                <a:lnTo>
                  <a:pt x="324" y="753"/>
                </a:lnTo>
                <a:lnTo>
                  <a:pt x="352" y="753"/>
                </a:lnTo>
                <a:lnTo>
                  <a:pt x="374" y="749"/>
                </a:lnTo>
                <a:lnTo>
                  <a:pt x="396" y="738"/>
                </a:lnTo>
                <a:lnTo>
                  <a:pt x="418" y="720"/>
                </a:lnTo>
                <a:lnTo>
                  <a:pt x="433" y="702"/>
                </a:lnTo>
                <a:lnTo>
                  <a:pt x="446" y="682"/>
                </a:lnTo>
                <a:lnTo>
                  <a:pt x="457" y="660"/>
                </a:lnTo>
                <a:lnTo>
                  <a:pt x="465" y="633"/>
                </a:lnTo>
                <a:lnTo>
                  <a:pt x="470" y="602"/>
                </a:lnTo>
                <a:lnTo>
                  <a:pt x="474" y="570"/>
                </a:lnTo>
                <a:lnTo>
                  <a:pt x="474" y="542"/>
                </a:lnTo>
                <a:lnTo>
                  <a:pt x="472" y="518"/>
                </a:lnTo>
                <a:lnTo>
                  <a:pt x="464" y="497"/>
                </a:lnTo>
                <a:lnTo>
                  <a:pt x="454" y="478"/>
                </a:lnTo>
                <a:lnTo>
                  <a:pt x="441" y="462"/>
                </a:lnTo>
                <a:lnTo>
                  <a:pt x="428" y="450"/>
                </a:lnTo>
                <a:lnTo>
                  <a:pt x="410" y="441"/>
                </a:lnTo>
                <a:lnTo>
                  <a:pt x="390" y="434"/>
                </a:lnTo>
                <a:lnTo>
                  <a:pt x="366" y="432"/>
                </a:lnTo>
                <a:lnTo>
                  <a:pt x="342" y="430"/>
                </a:lnTo>
                <a:lnTo>
                  <a:pt x="318" y="434"/>
                </a:lnTo>
                <a:lnTo>
                  <a:pt x="294" y="444"/>
                </a:lnTo>
                <a:lnTo>
                  <a:pt x="276" y="453"/>
                </a:lnTo>
                <a:lnTo>
                  <a:pt x="256" y="465"/>
                </a:lnTo>
                <a:lnTo>
                  <a:pt x="237" y="482"/>
                </a:lnTo>
                <a:lnTo>
                  <a:pt x="57" y="438"/>
                </a:lnTo>
                <a:lnTo>
                  <a:pt x="195" y="0"/>
                </a:lnTo>
                <a:close/>
              </a:path>
            </a:pathLst>
          </a:custGeom>
          <a:solidFill>
            <a:srgbClr val="F8F8F8"/>
          </a:solidFill>
          <a:ln w="9525" cap="flat" cmpd="sng" algn="ctr">
            <a:solidFill>
              <a:srgbClr val="EE2F3C"/>
            </a:solidFill>
            <a:prstDash val="solid"/>
            <a:headEnd/>
            <a:tailEnd/>
          </a:ln>
          <a:effectLst/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" name="Прямоугольник 172"/>
          <p:cNvSpPr/>
          <p:nvPr>
            <p:custDataLst>
              <p:tags r:id="rId11"/>
            </p:custDataLst>
          </p:nvPr>
        </p:nvSpPr>
        <p:spPr>
          <a:xfrm>
            <a:off x="1255059" y="110166"/>
            <a:ext cx="9611960" cy="3693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defTabSz="914400">
              <a:spcBef>
                <a:spcPct val="0"/>
              </a:spcBef>
            </a:pPr>
            <a:r>
              <a:rPr lang="ru-RU" sz="195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работает ИСП «Мой выбор». Краткая памятка</a:t>
            </a:r>
          </a:p>
        </p:txBody>
      </p:sp>
      <p:pic>
        <p:nvPicPr>
          <p:cNvPr id="174" name="Рисунок 173"/>
          <p:cNvPicPr>
            <a:picLocks noChangeAspect="1"/>
          </p:cNvPicPr>
          <p:nvPr/>
        </p:nvPicPr>
        <p:blipFill>
          <a:blip r:embed="rId76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26" y="5649411"/>
            <a:ext cx="743213" cy="7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1945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7045275"/>
              </p:ext>
            </p:extLst>
          </p:nvPr>
        </p:nvGraphicFramePr>
        <p:xfrm>
          <a:off x="1703738" y="902527"/>
          <a:ext cx="8057071" cy="549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Круговая стрелка 3"/>
          <p:cNvSpPr/>
          <p:nvPr/>
        </p:nvSpPr>
        <p:spPr>
          <a:xfrm rot="16200000">
            <a:off x="3863994" y="1989995"/>
            <a:ext cx="3702051" cy="3657600"/>
          </a:xfrm>
          <a:prstGeom prst="circularArrow">
            <a:avLst>
              <a:gd name="adj1" fmla="val 9621"/>
              <a:gd name="adj2" fmla="val 725386"/>
              <a:gd name="adj3" fmla="val 20418065"/>
              <a:gd name="adj4" fmla="val 632892"/>
              <a:gd name="adj5" fmla="val 10030"/>
            </a:avLst>
          </a:prstGeom>
          <a:solidFill>
            <a:srgbClr val="8B0304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5059" y="144085"/>
            <a:ext cx="10622718" cy="6910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 defTabSz="914400">
              <a:spcBef>
                <a:spcPct val="0"/>
              </a:spcBef>
              <a:defRPr sz="1950" b="1" spc="2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Цикл предоставления опций и цикл подготовки к запуску </a:t>
            </a:r>
            <a:endParaRPr lang="ru-RU" dirty="0" smtClean="0"/>
          </a:p>
          <a:p>
            <a:r>
              <a:rPr lang="ru-RU" dirty="0" smtClean="0"/>
              <a:t>новой </a:t>
            </a:r>
            <a:r>
              <a:rPr lang="ru-RU" dirty="0"/>
              <a:t>итерации ИСП «Мой выбор»</a:t>
            </a:r>
          </a:p>
        </p:txBody>
      </p:sp>
      <p:sp>
        <p:nvSpPr>
          <p:cNvPr id="7" name="Прямокутник 21"/>
          <p:cNvSpPr/>
          <p:nvPr/>
        </p:nvSpPr>
        <p:spPr>
          <a:xfrm>
            <a:off x="9726301" y="2637989"/>
            <a:ext cx="1320320" cy="654804"/>
          </a:xfrm>
          <a:prstGeom prst="wedgeRoundRectCallout">
            <a:avLst>
              <a:gd name="adj1" fmla="val -158956"/>
              <a:gd name="adj2" fmla="val 12998"/>
              <a:gd name="adj3" fmla="val 16667"/>
            </a:avLst>
          </a:prstGeom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Контур подготовительных мероприятий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Прямокутник 21"/>
          <p:cNvSpPr/>
          <p:nvPr/>
        </p:nvSpPr>
        <p:spPr>
          <a:xfrm>
            <a:off x="4291772" y="3691748"/>
            <a:ext cx="942196" cy="3519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01 октября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Прямокутник 21"/>
          <p:cNvSpPr/>
          <p:nvPr/>
        </p:nvSpPr>
        <p:spPr>
          <a:xfrm>
            <a:off x="9726301" y="5342419"/>
            <a:ext cx="1320320" cy="654804"/>
          </a:xfrm>
          <a:prstGeom prst="wedgeRoundRectCallout">
            <a:avLst>
              <a:gd name="adj1" fmla="val -239951"/>
              <a:gd name="adj2" fmla="val -177094"/>
              <a:gd name="adj3" fmla="val 16667"/>
            </a:avLst>
          </a:prstGeom>
          <a:solidFill>
            <a:srgbClr val="FFFFFF"/>
          </a:solidFill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Контур предоставления благ (контур итераций ИСП)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10800000">
            <a:off x="4456936" y="2575818"/>
            <a:ext cx="2516165" cy="2485953"/>
          </a:xfrm>
          <a:prstGeom prst="circularArrow">
            <a:avLst>
              <a:gd name="adj1" fmla="val 9621"/>
              <a:gd name="adj2" fmla="val 725386"/>
              <a:gd name="adj3" fmla="val 20418065"/>
              <a:gd name="adj4" fmla="val 255674"/>
              <a:gd name="adj5" fmla="val 10030"/>
            </a:avLst>
          </a:prstGeom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рямокутник 21"/>
          <p:cNvSpPr/>
          <p:nvPr/>
        </p:nvSpPr>
        <p:spPr>
          <a:xfrm>
            <a:off x="5395862" y="2207080"/>
            <a:ext cx="672822" cy="3519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01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января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Прямокутник 21"/>
          <p:cNvSpPr/>
          <p:nvPr/>
        </p:nvSpPr>
        <p:spPr>
          <a:xfrm>
            <a:off x="5122193" y="3292793"/>
            <a:ext cx="1185649" cy="331523"/>
          </a:xfrm>
          <a:prstGeom prst="wedgeRoundRectCallout">
            <a:avLst>
              <a:gd name="adj1" fmla="val 53937"/>
              <a:gd name="adj2" fmla="val -236528"/>
              <a:gd name="adj3" fmla="val 16667"/>
            </a:avLst>
          </a:prstGeom>
          <a:solidFill>
            <a:srgbClr val="FFFFFF"/>
          </a:solidFill>
          <a:ln w="3175" cap="flat" cmpd="sng" algn="ctr">
            <a:solidFill>
              <a:srgbClr val="F8F8F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Будет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(с итерации 2022)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Прямокутник 21"/>
          <p:cNvSpPr/>
          <p:nvPr/>
        </p:nvSpPr>
        <p:spPr>
          <a:xfrm>
            <a:off x="5122193" y="3867745"/>
            <a:ext cx="1265141" cy="331523"/>
          </a:xfrm>
          <a:prstGeom prst="wedgeRoundRectCallout">
            <a:avLst>
              <a:gd name="adj1" fmla="val 46143"/>
              <a:gd name="adj2" fmla="val 123117"/>
              <a:gd name="adj3" fmla="val 16667"/>
            </a:avLst>
          </a:prstGeom>
          <a:solidFill>
            <a:srgbClr val="FFFFFF"/>
          </a:solidFill>
          <a:ln w="3175" cap="flat" cmpd="sng" algn="ctr">
            <a:solidFill>
              <a:srgbClr val="F8F8F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Было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(в итерации 2021)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67" y="5235321"/>
            <a:ext cx="1050914" cy="105091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86515" y="137122"/>
            <a:ext cx="9239369" cy="3693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 defTabSz="914400">
              <a:spcBef>
                <a:spcPct val="0"/>
              </a:spcBef>
              <a:defRPr sz="1950" b="1" spc="2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Алгоритм выбора опций на новую итерацию ИСП «Мой выбор»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20" r="11960"/>
          <a:stretch/>
        </p:blipFill>
        <p:spPr>
          <a:xfrm>
            <a:off x="7070767" y="955389"/>
            <a:ext cx="3671092" cy="2889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42" y="5388111"/>
            <a:ext cx="891980" cy="891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06" y="5244099"/>
            <a:ext cx="1035992" cy="1035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9" t="11205" r="26286" b="13265"/>
          <a:stretch/>
        </p:blipFill>
        <p:spPr>
          <a:xfrm>
            <a:off x="5597134" y="3709644"/>
            <a:ext cx="1062634" cy="1696946"/>
          </a:xfrm>
          <a:prstGeom prst="rect">
            <a:avLst/>
          </a:prstGeom>
          <a:ln w="3175">
            <a:solidFill>
              <a:srgbClr val="F8F8F8">
                <a:lumMod val="50000"/>
              </a:srgb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3905" y="3714265"/>
            <a:ext cx="1067567" cy="1700712"/>
          </a:xfrm>
          <a:prstGeom prst="rect">
            <a:avLst/>
          </a:prstGeom>
          <a:ln w="9525">
            <a:solidFill>
              <a:srgbClr val="434343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293905" y="1267589"/>
            <a:ext cx="1605033" cy="24030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Активы тиражируют, а специалисты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работе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 персоналом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цехов (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HR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ОЦО)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выдают сотрудникам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комплекты брендовой полиграфии и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бланки заявлений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для выбора опций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10" y="5428762"/>
            <a:ext cx="891981" cy="8919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87914" y="841901"/>
            <a:ext cx="1981945" cy="30686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Сотрудники забирают бланки заявлений домой и советуются со своими семьями о выборе опций.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Затем сотрудники возвращают специалистам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работе с персоналом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цеха (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HR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ОЦО) заполненные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бланки заявлений, содержащих опции, выбранные сотрудниками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для своих ИСП.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29" y="3845105"/>
            <a:ext cx="950059" cy="9500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33" y="3935697"/>
            <a:ext cx="891980" cy="891980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 rot="16200000">
            <a:off x="2826119" y="5025897"/>
            <a:ext cx="317863" cy="805727"/>
          </a:xfrm>
          <a:prstGeom prst="downArrow">
            <a:avLst/>
          </a:prstGeom>
          <a:noFill/>
          <a:ln w="3175" cap="flat" cmpd="sng" algn="ctr">
            <a:solidFill>
              <a:srgbClr val="F8F8F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4971248" y="5025897"/>
            <a:ext cx="317863" cy="805729"/>
          </a:xfrm>
          <a:prstGeom prst="downArrow">
            <a:avLst/>
          </a:prstGeom>
          <a:noFill/>
          <a:ln w="3175" cap="flat" cmpd="sng" algn="ctr">
            <a:solidFill>
              <a:srgbClr val="F8F8F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138757" y="4852083"/>
            <a:ext cx="317863" cy="398881"/>
          </a:xfrm>
          <a:prstGeom prst="downArrow">
            <a:avLst/>
          </a:prstGeom>
          <a:noFill/>
          <a:ln w="3175" cap="flat" cmpd="sng" algn="ctr">
            <a:solidFill>
              <a:srgbClr val="F8F8F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0800000">
            <a:off x="3654105" y="4820188"/>
            <a:ext cx="317863" cy="398882"/>
          </a:xfrm>
          <a:prstGeom prst="downArrow">
            <a:avLst/>
          </a:prstGeom>
          <a:noFill/>
          <a:ln w="3175" cap="flat" cmpd="sng" algn="ctr">
            <a:solidFill>
              <a:srgbClr val="F8F8F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82185" y="3851715"/>
            <a:ext cx="805729" cy="15548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Октябрь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2021 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27314" y="3845103"/>
            <a:ext cx="805729" cy="15430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Октябрь-ноябрь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2021 г.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89659" y="3851715"/>
            <a:ext cx="920929" cy="15548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Ноябрь-декабрь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2021 г.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97134" y="1198991"/>
            <a:ext cx="1437160" cy="25106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Специалисты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работе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 персоналом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цеха (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HR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ОЦО)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основе полученных заявлений сотрудников формируют электронную базу  выбранных опций</a:t>
            </a: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7018904" y="5007033"/>
            <a:ext cx="317863" cy="805729"/>
          </a:xfrm>
          <a:prstGeom prst="downArrow">
            <a:avLst/>
          </a:prstGeom>
          <a:noFill/>
          <a:ln w="3175" cap="flat" cmpd="sng" algn="ctr">
            <a:solidFill>
              <a:srgbClr val="F8F8F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33" y="5397911"/>
            <a:ext cx="891980" cy="891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duotone>
              <a:srgbClr val="8C8C8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33" y="4671229"/>
            <a:ext cx="891980" cy="89198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556006" y="3962774"/>
            <a:ext cx="1642702" cy="12403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Менеджеры проекта ИСП на активах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обеспечивают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закупку опций центрами ответственности</a:t>
            </a: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9268710" y="5003727"/>
            <a:ext cx="317863" cy="805729"/>
          </a:xfrm>
          <a:prstGeom prst="downArrow">
            <a:avLst/>
          </a:prstGeom>
          <a:noFill/>
          <a:ln w="3175" cap="flat" cmpd="sng" algn="ctr">
            <a:solidFill>
              <a:srgbClr val="F8F8F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198707" y="3944993"/>
            <a:ext cx="836899" cy="14431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Декабрь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2021 г.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82185" y="6215563"/>
            <a:ext cx="805729" cy="308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Шаг 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656075" y="6215565"/>
            <a:ext cx="805729" cy="308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Шаг 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717369" y="6219006"/>
            <a:ext cx="805729" cy="308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Шаг 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214291" y="6215566"/>
            <a:ext cx="805729" cy="308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Шаг 4</a:t>
            </a:r>
          </a:p>
        </p:txBody>
      </p:sp>
    </p:spTree>
    <p:extLst>
      <p:ext uri="{BB962C8B-B14F-4D97-AF65-F5344CB8AC3E}">
        <p14:creationId xmlns:p14="http://schemas.microsoft.com/office/powerpoint/2010/main" val="24775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9991067"/>
              </p:ext>
            </p:extLst>
          </p:nvPr>
        </p:nvGraphicFramePr>
        <p:xfrm>
          <a:off x="1144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/>
          </p:nvPr>
        </p:nvGraphicFramePr>
        <p:xfrm>
          <a:off x="1962447" y="779912"/>
          <a:ext cx="4262531" cy="583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76"/>
          <p:cNvSpPr/>
          <p:nvPr/>
        </p:nvSpPr>
        <p:spPr>
          <a:xfrm>
            <a:off x="5907742" y="4"/>
            <a:ext cx="6284258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69"/>
            <a:endParaRPr lang="uk-UA" sz="1463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5059" y="72475"/>
            <a:ext cx="8722659" cy="9700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 defTabSz="742950">
              <a:lnSpc>
                <a:spcPct val="100000"/>
              </a:lnSpc>
              <a:spcBef>
                <a:spcPct val="0"/>
              </a:spcBef>
              <a:buNone/>
              <a:defRPr sz="1950" b="1" spc="16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Состав </a:t>
            </a:r>
            <a:r>
              <a:rPr lang="ru-RU" dirty="0" smtClean="0"/>
              <a:t>пула опций, а также </a:t>
            </a:r>
            <a:r>
              <a:rPr lang="ru-RU" dirty="0"/>
              <a:t>структура </a:t>
            </a:r>
            <a:r>
              <a:rPr lang="ru-RU" dirty="0" smtClean="0"/>
              <a:t>выбранных опций </a:t>
            </a:r>
            <a:endParaRPr lang="ru-RU" dirty="0"/>
          </a:p>
          <a:p>
            <a:r>
              <a:rPr lang="ru-RU" dirty="0" smtClean="0"/>
              <a:t>и структура затрат на блага ИСП </a:t>
            </a:r>
            <a:r>
              <a:rPr lang="ru-RU" dirty="0"/>
              <a:t>«Мой выбор» в 2021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39447" y="5472369"/>
            <a:ext cx="459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87">
              <a:defRPr/>
            </a:pPr>
            <a:r>
              <a:rPr lang="ru-RU" sz="1200" dirty="0">
                <a:solidFill>
                  <a:srgbClr val="3F4852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2021 году ИСП «Мой выбор» содержит 71 опцию, которые охватывают 6 групп основных потребностей сотрудников и будут предоставляться им до 31.12.2021 включительно.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39445" y="3387637"/>
            <a:ext cx="4595084" cy="383263"/>
            <a:chOff x="5196446" y="3632817"/>
            <a:chExt cx="4480614" cy="383263"/>
          </a:xfrm>
        </p:grpSpPr>
        <p:sp>
          <p:nvSpPr>
            <p:cNvPr id="2" name="Выноска 1 (граница и черта) 1"/>
            <p:cNvSpPr/>
            <p:nvPr/>
          </p:nvSpPr>
          <p:spPr>
            <a:xfrm>
              <a:off x="5196446" y="3632817"/>
              <a:ext cx="4480614" cy="383263"/>
            </a:xfrm>
            <a:prstGeom prst="accentBorderCallout1">
              <a:avLst>
                <a:gd name="adj1" fmla="val 23294"/>
                <a:gd name="adj2" fmla="val -1717"/>
                <a:gd name="adj3" fmla="val 99796"/>
                <a:gd name="adj4" fmla="val -1836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         </a:t>
              </a:r>
              <a:r>
                <a:rPr lang="ru-RU" sz="1000" b="1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Обучение и развитие</a:t>
              </a:r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(12 опций)</a:t>
              </a:r>
            </a:p>
            <a:p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         </a:t>
              </a:r>
              <a:r>
                <a:rPr lang="ru-RU" sz="1000" dirty="0" err="1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Бюджетообразующие</a:t>
              </a:r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блага – </a:t>
              </a:r>
              <a:r>
                <a:rPr lang="en-US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IT-</a:t>
              </a:r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школа, </a:t>
              </a:r>
              <a:r>
                <a:rPr lang="en-US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English</a:t>
              </a:r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автошкола, ВНО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0028" y="3665212"/>
              <a:ext cx="329213" cy="317019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6339445" y="1268120"/>
            <a:ext cx="4595084" cy="383263"/>
            <a:chOff x="5196445" y="1268119"/>
            <a:chExt cx="4480614" cy="383263"/>
          </a:xfrm>
        </p:grpSpPr>
        <p:sp>
          <p:nvSpPr>
            <p:cNvPr id="24" name="Выноска 1 (граница и черта) 23"/>
            <p:cNvSpPr/>
            <p:nvPr/>
          </p:nvSpPr>
          <p:spPr>
            <a:xfrm>
              <a:off x="5196445" y="1268119"/>
              <a:ext cx="4480614" cy="383263"/>
            </a:xfrm>
            <a:prstGeom prst="accentBorderCallout1">
              <a:avLst>
                <a:gd name="adj1" fmla="val 34656"/>
                <a:gd name="adj2" fmla="val -1523"/>
                <a:gd name="adj3" fmla="val -56721"/>
                <a:gd name="adj4" fmla="val -1793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         </a:t>
              </a:r>
              <a:r>
                <a:rPr lang="ru-RU" sz="1000" b="1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Отпуска и выходные </a:t>
              </a:r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(10 опций)</a:t>
              </a:r>
            </a:p>
            <a:p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         </a:t>
              </a:r>
              <a:r>
                <a:rPr lang="ru-RU" sz="1000" dirty="0" err="1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Бюджетообразующее</a:t>
              </a:r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благо – </a:t>
              </a:r>
              <a:r>
                <a:rPr lang="ru-RU" sz="1000" dirty="0" err="1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допотпуск</a:t>
              </a:r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в День рождения (1 к. д.)</a:t>
              </a:r>
              <a:endParaRPr lang="ru-RU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688" y="1309512"/>
              <a:ext cx="302923" cy="298114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339445" y="1976056"/>
            <a:ext cx="4595084" cy="383263"/>
            <a:chOff x="5196445" y="1976055"/>
            <a:chExt cx="4480614" cy="383263"/>
          </a:xfrm>
        </p:grpSpPr>
        <p:sp>
          <p:nvSpPr>
            <p:cNvPr id="23" name="Выноска 1 (граница и черта) 22"/>
            <p:cNvSpPr/>
            <p:nvPr/>
          </p:nvSpPr>
          <p:spPr>
            <a:xfrm>
              <a:off x="5196445" y="1976055"/>
              <a:ext cx="4480614" cy="383263"/>
            </a:xfrm>
            <a:prstGeom prst="accentBorderCallout1">
              <a:avLst>
                <a:gd name="adj1" fmla="val 27839"/>
                <a:gd name="adj2" fmla="val -1690"/>
                <a:gd name="adj3" fmla="val -23104"/>
                <a:gd name="adj4" fmla="val -1791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          </a:t>
              </a:r>
              <a:r>
                <a:rPr lang="ru-RU" sz="1000" b="1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Развлечения и отдых </a:t>
              </a:r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(20 опций)</a:t>
              </a:r>
              <a:endParaRPr lang="ru-RU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ru-RU" sz="1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          </a:t>
              </a:r>
              <a:r>
                <a:rPr lang="ru-RU" sz="10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Бюджетообразующее</a:t>
              </a:r>
              <a:r>
                <a:rPr lang="ru-RU" sz="1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благо – оздоровление на объектах Группы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565" y="2026982"/>
              <a:ext cx="300463" cy="291779"/>
            </a:xfrm>
            <a:prstGeom prst="rect">
              <a:avLst/>
            </a:prstGeom>
          </p:spPr>
        </p:pic>
      </p:grpSp>
      <p:sp>
        <p:nvSpPr>
          <p:cNvPr id="22" name="Выноска 1 (граница и черта) 21"/>
          <p:cNvSpPr/>
          <p:nvPr/>
        </p:nvSpPr>
        <p:spPr>
          <a:xfrm>
            <a:off x="6339445" y="2682026"/>
            <a:ext cx="4595084" cy="383263"/>
          </a:xfrm>
          <a:prstGeom prst="accentBorderCallout1">
            <a:avLst>
              <a:gd name="adj1" fmla="val 27839"/>
              <a:gd name="adj2" fmla="val -1690"/>
              <a:gd name="adj3" fmla="val 87499"/>
              <a:gd name="adj4" fmla="val -1794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Поездки и транспорт</a:t>
            </a:r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(5 опций)</a:t>
            </a:r>
          </a:p>
          <a:p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</a:t>
            </a:r>
            <a:r>
              <a:rPr lang="ru-RU" sz="1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Бюджетообразующие</a:t>
            </a:r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блага – проезд на работу/с работы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48" y="2720996"/>
            <a:ext cx="300463" cy="325322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6339445" y="4090274"/>
            <a:ext cx="4595084" cy="391193"/>
            <a:chOff x="5196445" y="4090273"/>
            <a:chExt cx="4480614" cy="391193"/>
          </a:xfrm>
        </p:grpSpPr>
        <p:sp>
          <p:nvSpPr>
            <p:cNvPr id="25" name="Выноска 1 (граница и черта) 24"/>
            <p:cNvSpPr/>
            <p:nvPr/>
          </p:nvSpPr>
          <p:spPr>
            <a:xfrm>
              <a:off x="5196445" y="4090273"/>
              <a:ext cx="4480614" cy="383263"/>
            </a:xfrm>
            <a:prstGeom prst="accentBorderCallout1">
              <a:avLst>
                <a:gd name="adj1" fmla="val 21022"/>
                <a:gd name="adj2" fmla="val -1725"/>
                <a:gd name="adj3" fmla="val 115834"/>
                <a:gd name="adj4" fmla="val -17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         </a:t>
              </a:r>
              <a:r>
                <a:rPr lang="ru-RU" sz="1000" b="1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Здоровье</a:t>
              </a:r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(15 опций)</a:t>
              </a:r>
            </a:p>
            <a:p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         </a:t>
              </a:r>
              <a:r>
                <a:rPr lang="ru-RU" sz="1000" dirty="0" err="1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Бюджетообразующие</a:t>
              </a:r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блага – ДМС и занятия спортом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266714" y="4099464"/>
              <a:ext cx="382002" cy="38200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339445" y="4803628"/>
            <a:ext cx="4595084" cy="383263"/>
            <a:chOff x="5196447" y="4762607"/>
            <a:chExt cx="4480614" cy="383263"/>
          </a:xfrm>
        </p:grpSpPr>
        <p:sp>
          <p:nvSpPr>
            <p:cNvPr id="26" name="Выноска 1 (граница и черта) 25"/>
            <p:cNvSpPr/>
            <p:nvPr/>
          </p:nvSpPr>
          <p:spPr>
            <a:xfrm>
              <a:off x="5196447" y="4762607"/>
              <a:ext cx="4480614" cy="383263"/>
            </a:xfrm>
            <a:prstGeom prst="accentBorderCallout1">
              <a:avLst>
                <a:gd name="adj1" fmla="val 25567"/>
                <a:gd name="adj2" fmla="val -1725"/>
                <a:gd name="adj3" fmla="val 149583"/>
                <a:gd name="adj4" fmla="val -1768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sz="1000" b="1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Для семьи </a:t>
              </a:r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(9 опций). </a:t>
              </a:r>
            </a:p>
            <a:p>
              <a:pPr lvl="1"/>
              <a:r>
                <a:rPr lang="ru-RU" sz="1000" dirty="0" err="1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Бюджетообразующее</a:t>
              </a:r>
              <a:r>
                <a:rPr lang="ru-RU" sz="1000" dirty="0">
                  <a:solidFill>
                    <a:srgbClr val="3F4852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благо – пополнения телефонов</a:t>
              </a:r>
              <a:endParaRPr lang="ru-RU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954" y="4788357"/>
              <a:ext cx="332935" cy="340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4381370"/>
              </p:ext>
            </p:extLst>
          </p:nvPr>
        </p:nvGraphicFramePr>
        <p:xfrm>
          <a:off x="1144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6"/>
          <p:cNvSpPr/>
          <p:nvPr/>
        </p:nvSpPr>
        <p:spPr>
          <a:xfrm>
            <a:off x="5576047" y="4"/>
            <a:ext cx="6615953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69"/>
            <a:endParaRPr lang="uk-UA" sz="1463" dirty="0">
              <a:solidFill>
                <a:srgbClr val="FFFFFF"/>
              </a:solidFill>
              <a:latin typeface="Roboto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739584" y="4262507"/>
            <a:ext cx="1138069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21633" y="5250238"/>
            <a:ext cx="101175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281953" y="67793"/>
            <a:ext cx="7960018" cy="4295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defTabSz="742950">
              <a:lnSpc>
                <a:spcPct val="100000"/>
              </a:lnSpc>
              <a:spcBef>
                <a:spcPct val="0"/>
              </a:spcBef>
              <a:buNone/>
              <a:defRPr sz="1950" b="1" spc="16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 smtClean="0"/>
              <a:t>Структура стоимости соцпакета по активам и количество опций</a:t>
            </a:r>
            <a:endParaRPr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89377" y="4978552"/>
            <a:ext cx="1183653" cy="5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среднем –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42</a:t>
            </a:r>
          </a:p>
          <a:p>
            <a:pPr algn="ctr">
              <a:lnSpc>
                <a:spcPct val="150000"/>
              </a:lnSpc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(в 2022 году)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39584" y="5307509"/>
            <a:ext cx="870025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27373" y="5024780"/>
            <a:ext cx="1183653" cy="540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000" dirty="0">
                <a:solidFill>
                  <a:srgbClr val="FF0000"/>
                </a:solidFill>
              </a:rPr>
              <a:t>В среднем – </a:t>
            </a:r>
            <a:r>
              <a:rPr lang="ru-RU" sz="1000" dirty="0" smtClean="0">
                <a:solidFill>
                  <a:srgbClr val="FF0000"/>
                </a:solidFill>
              </a:rPr>
              <a:t>40</a:t>
            </a:r>
          </a:p>
          <a:p>
            <a:pPr algn="ctr">
              <a:lnSpc>
                <a:spcPct val="150000"/>
              </a:lnSpc>
            </a:pPr>
            <a:r>
              <a:rPr lang="ru-RU" sz="1000" dirty="0" smtClean="0">
                <a:solidFill>
                  <a:srgbClr val="FF0000"/>
                </a:solidFill>
              </a:rPr>
              <a:t>(в 2021 году)</a:t>
            </a:r>
            <a:endParaRPr lang="ru-RU" sz="1000" dirty="0">
              <a:solidFill>
                <a:srgbClr val="FF0000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847883"/>
              </p:ext>
            </p:extLst>
          </p:nvPr>
        </p:nvGraphicFramePr>
        <p:xfrm>
          <a:off x="1698815" y="4366063"/>
          <a:ext cx="9350189" cy="249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373445"/>
              </p:ext>
            </p:extLst>
          </p:nvPr>
        </p:nvGraphicFramePr>
        <p:xfrm>
          <a:off x="1210234" y="672353"/>
          <a:ext cx="10728967" cy="376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963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1246094" y="144085"/>
            <a:ext cx="10784541" cy="3693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ru-RU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b="1" spc="20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Принятые решения об изменениях в составе опций на новую итерацию ИСП «Мой выбор»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1439885" y="629958"/>
          <a:ext cx="9964446" cy="582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9458">
                  <a:extLst>
                    <a:ext uri="{9D8B030D-6E8A-4147-A177-3AD203B41FA5}">
                      <a16:colId xmlns:a16="http://schemas.microsoft.com/office/drawing/2014/main" val="693862411"/>
                    </a:ext>
                  </a:extLst>
                </a:gridCol>
                <a:gridCol w="5134988">
                  <a:extLst>
                    <a:ext uri="{9D8B030D-6E8A-4147-A177-3AD203B41FA5}">
                      <a16:colId xmlns:a16="http://schemas.microsoft.com/office/drawing/2014/main" val="3295952104"/>
                    </a:ext>
                  </a:extLst>
                </a:gridCol>
              </a:tblGrid>
              <a:tr h="4482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/>
                          </a:solidFill>
                        </a:rPr>
                        <a:t>Опции текущей итерации ИСП, подлежащие корректировке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/>
                          </a:solidFill>
                        </a:rPr>
                        <a:t>Принятые решения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4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62.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Дисконтная корпоративная программа для персонала в заведениях торговли и сферы услуг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Сделать доступной для всех сотрудников, исключив из  ИСП, поскольку все коммерческие партнёры заинтересованы в росте товарооборота и почти не отсеивают сотрудников, не выбравших данную опцию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746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Тренинги личностного развития для сотрудников "Прокачай свои компетенции"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(2 учебных темы в течение года по мере комплектации групп)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Согласовать Корпоративному университету Метинвест перевод предоставления опции в онлайн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49688"/>
                  </a:ext>
                </a:extLst>
              </a:tr>
              <a:tr h="842682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Тренинги личностного развития для детей сотрудников "Этому не научат в школе"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(2 учебных темы в течение года по мере комплектации групп)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b="0" dirty="0">
                        <a:solidFill>
                          <a:sysClr val="windowText" lastClr="0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116753"/>
                  </a:ext>
                </a:extLst>
              </a:tr>
              <a:tr h="65442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31.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Бесплатные курсы/онлайн-школа английского языка для сотрудников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в свободное от работы время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Рекомендовать активам перевод опции в онлайн (позволит оказывать более качественные услуги за счёт привлечения более конкурентных провайдеров</a:t>
                      </a:r>
                      <a:r>
                        <a:rPr lang="ru-RU" sz="1400" b="0" baseline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Распространить </a:t>
                      </a: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“</a:t>
                      </a: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детскую</a:t>
                      </a: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”</a:t>
                      </a: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опцию также и на внуков при наличии бюджета на активе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696306"/>
                  </a:ext>
                </a:extLst>
              </a:tr>
              <a:tr h="63649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32.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Бесплатные занятия/онлайн-школа английского языка для детей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сотрудников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dirty="0">
                        <a:solidFill>
                          <a:sysClr val="windowText" lastClr="0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35596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64.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Ежемесячная оплата предприятием стоимости услуг мобильной связи (75 грн./чел.)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Увеличить сумму месячного пополнения до 100 грн./мес.</a:t>
                      </a:r>
                      <a:r>
                        <a:rPr lang="ru-RU" sz="1400" b="0" baseline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из-за подорожания стоимости услуг всех национальных операторов связи, отказавшись от возмещения налогов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34401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24.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Дополнительный оплачиваемый отпуск сотруднику (отцу) в связи с рождением ребенка (3 к. д.)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Исключить из ИСП в связи со вводом</a:t>
                      </a:r>
                      <a:r>
                        <a:rPr lang="ru-RU" sz="1400" b="0" baseline="0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в законодательство Украины данного вида дополнительного оплачиваемого отпуска для мужчин (продолжительностью до 14 к. д.)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0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5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6847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Слайд think-cell" r:id="rId4" imgW="359" imgH="355" progId="TCLayout.ActiveDocument.1">
                  <p:embed/>
                </p:oleObj>
              </mc:Choice>
              <mc:Fallback>
                <p:oleObj name="Слайд think-cell" r:id="rId4" imgW="359" imgH="355" progId="TCLayout.ActiveDocument.1">
                  <p:embed/>
                  <p:pic>
                    <p:nvPicPr>
                      <p:cNvPr id="23" name="Объект 2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B1423F-C3BE-432E-9BAA-3D0EA3F41B39}"/>
              </a:ext>
            </a:extLst>
          </p:cNvPr>
          <p:cNvSpPr/>
          <p:nvPr/>
        </p:nvSpPr>
        <p:spPr>
          <a:xfrm>
            <a:off x="5891841" y="1"/>
            <a:ext cx="6300158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60" y="703055"/>
            <a:ext cx="5136281" cy="269026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0" kern="1200" spc="20" baseline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Текущие формулировки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62182"/>
              </p:ext>
            </p:extLst>
          </p:nvPr>
        </p:nvGraphicFramePr>
        <p:xfrm>
          <a:off x="708863" y="896667"/>
          <a:ext cx="4490729" cy="36856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90729">
                  <a:extLst>
                    <a:ext uri="{9D8B030D-6E8A-4147-A177-3AD203B41FA5}">
                      <a16:colId xmlns:a16="http://schemas.microsoft.com/office/drawing/2014/main" val="134384219"/>
                    </a:ext>
                  </a:extLst>
                </a:gridCol>
              </a:tblGrid>
              <a:tr h="964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r>
                        <a:rPr lang="ru-RU" sz="1200" u="none" strike="noStrike" dirty="0">
                          <a:effectLst/>
                        </a:rPr>
                        <a:t>. Льготная путевка работнику в санаторий-профилакторий (за исключением работников, входящих в группу патологий, пользующихся этой льготой по условиям Колдоговора)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657374"/>
                  </a:ext>
                </a:extLst>
              </a:tr>
              <a:tr h="970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r>
                        <a:rPr lang="ru-RU" sz="1200" u="none" strike="noStrike" dirty="0">
                          <a:effectLst/>
                        </a:rPr>
                        <a:t>. Семейная путёвка в санаторий-профилакторий работника с членом семьи (муж/жена/дети, в т. ч. учащиеся и студенты дневной формы обучения – 13-23 лет) по льготной цене на семейные заезды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4519412"/>
                  </a:ext>
                </a:extLst>
              </a:tr>
              <a:tr h="801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57. </a:t>
                      </a:r>
                      <a:r>
                        <a:rPr lang="ru-RU" sz="1200" u="none" strike="noStrike" dirty="0">
                          <a:effectLst/>
                        </a:rPr>
                        <a:t>Путевка ребёнку в ДОЛ/ДОЦ на первый или последний заезд (с возможностью выбора опции для каждого ребёнка работника)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356081"/>
                  </a:ext>
                </a:extLst>
              </a:tr>
              <a:tr h="948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58. </a:t>
                      </a:r>
                      <a:r>
                        <a:rPr lang="ru-RU" sz="1200" u="none" strike="noStrike" dirty="0">
                          <a:effectLst/>
                        </a:rPr>
                        <a:t>Путевка ребёнку в ДОЛ/ДОЦ на заезд, который не является первым или последним (с возможностью выбора опции для каждого ребёнка работника)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0625538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5765" y="109924"/>
            <a:ext cx="10358948" cy="429822"/>
          </a:xfrm>
        </p:spPr>
        <p:txBody>
          <a:bodyPr vert="horz">
            <a:noAutofit/>
          </a:bodyPr>
          <a:lstStyle/>
          <a:p>
            <a:r>
              <a:rPr lang="ru-RU" sz="2000" b="1" dirty="0"/>
              <a:t>Трансформация опций летнего отдыха </a:t>
            </a:r>
            <a:r>
              <a:rPr lang="ru-RU" sz="2000" b="1" dirty="0">
                <a:solidFill>
                  <a:schemeClr val="bg1"/>
                </a:solidFill>
              </a:rPr>
              <a:t>и профилактического лечения	(1/2)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09046" y="659926"/>
            <a:ext cx="5136281" cy="269026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0" kern="1200" spc="20" baseline="0">
                <a:solidFill>
                  <a:srgbClr val="1C1C1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Формулировки на итерацию ИСП-2022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820442"/>
              </p:ext>
            </p:extLst>
          </p:nvPr>
        </p:nvGraphicFramePr>
        <p:xfrm>
          <a:off x="5947792" y="1051185"/>
          <a:ext cx="6130506" cy="40997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65253">
                  <a:extLst>
                    <a:ext uri="{9D8B030D-6E8A-4147-A177-3AD203B41FA5}">
                      <a16:colId xmlns:a16="http://schemas.microsoft.com/office/drawing/2014/main" val="134384219"/>
                    </a:ext>
                  </a:extLst>
                </a:gridCol>
                <a:gridCol w="3065253">
                  <a:extLst>
                    <a:ext uri="{9D8B030D-6E8A-4147-A177-3AD203B41FA5}">
                      <a16:colId xmlns:a16="http://schemas.microsoft.com/office/drawing/2014/main" val="284582528"/>
                    </a:ext>
                  </a:extLst>
                </a:gridCol>
              </a:tblGrid>
              <a:tr h="15082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ИСКЛЮЧИТЬ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ИЗ ПУЛА ОПЦИЙ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т. к.  использование в качестве объектов отдыха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противоречит целевому назначению санаториев-профилакториев.</a:t>
                      </a:r>
                      <a:r>
                        <a:rPr lang="ru-RU" sz="1200" u="none" strike="noStrike" baseline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Дальнейшее распределение мест в профилакториях – в рамках программ </a:t>
                      </a:r>
                      <a:r>
                        <a:rPr lang="en-US" sz="1200" u="none" strike="noStrike" baseline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HSE</a:t>
                      </a:r>
                      <a:r>
                        <a:rPr lang="ru-RU" sz="1200" u="none" strike="noStrike" baseline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главврача МИХ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57374"/>
                  </a:ext>
                </a:extLst>
              </a:tr>
              <a:tr h="470599">
                <a:tc gridSpan="2">
                  <a:txBody>
                    <a:bodyPr/>
                    <a:lstStyle/>
                    <a:p>
                      <a:pPr algn="l" fontAlgn="ctr"/>
                      <a:endParaRPr lang="ru-RU" sz="12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endParaRPr lang="ru-RU" sz="2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endParaRPr lang="ru-RU" sz="2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endParaRPr lang="ru-RU" sz="2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endParaRPr lang="ru-RU" sz="2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endParaRPr lang="ru-RU" sz="2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endParaRPr lang="ru-RU" sz="2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085528"/>
                  </a:ext>
                </a:extLst>
              </a:tr>
              <a:tr h="3863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Унифицировать механизм предоставления детских путевок для многодетных семей: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317532"/>
                  </a:ext>
                </a:extLst>
              </a:tr>
              <a:tr h="867266">
                <a:tc>
                  <a:txBody>
                    <a:bodyPr/>
                    <a:lstStyle/>
                    <a:p>
                      <a:pPr marL="0" marR="0" lvl="0" indent="0" algn="l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 первый-последний заезд:</a:t>
                      </a:r>
                    </a:p>
                    <a:p>
                      <a:pPr marL="215409" indent="-215409" defTabSz="742969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один ребёнок – 10 баллов, </a:t>
                      </a:r>
                    </a:p>
                    <a:p>
                      <a:pPr marL="215409" indent="-215409" defTabSz="742969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два ребёнка – 15 баллов, </a:t>
                      </a:r>
                    </a:p>
                    <a:p>
                      <a:pPr marL="215409" indent="-215409" defTabSz="742969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трое и более детей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20 баллов.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 заезды 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“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высокого сезона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”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pPr marL="215409" indent="-215409" defTabSz="742969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один ребёнок – 30 баллов, </a:t>
                      </a:r>
                    </a:p>
                    <a:p>
                      <a:pPr marL="215409" indent="-215409" defTabSz="742969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два ребёнка – 35 баллов, </a:t>
                      </a:r>
                    </a:p>
                    <a:p>
                      <a:pPr marL="215409" indent="-215409" defTabSz="742969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трое и более детей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40 баллов.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0625538"/>
                  </a:ext>
                </a:extLst>
              </a:tr>
              <a:tr h="867266">
                <a:tc gridSpan="2">
                  <a:txBody>
                    <a:bodyPr/>
                    <a:lstStyle/>
                    <a:p>
                      <a:pPr marL="0" indent="0" defTabSz="742969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endParaRPr lang="ru-RU" sz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639490"/>
                  </a:ext>
                </a:extLst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5156462" y="1418369"/>
            <a:ext cx="677629" cy="28280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5156462" y="1993404"/>
            <a:ext cx="677629" cy="22624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12634" y="3122387"/>
            <a:ext cx="721456" cy="216693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112634" y="3793922"/>
            <a:ext cx="721456" cy="20739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755560" y="2813536"/>
            <a:ext cx="50785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5560" y="1042868"/>
            <a:ext cx="50785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06871"/>
              </p:ext>
            </p:extLst>
          </p:nvPr>
        </p:nvGraphicFramePr>
        <p:xfrm>
          <a:off x="755560" y="4653062"/>
          <a:ext cx="4768110" cy="5231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68110">
                  <a:extLst>
                    <a:ext uri="{9D8B030D-6E8A-4147-A177-3AD203B41FA5}">
                      <a16:colId xmlns:a16="http://schemas.microsoft.com/office/drawing/2014/main" val="134384219"/>
                    </a:ext>
                  </a:extLst>
                </a:gridCol>
              </a:tblGrid>
              <a:tr h="5231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59.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Путёвки на загородную базу отдыха сотруднику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согласно графику работы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базы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2313511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14017"/>
              </p:ext>
            </p:extLst>
          </p:nvPr>
        </p:nvGraphicFramePr>
        <p:xfrm>
          <a:off x="6081623" y="4491787"/>
          <a:ext cx="5960852" cy="23034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960852">
                  <a:extLst>
                    <a:ext uri="{9D8B030D-6E8A-4147-A177-3AD203B41FA5}">
                      <a16:colId xmlns:a16="http://schemas.microsoft.com/office/drawing/2014/main" val="134384219"/>
                    </a:ext>
                  </a:extLst>
                </a:gridCol>
              </a:tblGrid>
              <a:tr h="23034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СОХРАНИТЬ В СОСТАВЕ ОПЦИЙ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закупая только у третьих лиц и установив единый вес опций по Группе – 5 баллов/сутки за 1 человека (с возможностью выбора как для сотрудников, так и для членов их семей).</a:t>
                      </a:r>
                    </a:p>
                    <a:p>
                      <a:pPr algn="l" rtl="0" fontAlgn="ctr"/>
                      <a:endParaRPr lang="ru-RU" sz="1200" u="none" strike="noStrike" dirty="0" smtClean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l" rtl="0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Финансирование опции осуществлять, по договорённости с профсоюзами, за счёт средств профбюджета,</a:t>
                      </a:r>
                      <a:r>
                        <a:rPr lang="ru-RU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формирующегося из </a:t>
                      </a:r>
                      <a:r>
                        <a:rPr lang="ru-RU" sz="120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профвзносов</a:t>
                      </a:r>
                      <a:r>
                        <a:rPr lang="ru-RU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 “0,5% от ФОТ”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(DRS1203105 - 3.1.5. Внутренние затраты профсоюза по смете профкома)</a:t>
                      </a:r>
                    </a:p>
                    <a:p>
                      <a:pPr algn="l" rtl="0" fontAlgn="ctr"/>
                      <a:endParaRPr lang="ru-RU" sz="1200" u="none" strike="noStrike" dirty="0" smtClean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l" rtl="0" fontAlgn="ctr"/>
                      <a:endParaRPr lang="ru-RU" sz="1200" u="none" strike="noStrike" dirty="0" smtClean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l" rtl="0" fontAlgn="ctr"/>
                      <a:endParaRPr lang="ru-RU" sz="1200" u="none" strike="noStrike" dirty="0" smtClean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2089907"/>
                  </a:ext>
                </a:extLst>
              </a:tr>
            </a:tbl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5199592" y="4810493"/>
            <a:ext cx="634499" cy="46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5560" y="4491787"/>
            <a:ext cx="50785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3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rbs2oGSwLXYQjtx.nIH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GT1gJFBU.YG26RhBdTL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dQ4i1mK02JHSsVaNdUD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q2eu9sIECOz07XWxY7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e5pYHlnUm113WWZnux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nULdHV6E6dMpXbXpFVK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3DqtZ0PEadiZCK63IPA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NfUWkczE67DAMu_aUC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8lMRujI0.X0NufKZCyE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TuXdkOv0qQucH4Mvx5q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N2Yw2wQEOLM3PTGtp8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68qTbFnkKsA5I93VMe_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753reVHUqibr6rRnCN4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GOR97_xk249DXdQFJH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6mwPsoEEyCj9qUKPp39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N2Yw2wQEOLM3PTGtp8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EuQR6jKEefkF7zL30yB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N2Yw2wQEOLM3PTGtp8Q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NfUWkczE67DAMu_aUCZ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S1xqN1vk22Ww4vWAcoJ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r9thG4HkiynmvqJbZGr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NfUWkczE67DAMu_aUCZ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N2Yw2wQEOLM3PTGtp8Q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uvYySGTkeLhXXyET3L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68qTbFnkKsA5I93VMe_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NfUWkczE67DAMu_aUCZ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68qTbFnkKsA5I93VMe_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8lMRujI0.X0NufKZCyE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NfUWkczE67DAMu_aUCZ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HibJCK_k6cD63rzPGYB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q6QXnAXU62ZO6c5BSDR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68qTbFnkKsA5I93VMe_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N2Yw2wQEOLM3PTGtp8Q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HibJCK_k6cD63rzPGYB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68qTbFnkKsA5I93VMe_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753reVHUqibr6rRnCN4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GOR97_xk249DXdQFJHT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ZsDPaYsUK2OLmCOHIjQ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68qTbFnkKsA5I93VMe_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Wzqv6YWE.kGA1A7GTXl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17w6Nr10iAm.y_Ut99q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_pc3RRDUG7mrcdMXj_I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17w6Nr10iAm.y_Ut99q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Zhq0BvOk2wgmvytwnXa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bkbHOL1ke.yIyOZeZAh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xPoEIz_UWnEXqcvPBNC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ks4uPAYECDobCK6vcR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Светлая тема, служебн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New Light">
  <a:themeElements>
    <a:clrScheme name="Metinvest 2.2.1">
      <a:dk1>
        <a:sysClr val="windowText" lastClr="000000"/>
      </a:dk1>
      <a:lt1>
        <a:srgbClr val="FFFFFF"/>
      </a:lt1>
      <a:dk2>
        <a:srgbClr val="3F3F49"/>
      </a:dk2>
      <a:lt2>
        <a:srgbClr val="F5F7F9"/>
      </a:lt2>
      <a:accent1>
        <a:srgbClr val="E2001F"/>
      </a:accent1>
      <a:accent2>
        <a:srgbClr val="9B9BAA"/>
      </a:accent2>
      <a:accent3>
        <a:srgbClr val="6F6F7B"/>
      </a:accent3>
      <a:accent4>
        <a:srgbClr val="C8A486"/>
      </a:accent4>
      <a:accent5>
        <a:srgbClr val="785959"/>
      </a:accent5>
      <a:accent6>
        <a:srgbClr val="3F3F49"/>
      </a:accent6>
      <a:hlink>
        <a:srgbClr val="8B8B9D"/>
      </a:hlink>
      <a:folHlink>
        <a:srgbClr val="6F6F7B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invest New" id="{8ADD6996-3F02-4789-892A-BD00A0323A83}" vid="{5F7AAB12-0D97-4199-AC3D-F81603EF594C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ная тема, основной слайд">
  <a:themeElements>
    <a:clrScheme name="Metinvest_colors">
      <a:dk1>
        <a:srgbClr val="434343"/>
      </a:dk1>
      <a:lt1>
        <a:srgbClr val="F8F8F8"/>
      </a:lt1>
      <a:dk2>
        <a:srgbClr val="3F4852"/>
      </a:dk2>
      <a:lt2>
        <a:srgbClr val="F8F8F8"/>
      </a:lt2>
      <a:accent1>
        <a:srgbClr val="EE2F3C"/>
      </a:accent1>
      <a:accent2>
        <a:srgbClr val="DADADA"/>
      </a:accent2>
      <a:accent3>
        <a:srgbClr val="ACACAC"/>
      </a:accent3>
      <a:accent4>
        <a:srgbClr val="8C8C8C"/>
      </a:accent4>
      <a:accent5>
        <a:srgbClr val="5A5A5A"/>
      </a:accent5>
      <a:accent6>
        <a:srgbClr val="8B0304"/>
      </a:accent6>
      <a:hlink>
        <a:srgbClr val="548DD4"/>
      </a:hlink>
      <a:folHlink>
        <a:srgbClr val="7F7F7F"/>
      </a:folHlink>
    </a:clrScheme>
    <a:fontScheme name="Metinv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ная тема, служебные слайды">
  <a:themeElements>
    <a:clrScheme name="Metinvest_colors">
      <a:dk1>
        <a:srgbClr val="434343"/>
      </a:dk1>
      <a:lt1>
        <a:srgbClr val="F8F8F8"/>
      </a:lt1>
      <a:dk2>
        <a:srgbClr val="3F4852"/>
      </a:dk2>
      <a:lt2>
        <a:srgbClr val="F8F8F8"/>
      </a:lt2>
      <a:accent1>
        <a:srgbClr val="EE2F3C"/>
      </a:accent1>
      <a:accent2>
        <a:srgbClr val="DADADA"/>
      </a:accent2>
      <a:accent3>
        <a:srgbClr val="ACACAC"/>
      </a:accent3>
      <a:accent4>
        <a:srgbClr val="8C8C8C"/>
      </a:accent4>
      <a:accent5>
        <a:srgbClr val="5A5A5A"/>
      </a:accent5>
      <a:accent6>
        <a:srgbClr val="8B0304"/>
      </a:accent6>
      <a:hlink>
        <a:srgbClr val="548DD4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PresentationTemplate_RUS">
  <a:themeElements>
    <a:clrScheme name="PresentationTemplate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Template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Template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resentationTemplate_ENG">
  <a:themeElements>
    <a:clrScheme name="Другая 1">
      <a:dk1>
        <a:srgbClr val="000000"/>
      </a:dk1>
      <a:lt1>
        <a:srgbClr val="FFFFFF"/>
      </a:lt1>
      <a:dk2>
        <a:srgbClr val="C00000"/>
      </a:dk2>
      <a:lt2>
        <a:srgbClr val="808080"/>
      </a:lt2>
      <a:accent1>
        <a:srgbClr val="CCCCCC"/>
      </a:accent1>
      <a:accent2>
        <a:srgbClr val="C0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808080"/>
      </a:accent6>
      <a:hlink>
        <a:srgbClr val="B2B2B2"/>
      </a:hlink>
      <a:folHlink>
        <a:srgbClr val="99CC00"/>
      </a:folHlink>
    </a:clrScheme>
    <a:fontScheme name="PresentationTemplate_E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Template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Светлая тема, служебн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etinvest New">
  <a:themeElements>
    <a:clrScheme name="Metinvest New">
      <a:dk1>
        <a:srgbClr val="3F3F49"/>
      </a:dk1>
      <a:lt1>
        <a:srgbClr val="FFFFFF"/>
      </a:lt1>
      <a:dk2>
        <a:srgbClr val="525868"/>
      </a:dk2>
      <a:lt2>
        <a:srgbClr val="F5F5F6"/>
      </a:lt2>
      <a:accent1>
        <a:srgbClr val="EE2E37"/>
      </a:accent1>
      <a:accent2>
        <a:srgbClr val="AAAAB6"/>
      </a:accent2>
      <a:accent3>
        <a:srgbClr val="6F6F7B"/>
      </a:accent3>
      <a:accent4>
        <a:srgbClr val="525868"/>
      </a:accent4>
      <a:accent5>
        <a:srgbClr val="BDA591"/>
      </a:accent5>
      <a:accent6>
        <a:srgbClr val="785959"/>
      </a:accent6>
      <a:hlink>
        <a:srgbClr val="9198AD"/>
      </a:hlink>
      <a:folHlink>
        <a:srgbClr val="9B9BAA"/>
      </a:folHlink>
    </a:clrScheme>
    <a:fontScheme name="Metinvest New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invest New" id="{8ADD6996-3F02-4789-892A-BD00A0323A83}" vid="{5F7AAB12-0D97-4199-AC3D-F81603EF594C}"/>
    </a:ext>
  </a:extLst>
</a:theme>
</file>

<file path=ppt/theme/theme8.xml><?xml version="1.0" encoding="utf-8"?>
<a:theme xmlns:a="http://schemas.openxmlformats.org/drawingml/2006/main" name="New Light">
  <a:themeElements>
    <a:clrScheme name="Metinvest">
      <a:dk1>
        <a:sysClr val="windowText" lastClr="000000"/>
      </a:dk1>
      <a:lt1>
        <a:srgbClr val="FFFFFF"/>
      </a:lt1>
      <a:dk2>
        <a:srgbClr val="3F3F49"/>
      </a:dk2>
      <a:lt2>
        <a:srgbClr val="F3F3F3"/>
      </a:lt2>
      <a:accent1>
        <a:srgbClr val="E60000"/>
      </a:accent1>
      <a:accent2>
        <a:srgbClr val="9B9BAA"/>
      </a:accent2>
      <a:accent3>
        <a:srgbClr val="6F6F7B"/>
      </a:accent3>
      <a:accent4>
        <a:srgbClr val="C8A486"/>
      </a:accent4>
      <a:accent5>
        <a:srgbClr val="785959"/>
      </a:accent5>
      <a:accent6>
        <a:srgbClr val="3F3F49"/>
      </a:accent6>
      <a:hlink>
        <a:srgbClr val="0563C1"/>
      </a:hlink>
      <a:folHlink>
        <a:srgbClr val="954F7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invest New" id="{8ADD6996-3F02-4789-892A-BD00A0323A83}" vid="{5F7AAB12-0D97-4199-AC3D-F81603EF594C}"/>
    </a:ext>
  </a:extLst>
</a:theme>
</file>

<file path=ppt/theme/theme9.xml><?xml version="1.0" encoding="utf-8"?>
<a:theme xmlns:a="http://schemas.openxmlformats.org/drawingml/2006/main" name="1_New Light">
  <a:themeElements>
    <a:clrScheme name="Metinvest">
      <a:dk1>
        <a:sysClr val="windowText" lastClr="000000"/>
      </a:dk1>
      <a:lt1>
        <a:srgbClr val="FFFFFF"/>
      </a:lt1>
      <a:dk2>
        <a:srgbClr val="3F3F49"/>
      </a:dk2>
      <a:lt2>
        <a:srgbClr val="F3F3F3"/>
      </a:lt2>
      <a:accent1>
        <a:srgbClr val="E60000"/>
      </a:accent1>
      <a:accent2>
        <a:srgbClr val="9B9BAA"/>
      </a:accent2>
      <a:accent3>
        <a:srgbClr val="6F6F7B"/>
      </a:accent3>
      <a:accent4>
        <a:srgbClr val="C8A486"/>
      </a:accent4>
      <a:accent5>
        <a:srgbClr val="785959"/>
      </a:accent5>
      <a:accent6>
        <a:srgbClr val="3F3F49"/>
      </a:accent6>
      <a:hlink>
        <a:srgbClr val="0563C1"/>
      </a:hlink>
      <a:folHlink>
        <a:srgbClr val="954F7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invest New" id="{8ADD6996-3F02-4789-892A-BD00A0323A83}" vid="{5F7AAB12-0D97-4199-AC3D-F81603EF594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6238E2A19B845A23967ADE7928F08" ma:contentTypeVersion="14" ma:contentTypeDescription="Create a new document." ma:contentTypeScope="" ma:versionID="22b9e71962fa0f44e8465e494d1d59ef">
  <xsd:schema xmlns:xsd="http://www.w3.org/2001/XMLSchema" xmlns:xs="http://www.w3.org/2001/XMLSchema" xmlns:p="http://schemas.microsoft.com/office/2006/metadata/properties" xmlns:ns3="b17f9171-772d-4e79-b9b9-52397720397a" xmlns:ns4="01f4f009-7294-4dc1-b8d0-650d5d2291d9" targetNamespace="http://schemas.microsoft.com/office/2006/metadata/properties" ma:root="true" ma:fieldsID="74d636aff7df3e57d0898a20163bcc78" ns3:_="" ns4:_="">
    <xsd:import namespace="b17f9171-772d-4e79-b9b9-52397720397a"/>
    <xsd:import namespace="01f4f009-7294-4dc1-b8d0-650d5d2291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f9171-772d-4e79-b9b9-5239772039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4f009-7294-4dc1-b8d0-650d5d2291d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B0D016-01FD-4DF5-BF6B-ED4D677899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f9171-772d-4e79-b9b9-52397720397a"/>
    <ds:schemaRef ds:uri="01f4f009-7294-4dc1-b8d0-650d5d2291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02608B-5CE5-4E29-92AF-D4C8852E2EED}">
  <ds:schemaRefs>
    <ds:schemaRef ds:uri="http://purl.org/dc/terms/"/>
    <ds:schemaRef ds:uri="http://schemas.openxmlformats.org/package/2006/metadata/core-properties"/>
    <ds:schemaRef ds:uri="b17f9171-772d-4e79-b9b9-52397720397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1f4f009-7294-4dc1-b8d0-650d5d2291d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7510A9-8BB7-4530-AFAE-A454AF807B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27484</TotalTime>
  <Words>1881</Words>
  <Application>Microsoft Office PowerPoint</Application>
  <PresentationFormat>Широкоэкранный</PresentationFormat>
  <Paragraphs>280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7" baseType="lpstr">
      <vt:lpstr>Arial</vt:lpstr>
      <vt:lpstr>Calibri</vt:lpstr>
      <vt:lpstr>Roboto</vt:lpstr>
      <vt:lpstr>Roboto Medium</vt:lpstr>
      <vt:lpstr>Segoe UI</vt:lpstr>
      <vt:lpstr>Symbol</vt:lpstr>
      <vt:lpstr>Tahoma</vt:lpstr>
      <vt:lpstr>Trebuchet MS</vt:lpstr>
      <vt:lpstr>Wingdings</vt:lpstr>
      <vt:lpstr>Светлая тема, служебные слайды</vt:lpstr>
      <vt:lpstr>Темная тема, основной слайд</vt:lpstr>
      <vt:lpstr>Темная тема, служебные слайды</vt:lpstr>
      <vt:lpstr>4_PresentationTemplate_RUS</vt:lpstr>
      <vt:lpstr>1_PresentationTemplate_ENG</vt:lpstr>
      <vt:lpstr>2_Светлая тема, служебные слайды</vt:lpstr>
      <vt:lpstr>Metinvest New</vt:lpstr>
      <vt:lpstr>New Light</vt:lpstr>
      <vt:lpstr>1_New Light</vt:lpstr>
      <vt:lpstr>2_New Light</vt:lpstr>
      <vt:lpstr>Слайд think-cell</vt:lpstr>
      <vt:lpstr>Запуск итерации-2022  проекта ИСП “Мой выбор”  на активах Группы Метинвест</vt:lpstr>
      <vt:lpstr>История внедрения и динамика  развития ИСП «Мой выбор»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Трансформация опций летнего отдыха и профилактического лечения (1/2)</vt:lpstr>
      <vt:lpstr>Трансформация опций летнего отдыха и профилактического лечения (2/2)</vt:lpstr>
      <vt:lpstr>Приложения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Карачевский Александр Валерьевич</dc:creator>
  <cp:lastModifiedBy>Куждин Александр Александрович</cp:lastModifiedBy>
  <cp:revision>2663</cp:revision>
  <cp:lastPrinted>2018-08-29T06:05:42Z</cp:lastPrinted>
  <dcterms:created xsi:type="dcterms:W3CDTF">2015-02-18T08:33:27Z</dcterms:created>
  <dcterms:modified xsi:type="dcterms:W3CDTF">2021-10-18T15:53:57Z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0x0101000986238E2A19B845A23967ADE7928F08</vt:lpwstr>
  </property>
  <property fmtid="{D5CDD505-2E9C-101B-9397-08002B2CF9AE}" pid="3" name="MSIP_Label_84546376-7a9b-48d9-9cb1-86a93cac1872_Enabled">
    <vt:lpwstr>true</vt:lpwstr>
  </property>
  <property fmtid="{D5CDD505-2E9C-101B-9397-08002B2CF9AE}" pid="4" name="MSIP_Label_84546376-7a9b-48d9-9cb1-86a93cac1872_SetDate">
    <vt:lpwstr>2021-05-18T10:57:30Z</vt:lpwstr>
  </property>
  <property fmtid="{D5CDD505-2E9C-101B-9397-08002B2CF9AE}" pid="5" name="MSIP_Label_84546376-7a9b-48d9-9cb1-86a93cac1872_Method">
    <vt:lpwstr>Standard</vt:lpwstr>
  </property>
  <property fmtid="{D5CDD505-2E9C-101B-9397-08002B2CF9AE}" pid="6" name="MSIP_Label_84546376-7a9b-48d9-9cb1-86a93cac1872_Name">
    <vt:lpwstr>MIH Ограниченный доступ_0</vt:lpwstr>
  </property>
  <property fmtid="{D5CDD505-2E9C-101B-9397-08002B2CF9AE}" pid="7" name="MSIP_Label_84546376-7a9b-48d9-9cb1-86a93cac1872_SiteId">
    <vt:lpwstr>b0bbbc89-2041-434f-8618-bc081a1a01d4</vt:lpwstr>
  </property>
  <property fmtid="{D5CDD505-2E9C-101B-9397-08002B2CF9AE}" pid="8" name="MSIP_Label_84546376-7a9b-48d9-9cb1-86a93cac1872_ActionId">
    <vt:lpwstr>3e35c6aa-1296-496a-b1af-9ce4f42cca92</vt:lpwstr>
  </property>
  <property fmtid="{D5CDD505-2E9C-101B-9397-08002B2CF9AE}" pid="9" name="MSIP_Label_84546376-7a9b-48d9-9cb1-86a93cac1872_ContentBits">
    <vt:lpwstr>0</vt:lpwstr>
  </property>
</Properties>
</file>